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3.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2.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0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da-DK"/>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a-DK"/>
          </a:p>
        </p:txBody>
      </p:sp>
      <p:sp>
        <p:nvSpPr>
          <p:cNvPr id="4" name="Date Placeholder 3"/>
          <p:cNvSpPr>
            <a:spLocks noGrp="1"/>
          </p:cNvSpPr>
          <p:nvPr>
            <p:ph type="dt" sz="half" idx="10"/>
          </p:nvPr>
        </p:nvSpPr>
        <p:spPr/>
        <p:txBody>
          <a:bodyPr/>
          <a:lstStyle/>
          <a:p>
            <a:fld id="{E51D656A-49E2-47AC-87B6-2CDE24222A81}" type="datetimeFigureOut">
              <a:rPr lang="da-DK" smtClean="0"/>
              <a:t>08-10-2019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354573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E51D656A-49E2-47AC-87B6-2CDE24222A81}" type="datetimeFigureOut">
              <a:rPr lang="da-DK" smtClean="0"/>
              <a:t>08-10-2019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68150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da-DK"/>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E51D656A-49E2-47AC-87B6-2CDE24222A81}" type="datetimeFigureOut">
              <a:rPr lang="da-DK" smtClean="0"/>
              <a:t>08-10-2019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3193397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E51D656A-49E2-47AC-87B6-2CDE24222A81}" type="datetimeFigureOut">
              <a:rPr lang="da-DK" smtClean="0"/>
              <a:t>08-10-2019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34345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da-DK"/>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1D656A-49E2-47AC-87B6-2CDE24222A81}" type="datetimeFigureOut">
              <a:rPr lang="da-DK" smtClean="0"/>
              <a:t>08-10-2019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425434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Date Placeholder 4"/>
          <p:cNvSpPr>
            <a:spLocks noGrp="1"/>
          </p:cNvSpPr>
          <p:nvPr>
            <p:ph type="dt" sz="half" idx="10"/>
          </p:nvPr>
        </p:nvSpPr>
        <p:spPr/>
        <p:txBody>
          <a:bodyPr/>
          <a:lstStyle/>
          <a:p>
            <a:fld id="{E51D656A-49E2-47AC-87B6-2CDE24222A81}" type="datetimeFigureOut">
              <a:rPr lang="da-DK" smtClean="0"/>
              <a:t>08-10-2019</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2874264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da-DK"/>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7" name="Date Placeholder 6"/>
          <p:cNvSpPr>
            <a:spLocks noGrp="1"/>
          </p:cNvSpPr>
          <p:nvPr>
            <p:ph type="dt" sz="half" idx="10"/>
          </p:nvPr>
        </p:nvSpPr>
        <p:spPr/>
        <p:txBody>
          <a:bodyPr/>
          <a:lstStyle/>
          <a:p>
            <a:fld id="{E51D656A-49E2-47AC-87B6-2CDE24222A81}" type="datetimeFigureOut">
              <a:rPr lang="da-DK" smtClean="0"/>
              <a:t>08-10-2019</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2982978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Date Placeholder 2"/>
          <p:cNvSpPr>
            <a:spLocks noGrp="1"/>
          </p:cNvSpPr>
          <p:nvPr>
            <p:ph type="dt" sz="half" idx="10"/>
          </p:nvPr>
        </p:nvSpPr>
        <p:spPr/>
        <p:txBody>
          <a:bodyPr/>
          <a:lstStyle/>
          <a:p>
            <a:fld id="{E51D656A-49E2-47AC-87B6-2CDE24222A81}" type="datetimeFigureOut">
              <a:rPr lang="da-DK" smtClean="0"/>
              <a:t>08-10-2019</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2456250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1D656A-49E2-47AC-87B6-2CDE24222A81}" type="datetimeFigureOut">
              <a:rPr lang="da-DK" smtClean="0"/>
              <a:t>08-10-2019</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1480955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da-DK"/>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1D656A-49E2-47AC-87B6-2CDE24222A81}" type="datetimeFigureOut">
              <a:rPr lang="da-DK" smtClean="0"/>
              <a:t>08-10-2019</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339569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da-DK"/>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1D656A-49E2-47AC-87B6-2CDE24222A81}" type="datetimeFigureOut">
              <a:rPr lang="da-DK" smtClean="0"/>
              <a:t>08-10-2019</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3992296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da-DK"/>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1D656A-49E2-47AC-87B6-2CDE24222A81}" type="datetimeFigureOut">
              <a:rPr lang="da-DK" smtClean="0"/>
              <a:t>08-10-2019</a:t>
            </a:fld>
            <a:endParaRPr lang="da-DK"/>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14093E-E2FD-46F5-86F0-9DDD3E83425B}" type="slidenum">
              <a:rPr lang="da-DK" smtClean="0"/>
              <a:t>‹#›</a:t>
            </a:fld>
            <a:endParaRPr lang="da-DK"/>
          </a:p>
        </p:txBody>
      </p:sp>
    </p:spTree>
    <p:extLst>
      <p:ext uri="{BB962C8B-B14F-4D97-AF65-F5344CB8AC3E}">
        <p14:creationId xmlns:p14="http://schemas.microsoft.com/office/powerpoint/2010/main" val="3925600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da-DK"/>
          </a:p>
        </p:txBody>
      </p:sp>
      <p:pic>
        <p:nvPicPr>
          <p:cNvPr id="4" name="Billede 327"/>
          <p:cNvPicPr/>
          <p:nvPr/>
        </p:nvPicPr>
        <p:blipFill>
          <a:blip r:embed="rId2">
            <a:extLst>
              <a:ext uri="{28A0092B-C50C-407E-A947-70E740481C1C}">
                <a14:useLocalDpi xmlns:a14="http://schemas.microsoft.com/office/drawing/2010/main" val="0"/>
              </a:ext>
            </a:extLst>
          </a:blip>
          <a:srcRect/>
          <a:stretch>
            <a:fillRect/>
          </a:stretch>
        </p:blipFill>
        <p:spPr bwMode="auto">
          <a:xfrm>
            <a:off x="1511935" y="1503362"/>
            <a:ext cx="6120130" cy="3851275"/>
          </a:xfrm>
          <a:prstGeom prst="rect">
            <a:avLst/>
          </a:prstGeom>
          <a:noFill/>
          <a:ln>
            <a:noFill/>
          </a:ln>
        </p:spPr>
      </p:pic>
      <p:sp>
        <p:nvSpPr>
          <p:cNvPr id="6" name="Rectangle 2"/>
          <p:cNvSpPr>
            <a:spLocks noGrp="1" noChangeArrowheads="1"/>
          </p:cNvSpPr>
          <p:nvPr>
            <p:ph type="ctrTitle"/>
          </p:nvPr>
        </p:nvSpPr>
        <p:spPr bwMode="auto">
          <a:xfrm>
            <a:off x="467544" y="332656"/>
            <a:ext cx="77724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en-US" sz="1400" b="1" i="0" u="none" strike="noStrike" cap="none" normalizeH="0" baseline="0" smtClean="0" bmk="_Ref12100374">
                <a:ln>
                  <a:noFill/>
                </a:ln>
                <a:solidFill>
                  <a:srgbClr val="00707D"/>
                </a:solidFill>
                <a:effectLst/>
                <a:latin typeface="Arial" panose="020B0604020202020204" pitchFamily="34" charset="0"/>
                <a:ea typeface="Times New Roman" panose="02020603050405020304" pitchFamily="18" charset="0"/>
                <a:cs typeface="Arial" panose="020B0604020202020204" pitchFamily="34" charset="0"/>
              </a:rPr>
              <a:t>Figur 1: Den tidsmæssige rækkevidde af regulering med særlig betydning for BF19s “Frozen Policy” scenarie. Lyse områder afspejler tiltag, der er en del af Energiaftale 2018. Se Appendiks 1.</a:t>
            </a:r>
            <a:r>
              <a:rPr kumimoji="0" lang="en-US" altLang="en-US" sz="1400" b="1" i="0" u="none" strike="noStrike" cap="none" normalizeH="0" baseline="0" smtClean="0">
                <a:ln>
                  <a:noFill/>
                </a:ln>
                <a:solidFill>
                  <a:srgbClr val="00707D"/>
                </a:solidFill>
                <a:effectLst/>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150583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da-DK" sz="1400" b="1">
                <a:solidFill>
                  <a:srgbClr val="00707D"/>
                </a:solidFill>
                <a:latin typeface="Arial" panose="020B0604020202020204" pitchFamily="34" charset="0"/>
                <a:cs typeface="Arial" panose="020B0604020202020204" pitchFamily="34" charset="0"/>
              </a:rPr>
              <a:t>Figur 10: Husholdningernes endelige energiforbrug fordelt på udvalgte opvarmningsteknologier 2017-2030 [PJ]. </a:t>
            </a:r>
            <a:r>
              <a:rPr lang="da-DK" sz="1400" b="1" dirty="0">
                <a:solidFill>
                  <a:srgbClr val="00707D"/>
                </a:solidFill>
                <a:latin typeface="Arial" panose="020B0604020202020204" pitchFamily="34" charset="0"/>
                <a:cs typeface="Arial" panose="020B0604020202020204" pitchFamily="34" charset="0"/>
              </a:rPr>
              <a:t>Varmepumpers energiforbrug inkluderer omgivelsesvarme og elforbrug. Gas omfatter naturgas, bygas og bionaturgas. Fjernvarme og brænde er her udeladt.</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21"/>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4019918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11: Antal elektriske apparater [Indeks] og elforbrugets udvikling for anvendelserne elektronik, husholdningsapparater og belysning 2017-2030 [</a:t>
            </a:r>
            <a:r>
              <a:rPr lang="da-DK" sz="1400" b="1" dirty="0" err="1">
                <a:solidFill>
                  <a:srgbClr val="00707D"/>
                </a:solidFill>
                <a:latin typeface="Arial" panose="020B0604020202020204" pitchFamily="34" charset="0"/>
                <a:cs typeface="Arial" panose="020B0604020202020204" pitchFamily="34" charset="0"/>
              </a:rPr>
              <a:t>TWh</a:t>
            </a:r>
            <a:r>
              <a:rPr lang="da-DK" sz="1400" b="1" dirty="0">
                <a:solidFill>
                  <a:srgbClr val="00707D"/>
                </a:solidFill>
                <a:latin typeface="Arial" panose="020B0604020202020204" pitchFamily="34" charset="0"/>
                <a:cs typeface="Arial" panose="020B0604020202020204" pitchFamily="34" charset="0"/>
              </a:rPr>
              <a:t>].</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22"/>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1264020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12: Erhvervslivets endelige energiforbrug fordelt på energiarter 2017-2030 [PJ].</a:t>
            </a:r>
            <a:endParaRPr lang="en-US" sz="1400" b="1"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23"/>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3547584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13: Erhvervslivets endelige forbrug af fossile brændsler fordelt på sektorer 2017-2030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28"/>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18702149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da-DK" sz="1400" b="1" dirty="0">
                <a:solidFill>
                  <a:srgbClr val="00707D"/>
                </a:solidFill>
                <a:latin typeface="Arial" panose="020B0604020202020204" pitchFamily="34" charset="0"/>
                <a:cs typeface="Arial" panose="020B0604020202020204" pitchFamily="34" charset="0"/>
              </a:rPr>
              <a:t>Figur 14: Erhvervslivets forbrug af energiformer fordelt på anvendelser i 2030 [PJ] samt andel af fossile brændstoffer [pct.]. Kul omfatter forbruget af kul og koks samt petroleumskoks og fossilt affald. Gas dækker over ledningsgas, der omfatter naturgas og bionaturgas. Den fossile andel medregner ikke fossile brændsler anvendt til el- og fjernvarmeproduktion.</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31"/>
          <p:cNvPicPr/>
          <p:nvPr/>
        </p:nvPicPr>
        <p:blipFill>
          <a:blip r:embed="rId2">
            <a:extLst>
              <a:ext uri="{28A0092B-C50C-407E-A947-70E740481C1C}">
                <a14:useLocalDpi xmlns:a14="http://schemas.microsoft.com/office/drawing/2010/main" val="0"/>
              </a:ext>
            </a:extLst>
          </a:blip>
          <a:srcRect/>
          <a:stretch>
            <a:fillRect/>
          </a:stretch>
        </p:blipFill>
        <p:spPr bwMode="auto">
          <a:xfrm>
            <a:off x="1511935" y="1590675"/>
            <a:ext cx="6120130" cy="3676650"/>
          </a:xfrm>
          <a:prstGeom prst="rect">
            <a:avLst/>
          </a:prstGeom>
          <a:noFill/>
          <a:ln>
            <a:noFill/>
          </a:ln>
        </p:spPr>
      </p:pic>
    </p:spTree>
    <p:extLst>
      <p:ext uri="{BB962C8B-B14F-4D97-AF65-F5344CB8AC3E}">
        <p14:creationId xmlns:p14="http://schemas.microsoft.com/office/powerpoint/2010/main" val="3371842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15: Erhvervslivets energiforbrug til varmepumper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32"/>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3989198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16: Erhvervslivets energiintensiteter fordelt på erhverv 2017-2030 [PJ/mia.kr].</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34"/>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742503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17:Transportens endelige energiforbrug fordelt på anvendelser 2017-2030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35"/>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8"/>
            <a:ext cx="5753100" cy="2867025"/>
          </a:xfrm>
          <a:prstGeom prst="rect">
            <a:avLst/>
          </a:prstGeom>
          <a:noFill/>
          <a:ln>
            <a:noFill/>
          </a:ln>
        </p:spPr>
      </p:pic>
    </p:spTree>
    <p:extLst>
      <p:ext uri="{BB962C8B-B14F-4D97-AF65-F5344CB8AC3E}">
        <p14:creationId xmlns:p14="http://schemas.microsoft.com/office/powerpoint/2010/main" val="1940383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18: Elforbrug i transportsektoren fordelt på anvendelsesområder 2017-2030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37"/>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1226236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19: Elektrificerede køretøjers andel af </a:t>
            </a:r>
            <a:r>
              <a:rPr lang="da-DK" sz="1400" b="1" dirty="0" err="1">
                <a:solidFill>
                  <a:srgbClr val="00707D"/>
                </a:solidFill>
                <a:latin typeface="Arial" panose="020B0604020202020204" pitchFamily="34" charset="0"/>
                <a:cs typeface="Arial" panose="020B0604020202020204" pitchFamily="34" charset="0"/>
              </a:rPr>
              <a:t>nybilsalg</a:t>
            </a:r>
            <a:r>
              <a:rPr lang="da-DK" sz="1400" b="1" dirty="0">
                <a:solidFill>
                  <a:srgbClr val="00707D"/>
                </a:solidFill>
                <a:latin typeface="Arial" panose="020B0604020202020204" pitchFamily="34" charset="0"/>
                <a:cs typeface="Arial" panose="020B0604020202020204" pitchFamily="34" charset="0"/>
              </a:rPr>
              <a:t> samt andel af samlet bestand af person- og varebiler 2017-2030 [pct.].</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38"/>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2780240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da-DK"/>
          </a:p>
        </p:txBody>
      </p:sp>
      <p:pic>
        <p:nvPicPr>
          <p:cNvPr id="4" name="Billede 6"/>
          <p:cNvPicPr/>
          <p:nvPr/>
        </p:nvPicPr>
        <p:blipFill>
          <a:blip r:embed="rId2">
            <a:extLst>
              <a:ext uri="{28A0092B-C50C-407E-A947-70E740481C1C}">
                <a14:useLocalDpi xmlns:a14="http://schemas.microsoft.com/office/drawing/2010/main" val="0"/>
              </a:ext>
            </a:extLst>
          </a:blip>
          <a:srcRect/>
          <a:stretch>
            <a:fillRect/>
          </a:stretch>
        </p:blipFill>
        <p:spPr bwMode="auto">
          <a:xfrm>
            <a:off x="1638300" y="1328737"/>
            <a:ext cx="5867400" cy="4200525"/>
          </a:xfrm>
          <a:prstGeom prst="rect">
            <a:avLst/>
          </a:prstGeom>
          <a:noFill/>
          <a:ln>
            <a:noFill/>
          </a:ln>
        </p:spPr>
      </p:pic>
      <p:sp>
        <p:nvSpPr>
          <p:cNvPr id="6" name="Rectangle 2"/>
          <p:cNvSpPr>
            <a:spLocks noGrp="1" noChangeArrowheads="1"/>
          </p:cNvSpPr>
          <p:nvPr>
            <p:ph type="title"/>
          </p:nvPr>
        </p:nvSpPr>
        <p:spPr bwMode="auto">
          <a:xfrm>
            <a:off x="457200" y="476806"/>
            <a:ext cx="82296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en-US" sz="1400" b="1" i="0" u="none" strike="noStrike" cap="none" normalizeH="0" baseline="0" smtClean="0" bmk="_Ref16088295">
                <a:ln>
                  <a:noFill/>
                </a:ln>
                <a:solidFill>
                  <a:srgbClr val="00707D"/>
                </a:solidFill>
                <a:effectLst/>
                <a:latin typeface="Arial" panose="020B0604020202020204" pitchFamily="34" charset="0"/>
                <a:ea typeface="Times New Roman" panose="02020603050405020304" pitchFamily="18" charset="0"/>
                <a:cs typeface="Arial" panose="020B0604020202020204" pitchFamily="34" charset="0"/>
              </a:rPr>
              <a:t>Figur 2: Energistyrelsens integrerede modelplatform for energi og klimafremskrivninger. Delmodellerne er beskrevet og dokumenteret på Energistyrelsens hjemmeside (Energistyrelsen, 2019h). Modelplatformens elementer er nærmere beskrevet i Appendiks 1.</a:t>
            </a:r>
            <a:r>
              <a:rPr kumimoji="0" lang="en-US" altLang="en-US" sz="1400" b="1" i="0" u="none" strike="noStrike" cap="none" normalizeH="0" baseline="0" smtClean="0">
                <a:ln>
                  <a:noFill/>
                </a:ln>
                <a:solidFill>
                  <a:srgbClr val="00707D"/>
                </a:solidFill>
                <a:effectLst/>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104956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20: VE-forbruget i transporten 2017-2030 [PJ</a:t>
            </a:r>
            <a:r>
              <a:rPr lang="da-DK" sz="1400" b="1" dirty="0" smtClean="0">
                <a:solidFill>
                  <a:srgbClr val="00707D"/>
                </a:solidFill>
                <a:latin typeface="Arial" panose="020B0604020202020204" pitchFamily="34" charset="0"/>
                <a:cs typeface="Arial" panose="020B0604020202020204" pitchFamily="34" charset="0"/>
              </a:rPr>
              <a:t>].</a:t>
            </a:r>
            <a:endParaRPr lang="da-DK" sz="1400" b="1"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39"/>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8"/>
            <a:ext cx="5753100" cy="2867025"/>
          </a:xfrm>
          <a:prstGeom prst="rect">
            <a:avLst/>
          </a:prstGeom>
          <a:noFill/>
          <a:ln>
            <a:noFill/>
          </a:ln>
        </p:spPr>
      </p:pic>
    </p:spTree>
    <p:extLst>
      <p:ext uri="{BB962C8B-B14F-4D97-AF65-F5344CB8AC3E}">
        <p14:creationId xmlns:p14="http://schemas.microsoft.com/office/powerpoint/2010/main" val="40071347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da-DK" sz="1400" b="1" dirty="0">
                <a:solidFill>
                  <a:srgbClr val="00707D"/>
                </a:solidFill>
                <a:latin typeface="Arial" panose="020B0604020202020204" pitchFamily="34" charset="0"/>
                <a:cs typeface="Arial" panose="020B0604020202020204" pitchFamily="34" charset="0"/>
              </a:rPr>
              <a:t>Figur 21: Placering af kulfyrede </a:t>
            </a:r>
            <a:r>
              <a:rPr lang="da-DK" sz="1400" b="1" dirty="0" err="1">
                <a:solidFill>
                  <a:srgbClr val="00707D"/>
                </a:solidFill>
                <a:latin typeface="Arial" panose="020B0604020202020204" pitchFamily="34" charset="0"/>
                <a:cs typeface="Arial" panose="020B0604020202020204" pitchFamily="34" charset="0"/>
              </a:rPr>
              <a:t>elproduktionsanlæg</a:t>
            </a:r>
            <a:r>
              <a:rPr lang="da-DK" sz="1400" b="1" dirty="0">
                <a:solidFill>
                  <a:srgbClr val="00707D"/>
                </a:solidFill>
                <a:latin typeface="Arial" panose="020B0604020202020204" pitchFamily="34" charset="0"/>
                <a:cs typeface="Arial" panose="020B0604020202020204" pitchFamily="34" charset="0"/>
              </a:rPr>
              <a:t> samt </a:t>
            </a:r>
            <a:r>
              <a:rPr lang="da-DK" sz="1400" b="1" dirty="0" smtClean="0">
                <a:solidFill>
                  <a:srgbClr val="00707D"/>
                </a:solidFill>
                <a:latin typeface="Arial" panose="020B0604020202020204" pitchFamily="34" charset="0"/>
                <a:cs typeface="Arial" panose="020B0604020202020204" pitchFamily="34" charset="0"/>
              </a:rPr>
              <a:t>havmøller.</a:t>
            </a:r>
            <a:endParaRPr lang="da-DK" sz="1400" b="1"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1026" name="Picture 2" descr="BF2019_Havvind_og_kul_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7704" y="1556792"/>
            <a:ext cx="5214937" cy="3684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83826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22: El- og fjernvarmesektorens energiforbrug fordelt på energiformer 2017-2030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40"/>
          <p:cNvPicPr/>
          <p:nvPr/>
        </p:nvPicPr>
        <p:blipFill>
          <a:blip r:embed="rId2">
            <a:extLst>
              <a:ext uri="{28A0092B-C50C-407E-A947-70E740481C1C}">
                <a14:useLocalDpi xmlns:a14="http://schemas.microsoft.com/office/drawing/2010/main" val="0"/>
              </a:ext>
            </a:extLst>
          </a:blip>
          <a:srcRect/>
          <a:stretch>
            <a:fillRect/>
          </a:stretch>
        </p:blipFill>
        <p:spPr bwMode="auto">
          <a:xfrm>
            <a:off x="1700212" y="1995487"/>
            <a:ext cx="5743575" cy="2867025"/>
          </a:xfrm>
          <a:prstGeom prst="rect">
            <a:avLst/>
          </a:prstGeom>
          <a:noFill/>
          <a:ln>
            <a:noFill/>
          </a:ln>
        </p:spPr>
      </p:pic>
    </p:spTree>
    <p:extLst>
      <p:ext uri="{BB962C8B-B14F-4D97-AF65-F5344CB8AC3E}">
        <p14:creationId xmlns:p14="http://schemas.microsoft.com/office/powerpoint/2010/main" val="10723893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23: VE-andelen af elforbruget (RES-E) fordelt på vindkraft, solceller, bioenergi og vandkraft 2017-2030 [pct.]. Vandkraft er meget lille og indeholdt i solceller.</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41"/>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10736519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24: Elforbrug inkl. transmissions- og distributionstab, elproduktion og </a:t>
            </a:r>
            <a:r>
              <a:rPr lang="da-DK" sz="1400" b="1" dirty="0" err="1">
                <a:solidFill>
                  <a:srgbClr val="00707D"/>
                </a:solidFill>
                <a:latin typeface="Arial" panose="020B0604020202020204" pitchFamily="34" charset="0"/>
                <a:cs typeface="Arial" panose="020B0604020202020204" pitchFamily="34" charset="0"/>
              </a:rPr>
              <a:t>elimport</a:t>
            </a:r>
            <a:r>
              <a:rPr lang="da-DK" sz="1400" b="1" dirty="0">
                <a:solidFill>
                  <a:srgbClr val="00707D"/>
                </a:solidFill>
                <a:latin typeface="Arial" panose="020B0604020202020204" pitchFamily="34" charset="0"/>
                <a:cs typeface="Arial" panose="020B0604020202020204" pitchFamily="34" charset="0"/>
              </a:rPr>
              <a:t> 2017-2030 (</a:t>
            </a:r>
            <a:r>
              <a:rPr lang="da-DK" sz="1400" b="1" dirty="0" err="1">
                <a:solidFill>
                  <a:srgbClr val="00707D"/>
                </a:solidFill>
                <a:latin typeface="Arial" panose="020B0604020202020204" pitchFamily="34" charset="0"/>
                <a:cs typeface="Arial" panose="020B0604020202020204" pitchFamily="34" charset="0"/>
              </a:rPr>
              <a:t>TWh</a:t>
            </a:r>
            <a:r>
              <a:rPr lang="da-DK" sz="1400" b="1" dirty="0">
                <a:solidFill>
                  <a:srgbClr val="00707D"/>
                </a:solidFill>
                <a:latin typeface="Arial" panose="020B0604020202020204" pitchFamily="34" charset="0"/>
                <a:cs typeface="Arial" panose="020B0604020202020204" pitchFamily="34" charset="0"/>
              </a:rPr>
              <a:t>).</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42"/>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11967996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da-DK" sz="1400" b="1" dirty="0">
                <a:solidFill>
                  <a:srgbClr val="00707D"/>
                </a:solidFill>
                <a:latin typeface="Arial" panose="020B0604020202020204" pitchFamily="34" charset="0"/>
                <a:cs typeface="Arial" panose="020B0604020202020204" pitchFamily="34" charset="0"/>
              </a:rPr>
              <a:t>Figur 25: </a:t>
            </a:r>
            <a:r>
              <a:rPr lang="da-DK" sz="1400" b="1" dirty="0" err="1">
                <a:solidFill>
                  <a:srgbClr val="00707D"/>
                </a:solidFill>
                <a:latin typeface="Arial" panose="020B0604020202020204" pitchFamily="34" charset="0"/>
                <a:cs typeface="Arial" panose="020B0604020202020204" pitchFamily="34" charset="0"/>
              </a:rPr>
              <a:t>Elspotmarkedspriser</a:t>
            </a:r>
            <a:r>
              <a:rPr lang="da-DK" sz="1400" b="1" dirty="0">
                <a:solidFill>
                  <a:srgbClr val="00707D"/>
                </a:solidFill>
                <a:latin typeface="Arial" panose="020B0604020202020204" pitchFamily="34" charset="0"/>
                <a:cs typeface="Arial" panose="020B0604020202020204" pitchFamily="34" charset="0"/>
              </a:rPr>
              <a:t> for Danmark og udvalgte prissættende markeder 2017-2030 [2019-DKK/MWh]. Priser i alle år er model-resultater. I forbindelse med Energistyrelsens anvendelse af elprisresultater anvendes statistiske priser og forward-priser for 2017-2020. NO: Norge, SE: Sverige, FI: Finland, DE-AT-LU: Tyskland, Østrig, Luxemburg, NL: Holland, GB: Storbritannien, FR-BE: Belgien, DK: Danmark.</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45"/>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24226513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26: Tilgængeligheden af kulkraftværker i fremskrivningen 2017-2030. Lysegrå afspejler, at drift på det pågældende anlæg forventes at være begrænset i den pågældende periode.</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1"/>
          <p:cNvPicPr/>
          <p:nvPr/>
        </p:nvPicPr>
        <p:blipFill>
          <a:blip r:embed="rId2">
            <a:extLst>
              <a:ext uri="{28A0092B-C50C-407E-A947-70E740481C1C}">
                <a14:useLocalDpi xmlns:a14="http://schemas.microsoft.com/office/drawing/2010/main" val="0"/>
              </a:ext>
            </a:extLst>
          </a:blip>
          <a:srcRect/>
          <a:stretch>
            <a:fillRect/>
          </a:stretch>
        </p:blipFill>
        <p:spPr bwMode="auto">
          <a:xfrm>
            <a:off x="1511935" y="2662237"/>
            <a:ext cx="6120130" cy="1533525"/>
          </a:xfrm>
          <a:prstGeom prst="rect">
            <a:avLst/>
          </a:prstGeom>
          <a:noFill/>
          <a:ln>
            <a:noFill/>
          </a:ln>
        </p:spPr>
      </p:pic>
    </p:spTree>
    <p:extLst>
      <p:ext uri="{BB962C8B-B14F-4D97-AF65-F5344CB8AC3E}">
        <p14:creationId xmlns:p14="http://schemas.microsoft.com/office/powerpoint/2010/main" val="5839088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27: Decentral </a:t>
            </a:r>
            <a:r>
              <a:rPr lang="da-DK" sz="1400" b="1" dirty="0" err="1">
                <a:solidFill>
                  <a:srgbClr val="00707D"/>
                </a:solidFill>
                <a:latin typeface="Arial" panose="020B0604020202020204" pitchFamily="34" charset="0"/>
                <a:cs typeface="Arial" panose="020B0604020202020204" pitchFamily="34" charset="0"/>
              </a:rPr>
              <a:t>elproduktionskapacitet</a:t>
            </a:r>
            <a:r>
              <a:rPr lang="da-DK" sz="1400" b="1" dirty="0">
                <a:solidFill>
                  <a:srgbClr val="00707D"/>
                </a:solidFill>
                <a:latin typeface="Arial" panose="020B0604020202020204" pitchFamily="34" charset="0"/>
                <a:cs typeface="Arial" panose="020B0604020202020204" pitchFamily="34" charset="0"/>
              </a:rPr>
              <a:t> (&gt;0) og elforbrugskapacitet til varmeproduktion (&lt;0) i mindre og mellemstore byområder 2017-2030 [MW-el].</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46"/>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1682258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28: El- og fjernvarmesektorens forbrug af fossile brændsler 2017-2030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48"/>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13558006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29: Indenlandsk elproduktion fordelt på produktionstyper samt </a:t>
            </a:r>
            <a:r>
              <a:rPr lang="da-DK" sz="1400" b="1" dirty="0" err="1">
                <a:solidFill>
                  <a:srgbClr val="00707D"/>
                </a:solidFill>
                <a:latin typeface="Arial" panose="020B0604020202020204" pitchFamily="34" charset="0"/>
                <a:cs typeface="Arial" panose="020B0604020202020204" pitchFamily="34" charset="0"/>
              </a:rPr>
              <a:t>elimportens</a:t>
            </a:r>
            <a:r>
              <a:rPr lang="da-DK" sz="1400" b="1" dirty="0">
                <a:solidFill>
                  <a:srgbClr val="00707D"/>
                </a:solidFill>
                <a:latin typeface="Arial" panose="020B0604020202020204" pitchFamily="34" charset="0"/>
                <a:cs typeface="Arial" panose="020B0604020202020204" pitchFamily="34" charset="0"/>
              </a:rPr>
              <a:t> andel af samlet elproduktion [%].</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49"/>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4230586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3: VE-andele 2017-2030 [%]. VE-andele er opgjort efter VE-direktivets definitioner (Eurostat, 2018).</a:t>
            </a:r>
            <a:endParaRPr lang="da-DK" sz="1400" b="1"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2"/>
          <p:cNvPicPr/>
          <p:nvPr/>
        </p:nvPicPr>
        <p:blipFill>
          <a:blip r:embed="rId2">
            <a:extLst>
              <a:ext uri="{28A0092B-C50C-407E-A947-70E740481C1C}">
                <a14:useLocalDpi xmlns:a14="http://schemas.microsoft.com/office/drawing/2010/main" val="0"/>
              </a:ext>
            </a:extLst>
          </a:blip>
          <a:srcRect/>
          <a:stretch>
            <a:fillRect/>
          </a:stretch>
        </p:blipFill>
        <p:spPr bwMode="auto">
          <a:xfrm>
            <a:off x="1695767" y="1996123"/>
            <a:ext cx="5752465" cy="2865755"/>
          </a:xfrm>
          <a:prstGeom prst="rect">
            <a:avLst/>
          </a:prstGeom>
          <a:noFill/>
          <a:ln>
            <a:noFill/>
          </a:ln>
        </p:spPr>
      </p:pic>
    </p:spTree>
    <p:extLst>
      <p:ext uri="{BB962C8B-B14F-4D97-AF65-F5344CB8AC3E}">
        <p14:creationId xmlns:p14="http://schemas.microsoft.com/office/powerpoint/2010/main" val="3447665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30: Fjernvarmeproduktion fordelt på energiformer samt VE-andel i fjernvarmen 2017-2030 [PJ]. Varmepumper dækker over produktion både på omgivelsesvarme og overskudsvarme. Overskudsvarme er uden brug af varmepumper.</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50"/>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11782866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31: Forbrug af ledningsgas fordelt på naturgas og bionaturgas 2017-2030 [PJ] samt andel af bionaturgas i ledningsgassen [pct.]. Opgørelsen baserer sig på produceret bionaturgas i forhold til det indenlandske forbrug af ledningsgas.</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51"/>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22876523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da-DK" sz="1400" b="1" dirty="0">
                <a:solidFill>
                  <a:srgbClr val="00707D"/>
                </a:solidFill>
                <a:latin typeface="Arial" panose="020B0604020202020204" pitchFamily="34" charset="0"/>
                <a:cs typeface="Arial" panose="020B0604020202020204" pitchFamily="34" charset="0"/>
              </a:rPr>
              <a:t>Figur 32: Udledning af drivhusgasser fordelt på sektorer 1990-2030 samt i FN’s basisår </a:t>
            </a:r>
            <a:r>
              <a:rPr lang="da-DK" sz="1400" b="1" dirty="0" smtClean="0">
                <a:solidFill>
                  <a:srgbClr val="00707D"/>
                </a:solidFill>
                <a:latin typeface="Arial" panose="020B0604020202020204" pitchFamily="34" charset="0"/>
                <a:cs typeface="Arial" panose="020B0604020202020204" pitchFamily="34" charset="0"/>
              </a:rPr>
              <a:t>1990 [mio. ton CO2-ækv</a:t>
            </a:r>
            <a:r>
              <a:rPr lang="da-DK" sz="1400" b="1" dirty="0">
                <a:solidFill>
                  <a:srgbClr val="00707D"/>
                </a:solidFill>
                <a:latin typeface="Arial" panose="020B0604020202020204" pitchFamily="34" charset="0"/>
                <a:cs typeface="Arial" panose="020B0604020202020204" pitchFamily="34" charset="0"/>
              </a:rPr>
              <a:t>.]. Arealdiagrammets statistiske opgørelse 1990-2017 er korrigeret for </a:t>
            </a:r>
            <a:r>
              <a:rPr lang="da-DK" sz="1400" b="1" dirty="0" err="1">
                <a:solidFill>
                  <a:srgbClr val="00707D"/>
                </a:solidFill>
                <a:latin typeface="Arial" panose="020B0604020202020204" pitchFamily="34" charset="0"/>
                <a:cs typeface="Arial" panose="020B0604020202020204" pitchFamily="34" charset="0"/>
              </a:rPr>
              <a:t>elhandel</a:t>
            </a:r>
            <a:r>
              <a:rPr lang="da-DK" sz="1400" b="1" dirty="0">
                <a:solidFill>
                  <a:srgbClr val="00707D"/>
                </a:solidFill>
                <a:latin typeface="Arial" panose="020B0604020202020204" pitchFamily="34" charset="0"/>
                <a:cs typeface="Arial" panose="020B0604020202020204" pitchFamily="34" charset="0"/>
              </a:rPr>
              <a:t> med udlandet </a:t>
            </a:r>
            <a:r>
              <a:rPr lang="da-DK" sz="1400" b="1" dirty="0" smtClean="0">
                <a:solidFill>
                  <a:srgbClr val="00707D"/>
                </a:solidFill>
                <a:latin typeface="Arial" panose="020B0604020202020204" pitchFamily="34" charset="0"/>
                <a:cs typeface="Arial" panose="020B0604020202020204" pitchFamily="34" charset="0"/>
              </a:rPr>
              <a:t>(</a:t>
            </a:r>
            <a:r>
              <a:rPr lang="da-DK" sz="1400" b="1" dirty="0" err="1" smtClean="0">
                <a:solidFill>
                  <a:srgbClr val="00707D"/>
                </a:solidFill>
                <a:latin typeface="Arial" panose="020B0604020202020204" pitchFamily="34" charset="0"/>
                <a:cs typeface="Arial" panose="020B0604020202020204" pitchFamily="34" charset="0"/>
              </a:rPr>
              <a:t>elhandelskorrigeret</a:t>
            </a:r>
            <a:r>
              <a:rPr lang="da-DK" sz="1400" b="1" dirty="0" smtClean="0">
                <a:solidFill>
                  <a:srgbClr val="00707D"/>
                </a:solidFill>
                <a:latin typeface="Arial" panose="020B0604020202020204" pitchFamily="34" charset="0"/>
                <a:cs typeface="Arial" panose="020B0604020202020204" pitchFamily="34" charset="0"/>
              </a:rPr>
              <a:t> (Appendiks 1)). </a:t>
            </a:r>
            <a:r>
              <a:rPr lang="da-DK" sz="1400" b="1" dirty="0">
                <a:solidFill>
                  <a:srgbClr val="00707D"/>
                </a:solidFill>
                <a:latin typeface="Arial" panose="020B0604020202020204" pitchFamily="34" charset="0"/>
                <a:cs typeface="Arial" panose="020B0604020202020204" pitchFamily="34" charset="0"/>
              </a:rPr>
              <a:t>Reduktionsmål er baseret på faktiske udledninger ift. FN’s basisår og ekskl. LULUCF. LULUCF-udledninger opgøres separat og er ikke medtaget her.</a:t>
            </a:r>
            <a:endParaRPr lang="da-DK" sz="1400" b="1"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55"/>
          <p:cNvPicPr/>
          <p:nvPr/>
        </p:nvPicPr>
        <p:blipFill>
          <a:blip r:embed="rId2">
            <a:extLst>
              <a:ext uri="{28A0092B-C50C-407E-A947-70E740481C1C}">
                <a14:useLocalDpi xmlns:a14="http://schemas.microsoft.com/office/drawing/2010/main" val="0"/>
              </a:ext>
            </a:extLst>
          </a:blip>
          <a:srcRect/>
          <a:stretch>
            <a:fillRect/>
          </a:stretch>
        </p:blipFill>
        <p:spPr bwMode="auto">
          <a:xfrm>
            <a:off x="1700212" y="1995488"/>
            <a:ext cx="5743575" cy="2867025"/>
          </a:xfrm>
          <a:prstGeom prst="rect">
            <a:avLst/>
          </a:prstGeom>
          <a:noFill/>
          <a:ln>
            <a:noFill/>
          </a:ln>
        </p:spPr>
      </p:pic>
    </p:spTree>
    <p:extLst>
      <p:ext uri="{BB962C8B-B14F-4D97-AF65-F5344CB8AC3E}">
        <p14:creationId xmlns:p14="http://schemas.microsoft.com/office/powerpoint/2010/main" val="29135851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33: Ikke-kvoteomfattede udledninger 2005-2020 og reduktionsforpligtelsen 2013-2020 [mio. ton CO2-ækv.].</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57"/>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0725"/>
            <a:ext cx="5753100" cy="2876550"/>
          </a:xfrm>
          <a:prstGeom prst="rect">
            <a:avLst/>
          </a:prstGeom>
          <a:noFill/>
          <a:ln>
            <a:noFill/>
          </a:ln>
        </p:spPr>
      </p:pic>
    </p:spTree>
    <p:extLst>
      <p:ext uri="{BB962C8B-B14F-4D97-AF65-F5344CB8AC3E}">
        <p14:creationId xmlns:p14="http://schemas.microsoft.com/office/powerpoint/2010/main" val="21064274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34: Ikke-kvoteomfattede udledninger 2005-2030, reduktionsforpligtelse og akkumuleret manko 2021-2030 [mio. ton CO2-ækv.].</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58"/>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984849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da-DK" sz="1400" b="1" dirty="0">
                <a:solidFill>
                  <a:srgbClr val="00707D"/>
                </a:solidFill>
                <a:latin typeface="Arial" panose="020B0604020202020204" pitchFamily="34" charset="0"/>
                <a:cs typeface="Arial" panose="020B0604020202020204" pitchFamily="34" charset="0"/>
              </a:rPr>
              <a:t>Figur 35: LULUCF udledninger og optag 1990-2030 [mio. ton CO2-ækv</a:t>
            </a:r>
            <a:r>
              <a:rPr lang="da-DK" sz="1400" b="1" dirty="0" smtClean="0">
                <a:solidFill>
                  <a:srgbClr val="00707D"/>
                </a:solidFill>
                <a:latin typeface="Arial" panose="020B0604020202020204" pitchFamily="34" charset="0"/>
                <a:cs typeface="Arial" panose="020B0604020202020204" pitchFamily="34" charset="0"/>
              </a:rPr>
              <a:t>.].</a:t>
            </a:r>
            <a:endParaRPr lang="da-DK" sz="1400" b="1"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10"/>
          <p:cNvPicPr/>
          <p:nvPr/>
        </p:nvPicPr>
        <p:blipFill>
          <a:blip r:embed="rId2">
            <a:extLst>
              <a:ext uri="{28A0092B-C50C-407E-A947-70E740481C1C}">
                <a14:useLocalDpi xmlns:a14="http://schemas.microsoft.com/office/drawing/2010/main" val="0"/>
              </a:ext>
            </a:extLst>
          </a:blip>
          <a:srcRect/>
          <a:stretch>
            <a:fillRect/>
          </a:stretch>
        </p:blipFill>
        <p:spPr bwMode="auto">
          <a:xfrm>
            <a:off x="1695132" y="1997075"/>
            <a:ext cx="5753735" cy="2863850"/>
          </a:xfrm>
          <a:prstGeom prst="rect">
            <a:avLst/>
          </a:prstGeom>
          <a:noFill/>
          <a:ln>
            <a:noFill/>
          </a:ln>
        </p:spPr>
      </p:pic>
    </p:spTree>
    <p:extLst>
      <p:ext uri="{BB962C8B-B14F-4D97-AF65-F5344CB8AC3E}">
        <p14:creationId xmlns:p14="http://schemas.microsoft.com/office/powerpoint/2010/main" val="1353411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36: CO2-udledninger fra erhvervslivet i 2030 fordelt på energitjenester og brændselsformer [mio. ton CO2].</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60"/>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21764910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a:solidFill>
                  <a:srgbClr val="00707D"/>
                </a:solidFill>
                <a:latin typeface="Arial" panose="020B0604020202020204" pitchFamily="34" charset="0"/>
                <a:cs typeface="Arial" panose="020B0604020202020204" pitchFamily="34" charset="0"/>
              </a:rPr>
              <a:t>Figur 37: Forskel i samlet VE-andel (RES) mellem centralt forløb og partielle følsomheder. </a:t>
            </a:r>
            <a:r>
              <a:rPr lang="da-DK" sz="1400" b="1" dirty="0">
                <a:solidFill>
                  <a:srgbClr val="00707D"/>
                </a:solidFill>
                <a:latin typeface="Arial" panose="020B0604020202020204" pitchFamily="34" charset="0"/>
                <a:cs typeface="Arial" panose="020B0604020202020204" pitchFamily="34" charset="0"/>
              </a:rPr>
              <a:t>Rødlig farve er reduceret VE-andel, grønlig farve er øget VE-andel.</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11"/>
          <p:cNvPicPr/>
          <p:nvPr/>
        </p:nvPicPr>
        <p:blipFill>
          <a:blip r:embed="rId2">
            <a:extLst>
              <a:ext uri="{28A0092B-C50C-407E-A947-70E740481C1C}">
                <a14:useLocalDpi xmlns:a14="http://schemas.microsoft.com/office/drawing/2010/main" val="0"/>
              </a:ext>
            </a:extLst>
          </a:blip>
          <a:srcRect/>
          <a:stretch>
            <a:fillRect/>
          </a:stretch>
        </p:blipFill>
        <p:spPr bwMode="auto">
          <a:xfrm>
            <a:off x="1694180" y="1995805"/>
            <a:ext cx="5755640" cy="2866390"/>
          </a:xfrm>
          <a:prstGeom prst="rect">
            <a:avLst/>
          </a:prstGeom>
          <a:noFill/>
          <a:ln>
            <a:noFill/>
          </a:ln>
        </p:spPr>
      </p:pic>
    </p:spTree>
    <p:extLst>
      <p:ext uri="{BB962C8B-B14F-4D97-AF65-F5344CB8AC3E}">
        <p14:creationId xmlns:p14="http://schemas.microsoft.com/office/powerpoint/2010/main" val="3556722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38: Forskel i udledninger fordelt på ETS og </a:t>
            </a:r>
            <a:r>
              <a:rPr lang="da-DK" sz="1400" b="1" dirty="0" err="1">
                <a:solidFill>
                  <a:srgbClr val="00707D"/>
                </a:solidFill>
                <a:latin typeface="Arial" panose="020B0604020202020204" pitchFamily="34" charset="0"/>
                <a:cs typeface="Arial" panose="020B0604020202020204" pitchFamily="34" charset="0"/>
              </a:rPr>
              <a:t>non-ETS</a:t>
            </a:r>
            <a:r>
              <a:rPr lang="da-DK" sz="1400" b="1" dirty="0">
                <a:solidFill>
                  <a:srgbClr val="00707D"/>
                </a:solidFill>
                <a:latin typeface="Arial" panose="020B0604020202020204" pitchFamily="34" charset="0"/>
                <a:cs typeface="Arial" panose="020B0604020202020204" pitchFamily="34" charset="0"/>
              </a:rPr>
              <a:t> mellem centralt forløb og partielle følsomheder [mio. ton CO2-ækv.]. Grønlige farver er reducerede udledninger, rødlige farver er øgede udledninger.</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4"/>
          <p:cNvPicPr/>
          <p:nvPr/>
        </p:nvPicPr>
        <p:blipFill>
          <a:blip r:embed="rId2">
            <a:extLst>
              <a:ext uri="{28A0092B-C50C-407E-A947-70E740481C1C}">
                <a14:useLocalDpi xmlns:a14="http://schemas.microsoft.com/office/drawing/2010/main" val="0"/>
              </a:ext>
            </a:extLst>
          </a:blip>
          <a:srcRect/>
          <a:stretch>
            <a:fillRect/>
          </a:stretch>
        </p:blipFill>
        <p:spPr bwMode="auto">
          <a:xfrm>
            <a:off x="1696720" y="1996757"/>
            <a:ext cx="5750560" cy="2864485"/>
          </a:xfrm>
          <a:prstGeom prst="rect">
            <a:avLst/>
          </a:prstGeom>
          <a:noFill/>
          <a:ln>
            <a:noFill/>
          </a:ln>
        </p:spPr>
      </p:pic>
    </p:spTree>
    <p:extLst>
      <p:ext uri="{BB962C8B-B14F-4D97-AF65-F5344CB8AC3E}">
        <p14:creationId xmlns:p14="http://schemas.microsoft.com/office/powerpoint/2010/main" val="2281874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da-DK"/>
          </a:p>
        </p:txBody>
      </p:sp>
      <p:pic>
        <p:nvPicPr>
          <p:cNvPr id="4" name="Billede 12"/>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
        <p:nvSpPr>
          <p:cNvPr id="5" name="Rectangle 1"/>
          <p:cNvSpPr>
            <a:spLocks noGrp="1" noChangeArrowheads="1"/>
          </p:cNvSpPr>
          <p:nvPr>
            <p:ph type="title"/>
          </p:nvPr>
        </p:nvSpPr>
        <p:spPr bwMode="auto">
          <a:xfrm>
            <a:off x="457200" y="476806"/>
            <a:ext cx="82296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en-US" sz="1400" b="1" i="0" u="none" strike="noStrike" cap="none" normalizeH="0" baseline="0" smtClean="0">
                <a:ln>
                  <a:noFill/>
                </a:ln>
                <a:solidFill>
                  <a:srgbClr val="00707D"/>
                </a:solidFill>
                <a:effectLst/>
                <a:latin typeface="Arial" panose="020B0604020202020204" pitchFamily="34" charset="0"/>
                <a:ea typeface="Times New Roman" panose="02020603050405020304" pitchFamily="18" charset="0"/>
                <a:cs typeface="Arial" panose="020B0604020202020204" pitchFamily="34" charset="0"/>
              </a:rPr>
              <a:t>F</a:t>
            </a:r>
            <a:r>
              <a:rPr kumimoji="0" lang="da-DK" altLang="en-US" sz="1400" b="1" i="0" u="none" strike="noStrike" cap="none" normalizeH="0" baseline="0" smtClean="0" bmk="">
                <a:ln>
                  <a:noFill/>
                </a:ln>
                <a:solidFill>
                  <a:srgbClr val="00707D"/>
                </a:solidFill>
                <a:effectLst/>
                <a:latin typeface="Arial" panose="020B0604020202020204" pitchFamily="34" charset="0"/>
                <a:ea typeface="Times New Roman" panose="02020603050405020304" pitchFamily="18" charset="0"/>
                <a:cs typeface="Arial" panose="020B0604020202020204" pitchFamily="34" charset="0"/>
              </a:rPr>
              <a:t>igur </a:t>
            </a:r>
            <a:r>
              <a:rPr kumimoji="0" lang="da-DK" altLang="en-US" sz="1400" b="1" i="0" u="none" strike="noStrike" cap="none" normalizeH="0" baseline="0" smtClean="0" bmk="_Ref12013608">
                <a:ln>
                  <a:noFill/>
                </a:ln>
                <a:solidFill>
                  <a:srgbClr val="00707D"/>
                </a:solidFill>
                <a:effectLst/>
                <a:latin typeface="Arial" panose="020B0604020202020204" pitchFamily="34" charset="0"/>
                <a:ea typeface="Times New Roman" panose="02020603050405020304" pitchFamily="18" charset="0"/>
                <a:cs typeface="Arial" panose="020B0604020202020204" pitchFamily="34" charset="0"/>
              </a:rPr>
              <a:t>4</a:t>
            </a:r>
            <a:r>
              <a:rPr kumimoji="0" lang="da-DK" altLang="en-US" sz="1400" b="1" i="0" u="none" strike="noStrike" cap="none" normalizeH="0" baseline="0" smtClean="0">
                <a:ln>
                  <a:noFill/>
                </a:ln>
                <a:solidFill>
                  <a:srgbClr val="00707D"/>
                </a:solidFill>
                <a:effectLst/>
                <a:latin typeface="Arial" panose="020B0604020202020204" pitchFamily="34" charset="0"/>
                <a:ea typeface="Times New Roman" panose="02020603050405020304" pitchFamily="18" charset="0"/>
                <a:cs typeface="Arial" panose="020B0604020202020204" pitchFamily="34" charset="0"/>
              </a:rPr>
              <a:t>: Bruttoenergiforbrug fordelt på energiformer 1990-2030 [PJ]. Opgørelsen 1990-2017 er korrigeret for udetemperatur/graddage i forhold til normalår (klimakorrigeret) samt elhandel med udlandet (elhandelskorrigeret, se Appendiks 1).</a:t>
            </a:r>
            <a:r>
              <a:rPr kumimoji="0" lang="en-US" altLang="en-US" sz="1400" b="1" i="0" u="none" strike="noStrike" cap="none" normalizeH="0" baseline="0" smtClean="0">
                <a:ln>
                  <a:noFill/>
                </a:ln>
                <a:solidFill>
                  <a:srgbClr val="00707D"/>
                </a:solidFill>
                <a:effectLst/>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60801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5: Endeligt energiforbrug fordelt på forbrugssektorer 1990-2030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18"/>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2746988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a:solidFill>
                  <a:srgbClr val="00707D"/>
                </a:solidFill>
                <a:latin typeface="Arial" panose="020B0604020202020204" pitchFamily="34" charset="0"/>
                <a:cs typeface="Arial" panose="020B0604020202020204" pitchFamily="34" charset="0"/>
              </a:rPr>
              <a:t>Figur 6: Elforbruget (ekskl. </a:t>
            </a:r>
            <a:r>
              <a:rPr lang="da-DK" sz="1400" b="1" dirty="0" err="1">
                <a:solidFill>
                  <a:srgbClr val="00707D"/>
                </a:solidFill>
                <a:latin typeface="Arial" panose="020B0604020202020204" pitchFamily="34" charset="0"/>
                <a:cs typeface="Arial" panose="020B0604020202020204" pitchFamily="34" charset="0"/>
              </a:rPr>
              <a:t>nettab</a:t>
            </a:r>
            <a:r>
              <a:rPr lang="da-DK" sz="1400" b="1" dirty="0">
                <a:solidFill>
                  <a:srgbClr val="00707D"/>
                </a:solidFill>
                <a:latin typeface="Arial" panose="020B0604020202020204" pitchFamily="34" charset="0"/>
                <a:cs typeface="Arial" panose="020B0604020202020204" pitchFamily="34" charset="0"/>
              </a:rPr>
              <a:t>) og dets fordeling på anvendelser 2017-2030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9"/>
          <p:cNvPicPr/>
          <p:nvPr/>
        </p:nvPicPr>
        <p:blipFill>
          <a:blip r:embed="rId2">
            <a:extLst>
              <a:ext uri="{28A0092B-C50C-407E-A947-70E740481C1C}">
                <a14:useLocalDpi xmlns:a14="http://schemas.microsoft.com/office/drawing/2010/main" val="0"/>
              </a:ext>
            </a:extLst>
          </a:blip>
          <a:srcRect/>
          <a:stretch>
            <a:fillRect/>
          </a:stretch>
        </p:blipFill>
        <p:spPr bwMode="auto">
          <a:xfrm>
            <a:off x="1695132" y="1997075"/>
            <a:ext cx="5753735" cy="2863850"/>
          </a:xfrm>
          <a:prstGeom prst="rect">
            <a:avLst/>
          </a:prstGeom>
          <a:noFill/>
          <a:ln>
            <a:noFill/>
          </a:ln>
        </p:spPr>
      </p:pic>
    </p:spTree>
    <p:extLst>
      <p:ext uri="{BB962C8B-B14F-4D97-AF65-F5344CB8AC3E}">
        <p14:creationId xmlns:p14="http://schemas.microsoft.com/office/powerpoint/2010/main" val="539768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7: Elforbruget (ekskl. </a:t>
            </a:r>
            <a:r>
              <a:rPr lang="da-DK" sz="1400" b="1" dirty="0" err="1">
                <a:solidFill>
                  <a:srgbClr val="00707D"/>
                </a:solidFill>
                <a:latin typeface="Arial" panose="020B0604020202020204" pitchFamily="34" charset="0"/>
                <a:cs typeface="Arial" panose="020B0604020202020204" pitchFamily="34" charset="0"/>
              </a:rPr>
              <a:t>nettab</a:t>
            </a:r>
            <a:r>
              <a:rPr lang="da-DK" sz="1400" b="1" dirty="0">
                <a:solidFill>
                  <a:srgbClr val="00707D"/>
                </a:solidFill>
                <a:latin typeface="Arial" panose="020B0604020202020204" pitchFamily="34" charset="0"/>
                <a:cs typeface="Arial" panose="020B0604020202020204" pitchFamily="34" charset="0"/>
              </a:rPr>
              <a:t>) og dets fordeling på anvendelser i 2030 [pct.].</a:t>
            </a:r>
            <a:endParaRPr lang="da-DK" sz="1400" b="1"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28"/>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3177975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8: </a:t>
            </a:r>
            <a:r>
              <a:rPr lang="da-DK" sz="1400" b="1" dirty="0" err="1">
                <a:solidFill>
                  <a:srgbClr val="00707D"/>
                </a:solidFill>
                <a:latin typeface="Arial" panose="020B0604020202020204" pitchFamily="34" charset="0"/>
                <a:cs typeface="Arial" panose="020B0604020202020204" pitchFamily="34" charset="0"/>
              </a:rPr>
              <a:t>Makro-økonomisk</a:t>
            </a:r>
            <a:r>
              <a:rPr lang="da-DK" sz="1400" b="1" dirty="0">
                <a:solidFill>
                  <a:srgbClr val="00707D"/>
                </a:solidFill>
                <a:latin typeface="Arial" panose="020B0604020202020204" pitchFamily="34" charset="0"/>
                <a:cs typeface="Arial" panose="020B0604020202020204" pitchFamily="34" charset="0"/>
              </a:rPr>
              <a:t> energiintensitet målt ift. hhv. bruttoenergiforbrug og endeligt energiforbrug 2017-2030 [TJ per mio. DKK].</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0"/>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812456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da-DK" sz="1400" b="1" dirty="0">
                <a:solidFill>
                  <a:srgbClr val="00707D"/>
                </a:solidFill>
                <a:latin typeface="Arial" panose="020B0604020202020204" pitchFamily="34" charset="0"/>
                <a:cs typeface="Arial" panose="020B0604020202020204" pitchFamily="34" charset="0"/>
              </a:rPr>
              <a:t>Figur 9: Husholdningernes endelige energiforbrug til opvarmning 2017-2030 [PJ]. Gas omfatter ledningsgas, dvs. naturgas, bygas og bionaturgas. Øvrig VE omfatter især brænde, men også solvarme og halm.</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31"/>
          <p:cNvPicPr/>
          <p:nvPr/>
        </p:nvPicPr>
        <p:blipFill>
          <a:blip r:embed="rId2">
            <a:extLst>
              <a:ext uri="{28A0092B-C50C-407E-A947-70E740481C1C}">
                <a14:useLocalDpi xmlns:a14="http://schemas.microsoft.com/office/drawing/2010/main" val="0"/>
              </a:ext>
            </a:extLst>
          </a:blip>
          <a:srcRect/>
          <a:stretch>
            <a:fillRect/>
          </a:stretch>
        </p:blipFill>
        <p:spPr bwMode="auto">
          <a:xfrm>
            <a:off x="1695450" y="1995487"/>
            <a:ext cx="5753100" cy="2867025"/>
          </a:xfrm>
          <a:prstGeom prst="rect">
            <a:avLst/>
          </a:prstGeom>
          <a:noFill/>
          <a:ln>
            <a:noFill/>
          </a:ln>
        </p:spPr>
      </p:pic>
    </p:spTree>
    <p:extLst>
      <p:ext uri="{BB962C8B-B14F-4D97-AF65-F5344CB8AC3E}">
        <p14:creationId xmlns:p14="http://schemas.microsoft.com/office/powerpoint/2010/main" val="16429220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DF22F492AE8914D8B73C3E3C23F308D" ma:contentTypeVersion="35" ma:contentTypeDescription="Opret et nyt dokument." ma:contentTypeScope="" ma:versionID="afa73df244fcf30f3c1d69ef4429e531">
  <xsd:schema xmlns:xsd="http://www.w3.org/2001/XMLSchema" xmlns:xs="http://www.w3.org/2001/XMLSchema" xmlns:p="http://schemas.microsoft.com/office/2006/metadata/properties" xmlns:ns1="http://schemas.microsoft.com/sharepoint/v3" xmlns:ns2="b1cfadd8-d294-4d34-bc36-10edd03a80b3" xmlns:ns3="57e246f5-a181-4ddd-bcfa-8f2bd33c0c9c" targetNamespace="http://schemas.microsoft.com/office/2006/metadata/properties" ma:root="true" ma:fieldsID="7cc1265a29cc1620a4073d4c8e845e1e" ns1:_="" ns2:_="" ns3:_="">
    <xsd:import namespace="http://schemas.microsoft.com/sharepoint/v3"/>
    <xsd:import namespace="b1cfadd8-d294-4d34-bc36-10edd03a80b3"/>
    <xsd:import namespace="57e246f5-a181-4ddd-bcfa-8f2bd33c0c9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Filtype" minOccurs="0"/>
                <xsd:element ref="ns3:SharedWithUsers" minOccurs="0"/>
                <xsd:element ref="ns3:SharedWithDetails" minOccurs="0"/>
                <xsd:element ref="ns1:_ip_UnifiedCompliancePolicyProperties" minOccurs="0"/>
                <xsd:element ref="ns1:_ip_UnifiedCompliancePolicyUIActio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Test" minOccurs="0"/>
                <xsd:element ref="ns2:MediaServiceSearchProperties" minOccurs="0"/>
                <xsd:element ref="ns2:Test_ContainsTool" minOccurs="0"/>
                <xsd:element ref="ns2:Subjects" minOccurs="0"/>
                <xsd:element ref="ns2:Shortdescription" minOccurs="0"/>
                <xsd:element ref="ns2:Tool_x002f_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Egenskaber for Unified Compliance Policy" ma:hidden="true" ma:internalName="_ip_UnifiedCompliancePolicyProperties">
      <xsd:simpleType>
        <xsd:restriction base="dms:Note"/>
      </xsd:simpleType>
    </xsd:element>
    <xsd:element name="_ip_UnifiedCompliancePolicyUIAction" ma:index="21" nillable="true" ma:displayName="Handling for Unified Compliance Policy-grænseflade"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1cfadd8-d294-4d34-bc36-10edd03a80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description="" ma:indexed="true"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Filtype" ma:index="17" nillable="true" ma:displayName="Filtype" ma:format="Dropdown" ma:indexed="true" ma:internalName="Filtype">
      <xsd:simpleType>
        <xsd:restriction base="dms:Text">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Billedmærker" ma:readOnly="false" ma:fieldId="{5cf76f15-5ced-4ddc-b409-7134ff3c332f}" ma:taxonomyMulti="true" ma:sspId="fcff2bff-98dc-460d-973e-03f7511429f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Test" ma:index="28" nillable="true" ma:displayName="Test" ma:format="Dropdown" ma:list="UserInfo" ma:SharePointGroup="0" ma:internalName="Test">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SearchProperties" ma:index="29" nillable="true" ma:displayName="MediaServiceSearchProperties" ma:hidden="true" ma:internalName="MediaServiceSearchProperties" ma:readOnly="true">
      <xsd:simpleType>
        <xsd:restriction base="dms:Note"/>
      </xsd:simpleType>
    </xsd:element>
    <xsd:element name="Test_ContainsTool" ma:index="30" nillable="true" ma:displayName="Test_Contains Tool" ma:default="0" ma:description="Mark as 'yes' if this folder contains tool to add to the Tools Library" ma:format="Dropdown" ma:internalName="Test_ContainsTool">
      <xsd:simpleType>
        <xsd:restriction base="dms:Boolean"/>
      </xsd:simpleType>
    </xsd:element>
    <xsd:element name="Subjects" ma:index="31" nillable="true" ma:displayName="Subjects" ma:format="Dropdown" ma:internalName="Subjects">
      <xsd:complexType>
        <xsd:complexContent>
          <xsd:extension base="dms:MultiChoiceFillIn">
            <xsd:sequence>
              <xsd:element name="Value" maxOccurs="unbounded" minOccurs="0" nillable="true">
                <xsd:simpleType>
                  <xsd:union memberTypes="dms:Text">
                    <xsd:simpleType>
                      <xsd:restriction base="dms:Choice">
                        <xsd:enumeration value="ESG"/>
                        <xsd:enumeration value="Klimaregnskab"/>
                        <xsd:enumeration value="Energieffektivitet"/>
                      </xsd:restriction>
                    </xsd:simpleType>
                  </xsd:union>
                </xsd:simpleType>
              </xsd:element>
            </xsd:sequence>
          </xsd:extension>
        </xsd:complexContent>
      </xsd:complexType>
    </xsd:element>
    <xsd:element name="Shortdescription" ma:index="32" nillable="true" ma:displayName="Short description" ma:default="Please help your colleague by describing your tool" ma:description="Describe briefly what the tools is used for. You might include things like required user skill level or what problem the tool solves" ma:format="Dropdown" ma:internalName="Shortdescription">
      <xsd:simpleType>
        <xsd:restriction base="dms:Note">
          <xsd:maxLength value="255"/>
        </xsd:restriction>
      </xsd:simpleType>
    </xsd:element>
    <xsd:element name="Tool_x002f_background" ma:index="33" nillable="true" ma:displayName="Tool/background" ma:format="Dropdown" ma:indexed="true" ma:internalName="Tool_x002f_background">
      <xsd:simpleType>
        <xsd:restriction base="dms:Choice">
          <xsd:enumeration value="Tool"/>
          <xsd:enumeration value="Background"/>
          <xsd:enumeration value="Legislation"/>
        </xsd:restriction>
      </xsd:simpleType>
    </xsd:element>
  </xsd:schema>
  <xsd:schema xmlns:xsd="http://www.w3.org/2001/XMLSchema" xmlns:xs="http://www.w3.org/2001/XMLSchema" xmlns:dms="http://schemas.microsoft.com/office/2006/documentManagement/types" xmlns:pc="http://schemas.microsoft.com/office/infopath/2007/PartnerControls" targetNamespace="57e246f5-a181-4ddd-bcfa-8f2bd33c0c9c" elementFormDefault="qualified">
    <xsd:import namespace="http://schemas.microsoft.com/office/2006/documentManagement/types"/>
    <xsd:import namespace="http://schemas.microsoft.com/office/infopath/2007/PartnerControls"/>
    <xsd:element name="SharedWithUsers" ma:index="1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t med detaljer" ma:internalName="SharedWithDetails" ma:readOnly="true">
      <xsd:simpleType>
        <xsd:restriction base="dms:Note">
          <xsd:maxLength value="255"/>
        </xsd:restriction>
      </xsd:simpleType>
    </xsd:element>
    <xsd:element name="TaxCatchAll" ma:index="26" nillable="true" ma:displayName="Taxonomy Catch All Column" ma:hidden="true" ma:list="{4651abdf-1673-48e2-821d-f5cd0b68c3fe}" ma:internalName="TaxCatchAll" ma:showField="CatchAllData" ma:web="57e246f5-a181-4ddd-bcfa-8f2bd33c0c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7e246f5-a181-4ddd-bcfa-8f2bd33c0c9c" xsi:nil="true"/>
    <_ip_UnifiedCompliancePolicyUIAction xmlns="http://schemas.microsoft.com/sharepoint/v3" xsi:nil="true"/>
    <lcf76f155ced4ddcb4097134ff3c332f xmlns="b1cfadd8-d294-4d34-bc36-10edd03a80b3">
      <Terms xmlns="http://schemas.microsoft.com/office/infopath/2007/PartnerControls"/>
    </lcf76f155ced4ddcb4097134ff3c332f>
    <Test xmlns="b1cfadd8-d294-4d34-bc36-10edd03a80b3">
      <UserInfo>
        <DisplayName/>
        <AccountId xsi:nil="true"/>
        <AccountType/>
      </UserInfo>
    </Test>
    <Filtype xmlns="b1cfadd8-d294-4d34-bc36-10edd03a80b3" xsi:nil="true"/>
    <Test_ContainsTool xmlns="b1cfadd8-d294-4d34-bc36-10edd03a80b3">false</Test_ContainsTool>
    <_ip_UnifiedCompliancePolicyProperties xmlns="http://schemas.microsoft.com/sharepoint/v3" xsi:nil="true"/>
    <Subjects xmlns="b1cfadd8-d294-4d34-bc36-10edd03a80b3" xsi:nil="true"/>
    <Shortdescription xmlns="b1cfadd8-d294-4d34-bc36-10edd03a80b3">Please help your colleague by describing your tool</Shortdescription>
    <Tool_x002f_background xmlns="b1cfadd8-d294-4d34-bc36-10edd03a80b3" xsi:nil="true"/>
  </documentManagement>
</p:properties>
</file>

<file path=customXml/itemProps1.xml><?xml version="1.0" encoding="utf-8"?>
<ds:datastoreItem xmlns:ds="http://schemas.openxmlformats.org/officeDocument/2006/customXml" ds:itemID="{0A167677-90BD-4838-BC40-FAD5963799E4}"/>
</file>

<file path=customXml/itemProps2.xml><?xml version="1.0" encoding="utf-8"?>
<ds:datastoreItem xmlns:ds="http://schemas.openxmlformats.org/officeDocument/2006/customXml" ds:itemID="{5F0C41DD-1314-4746-B93C-804785936C4B}"/>
</file>

<file path=customXml/itemProps3.xml><?xml version="1.0" encoding="utf-8"?>
<ds:datastoreItem xmlns:ds="http://schemas.openxmlformats.org/officeDocument/2006/customXml" ds:itemID="{3EB6E654-5460-469B-9F71-C3949954BA06}"/>
</file>

<file path=docProps/app.xml><?xml version="1.0" encoding="utf-8"?>
<Properties xmlns="http://schemas.openxmlformats.org/officeDocument/2006/extended-properties" xmlns:vt="http://schemas.openxmlformats.org/officeDocument/2006/docPropsVTypes">
  <TotalTime>86</TotalTime>
  <Words>940</Words>
  <Application>Microsoft Office PowerPoint</Application>
  <PresentationFormat>On-screen Show (4:3)</PresentationFormat>
  <Paragraphs>38</Paragraphs>
  <Slides>38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Times New Roman</vt:lpstr>
      <vt:lpstr>Office Theme</vt:lpstr>
      <vt:lpstr>Figur 1: Den tidsmæssige rækkevidde af regulering med særlig betydning for BF19s “Frozen Policy” scenarie. Lyse områder afspejler tiltag, der er en del af Energiaftale 2018. Se Appendiks 1. </vt:lpstr>
      <vt:lpstr>Figur 2: Energistyrelsens integrerede modelplatform for energi og klimafremskrivninger. Delmodellerne er beskrevet og dokumenteret på Energistyrelsens hjemmeside (Energistyrelsen, 2019h). Modelplatformens elementer er nærmere beskrevet i Appendiks 1. </vt:lpstr>
      <vt:lpstr>Figur 3: VE-andele 2017-2030 [%]. VE-andele er opgjort efter VE-direktivets definitioner (Eurostat, 2018).</vt:lpstr>
      <vt:lpstr>Figur 4: Bruttoenergiforbrug fordelt på energiformer 1990-2030 [PJ]. Opgørelsen 1990-2017 er korrigeret for udetemperatur/graddage i forhold til normalår (klimakorrigeret) samt elhandel med udlandet (elhandelskorrigeret, se Appendiks 1). </vt:lpstr>
      <vt:lpstr>Figur 5: Endeligt energiforbrug fordelt på forbrugssektorer 1990-2030 [PJ]. </vt:lpstr>
      <vt:lpstr>Figur 6: Elforbruget (ekskl. nettab) og dets fordeling på anvendelser 2017-2030 [PJ]. </vt:lpstr>
      <vt:lpstr>Figur 7: Elforbruget (ekskl. nettab) og dets fordeling på anvendelser i 2030 [pct.].</vt:lpstr>
      <vt:lpstr>Figur 8: Makro-økonomisk energiintensitet målt ift. hhv. bruttoenergiforbrug og endeligt energiforbrug 2017-2030 [TJ per mio. DKK]. </vt:lpstr>
      <vt:lpstr>Figur 9: Husholdningernes endelige energiforbrug til opvarmning 2017-2030 [PJ]. Gas omfatter ledningsgas, dvs. naturgas, bygas og bionaturgas. Øvrig VE omfatter især brænde, men også solvarme og halm. </vt:lpstr>
      <vt:lpstr>Figur 10: Husholdningernes endelige energiforbrug fordelt på udvalgte opvarmningsteknologier 2017-2030 [PJ]. Varmepumpers energiforbrug inkluderer omgivelsesvarme og elforbrug. Gas omfatter naturgas, bygas og bionaturgas. Fjernvarme og brænde er her udeladt. </vt:lpstr>
      <vt:lpstr>Figur 11: Antal elektriske apparater [Indeks] og elforbrugets udvikling for anvendelserne elektronik, husholdningsapparater og belysning 2017-2030 [TWh]. </vt:lpstr>
      <vt:lpstr>Figur 12: Erhvervslivets endelige energiforbrug fordelt på energiarter 2017-2030 [PJ].</vt:lpstr>
      <vt:lpstr>Figur 13: Erhvervslivets endelige forbrug af fossile brændsler fordelt på sektorer 2017-2030 [PJ]. </vt:lpstr>
      <vt:lpstr>Figur 14: Erhvervslivets forbrug af energiformer fordelt på anvendelser i 2030 [PJ] samt andel af fossile brændstoffer [pct.]. Kul omfatter forbruget af kul og koks samt petroleumskoks og fossilt affald. Gas dækker over ledningsgas, der omfatter naturgas og bionaturgas. Den fossile andel medregner ikke fossile brændsler anvendt til el- og fjernvarmeproduktion. </vt:lpstr>
      <vt:lpstr>Figur 15: Erhvervslivets energiforbrug til varmepumper [PJ]. </vt:lpstr>
      <vt:lpstr>Figur 16: Erhvervslivets energiintensiteter fordelt på erhverv 2017-2030 [PJ/mia.kr]. </vt:lpstr>
      <vt:lpstr>Figur 17:Transportens endelige energiforbrug fordelt på anvendelser 2017-2030 [PJ]. </vt:lpstr>
      <vt:lpstr>Figur 18: Elforbrug i transportsektoren fordelt på anvendelsesområder 2017-2030 [PJ]. </vt:lpstr>
      <vt:lpstr>Figur 19: Elektrificerede køretøjers andel af nybilsalg samt andel af samlet bestand af person- og varebiler 2017-2030 [pct.]. </vt:lpstr>
      <vt:lpstr>Figur 20: VE-forbruget i transporten 2017-2030 [PJ].</vt:lpstr>
      <vt:lpstr>Figur 21: Placering af kulfyrede elproduktionsanlæg samt havmøller.</vt:lpstr>
      <vt:lpstr>Figur 22: El- og fjernvarmesektorens energiforbrug fordelt på energiformer 2017-2030 [PJ]. </vt:lpstr>
      <vt:lpstr>Figur 23: VE-andelen af elforbruget (RES-E) fordelt på vindkraft, solceller, bioenergi og vandkraft 2017-2030 [pct.]. Vandkraft er meget lille og indeholdt i solceller. </vt:lpstr>
      <vt:lpstr>Figur 24: Elforbrug inkl. transmissions- og distributionstab, elproduktion og elimport 2017-2030 (TWh). </vt:lpstr>
      <vt:lpstr>Figur 25: Elspotmarkedspriser for Danmark og udvalgte prissættende markeder 2017-2030 [2019-DKK/MWh]. Priser i alle år er model-resultater. I forbindelse med Energistyrelsens anvendelse af elprisresultater anvendes statistiske priser og forward-priser for 2017-2020. NO: Norge, SE: Sverige, FI: Finland, DE-AT-LU: Tyskland, Østrig, Luxemburg, NL: Holland, GB: Storbritannien, FR-BE: Belgien, DK: Danmark. </vt:lpstr>
      <vt:lpstr>Figur 26: Tilgængeligheden af kulkraftværker i fremskrivningen 2017-2030. Lysegrå afspejler, at drift på det pågældende anlæg forventes at være begrænset i den pågældende periode. </vt:lpstr>
      <vt:lpstr>Figur 27: Decentral elproduktionskapacitet (&gt;0) og elforbrugskapacitet til varmeproduktion (&lt;0) i mindre og mellemstore byområder 2017-2030 [MW-el]. </vt:lpstr>
      <vt:lpstr>Figur 28: El- og fjernvarmesektorens forbrug af fossile brændsler 2017-2030 [PJ]. </vt:lpstr>
      <vt:lpstr>Figur 29: Indenlandsk elproduktion fordelt på produktionstyper samt elimportens andel af samlet elproduktion [%]. </vt:lpstr>
      <vt:lpstr>Figur 30: Fjernvarmeproduktion fordelt på energiformer samt VE-andel i fjernvarmen 2017-2030 [PJ]. Varmepumper dækker over produktion både på omgivelsesvarme og overskudsvarme. Overskudsvarme er uden brug af varmepumper. </vt:lpstr>
      <vt:lpstr>Figur 31: Forbrug af ledningsgas fordelt på naturgas og bionaturgas 2017-2030 [PJ] samt andel af bionaturgas i ledningsgassen [pct.]. Opgørelsen baserer sig på produceret bionaturgas i forhold til det indenlandske forbrug af ledningsgas. </vt:lpstr>
      <vt:lpstr>Figur 32: Udledning af drivhusgasser fordelt på sektorer 1990-2030 samt i FN’s basisår 1990 [mio. ton CO2-ækv.]. Arealdiagrammets statistiske opgørelse 1990-2017 er korrigeret for elhandel med udlandet (elhandelskorrigeret (Appendiks 1)). Reduktionsmål er baseret på faktiske udledninger ift. FN’s basisår og ekskl. LULUCF. LULUCF-udledninger opgøres separat og er ikke medtaget her.</vt:lpstr>
      <vt:lpstr>Figur 33: Ikke-kvoteomfattede udledninger 2005-2020 og reduktionsforpligtelsen 2013-2020 [mio. ton CO2-ækv.]. </vt:lpstr>
      <vt:lpstr>Figur 34: Ikke-kvoteomfattede udledninger 2005-2030, reduktionsforpligtelse og akkumuleret manko 2021-2030 [mio. ton CO2-ækv.]. </vt:lpstr>
      <vt:lpstr>Figur 35: LULUCF udledninger og optag 1990-2030 [mio. ton CO2-ækv.].</vt:lpstr>
      <vt:lpstr>Figur 36: CO2-udledninger fra erhvervslivet i 2030 fordelt på energitjenester og brændselsformer [mio. ton CO2]. </vt:lpstr>
      <vt:lpstr>Figur 37: Forskel i samlet VE-andel (RES) mellem centralt forløb og partielle følsomheder. Rødlig farve er reduceret VE-andel, grønlig farve er øget VE-andel. </vt:lpstr>
      <vt:lpstr>Figur 38: Forskel i udledninger fordelt på ETS og non-ETS mellem centralt forløb og partielle følsomheder [mio. ton CO2-ækv.]. Grønlige farver er reducerede udledninger, rødlige farver er øgede udledninger. </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Mikkel Strunge Kany</dc:creator>
  <cp:lastModifiedBy>Mikkel Strunge Kany</cp:lastModifiedBy>
  <cp:revision>4</cp:revision>
  <dcterms:created xsi:type="dcterms:W3CDTF">2019-09-18T11:23:22Z</dcterms:created>
  <dcterms:modified xsi:type="dcterms:W3CDTF">2019-10-08T09:19:42Z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0x010100BDF22F492AE8914D8B73C3E3C23F308D</vt:lpwstr>
  </property>
</Properties>
</file>