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62" r:id="rId2"/>
    <p:sldId id="256" r:id="rId3"/>
    <p:sldId id="260" r:id="rId4"/>
    <p:sldId id="261" r:id="rId5"/>
    <p:sldId id="263" r:id="rId6"/>
    <p:sldId id="258" r:id="rId7"/>
    <p:sldId id="259" r:id="rId8"/>
    <p:sldId id="266" r:id="rId9"/>
    <p:sldId id="265" r:id="rId10"/>
    <p:sldId id="267" r:id="rId11"/>
    <p:sldId id="270" r:id="rId12"/>
    <p:sldId id="269" r:id="rId13"/>
    <p:sldId id="278" r:id="rId14"/>
    <p:sldId id="271" r:id="rId15"/>
    <p:sldId id="272" r:id="rId16"/>
    <p:sldId id="273" r:id="rId17"/>
    <p:sldId id="275" r:id="rId18"/>
    <p:sldId id="277" r:id="rId19"/>
    <p:sldId id="276" r:id="rId20"/>
    <p:sldId id="274" r:id="rId21"/>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4721" autoAdjust="0"/>
  </p:normalViewPr>
  <p:slideViewPr>
    <p:cSldViewPr snapToGrid="0">
      <p:cViewPr varScale="1">
        <p:scale>
          <a:sx n="109" d="100"/>
          <a:sy n="109" d="100"/>
        </p:scale>
        <p:origin x="49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353F28-B5D1-42DC-A1DD-7586B3B4C0BF}" type="datetimeFigureOut">
              <a:rPr lang="da-DK" smtClean="0"/>
              <a:t>31-03-2023</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80C243-2A17-475C-8386-E80B65423A5E}" type="slidenum">
              <a:rPr lang="da-DK" smtClean="0"/>
              <a:t>‹nr.›</a:t>
            </a:fld>
            <a:endParaRPr lang="da-DK"/>
          </a:p>
        </p:txBody>
      </p:sp>
    </p:spTree>
    <p:extLst>
      <p:ext uri="{BB962C8B-B14F-4D97-AF65-F5344CB8AC3E}">
        <p14:creationId xmlns:p14="http://schemas.microsoft.com/office/powerpoint/2010/main" val="2940376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FF80C243-2A17-475C-8386-E80B65423A5E}" type="slidenum">
              <a:rPr lang="da-DK" smtClean="0"/>
              <a:t>7</a:t>
            </a:fld>
            <a:endParaRPr lang="da-DK"/>
          </a:p>
        </p:txBody>
      </p:sp>
    </p:spTree>
    <p:extLst>
      <p:ext uri="{BB962C8B-B14F-4D97-AF65-F5344CB8AC3E}">
        <p14:creationId xmlns:p14="http://schemas.microsoft.com/office/powerpoint/2010/main" val="23431398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a-DK" smtClean="0"/>
              <a:t>Klik for at redigere i master</a:t>
            </a:r>
            <a:endParaRPr lang="da-DK"/>
          </a:p>
        </p:txBody>
      </p:sp>
      <p:sp>
        <p:nvSpPr>
          <p:cNvPr id="3" name="U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smtClean="0"/>
              <a:t>Klik for at redigere i master</a:t>
            </a:r>
            <a:endParaRPr lang="da-DK"/>
          </a:p>
        </p:txBody>
      </p:sp>
      <p:sp>
        <p:nvSpPr>
          <p:cNvPr id="4" name="Pladsholder til dato 3"/>
          <p:cNvSpPr>
            <a:spLocks noGrp="1"/>
          </p:cNvSpPr>
          <p:nvPr>
            <p:ph type="dt" sz="half" idx="10"/>
          </p:nvPr>
        </p:nvSpPr>
        <p:spPr/>
        <p:txBody>
          <a:bodyPr/>
          <a:lstStyle/>
          <a:p>
            <a:fld id="{4CDDC3B3-0087-4700-A89E-14C90643E078}" type="datetimeFigureOut">
              <a:rPr lang="da-DK" smtClean="0"/>
              <a:t>31-03-2023</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32ADA9C5-6793-4937-B592-F1AF7133F722}" type="slidenum">
              <a:rPr lang="da-DK" smtClean="0"/>
              <a:t>‹nr.›</a:t>
            </a:fld>
            <a:endParaRPr lang="da-DK"/>
          </a:p>
        </p:txBody>
      </p:sp>
    </p:spTree>
    <p:extLst>
      <p:ext uri="{BB962C8B-B14F-4D97-AF65-F5344CB8AC3E}">
        <p14:creationId xmlns:p14="http://schemas.microsoft.com/office/powerpoint/2010/main" val="3274871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lodret titel 2"/>
          <p:cNvSpPr>
            <a:spLocks noGrp="1"/>
          </p:cNvSpPr>
          <p:nvPr>
            <p:ph type="body" orient="vert" idx="1"/>
          </p:nvPr>
        </p:nvSpPr>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4CDDC3B3-0087-4700-A89E-14C90643E078}" type="datetimeFigureOut">
              <a:rPr lang="da-DK" smtClean="0"/>
              <a:t>31-03-2023</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32ADA9C5-6793-4937-B592-F1AF7133F722}" type="slidenum">
              <a:rPr lang="da-DK" smtClean="0"/>
              <a:t>‹nr.›</a:t>
            </a:fld>
            <a:endParaRPr lang="da-DK"/>
          </a:p>
        </p:txBody>
      </p:sp>
    </p:spTree>
    <p:extLst>
      <p:ext uri="{BB962C8B-B14F-4D97-AF65-F5344CB8AC3E}">
        <p14:creationId xmlns:p14="http://schemas.microsoft.com/office/powerpoint/2010/main" val="1035737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8724900" y="365125"/>
            <a:ext cx="2628900" cy="5811838"/>
          </a:xfrm>
        </p:spPr>
        <p:txBody>
          <a:bodyPr vert="eaVert"/>
          <a:lstStyle/>
          <a:p>
            <a:r>
              <a:rPr lang="da-DK" smtClean="0"/>
              <a:t>Klik for at redigere i master</a:t>
            </a:r>
            <a:endParaRPr lang="da-DK"/>
          </a:p>
        </p:txBody>
      </p:sp>
      <p:sp>
        <p:nvSpPr>
          <p:cNvPr id="3" name="Pladsholder til lodret titel 2"/>
          <p:cNvSpPr>
            <a:spLocks noGrp="1"/>
          </p:cNvSpPr>
          <p:nvPr>
            <p:ph type="body" orient="vert" idx="1"/>
          </p:nvPr>
        </p:nvSpPr>
        <p:spPr>
          <a:xfrm>
            <a:off x="838200" y="365125"/>
            <a:ext cx="7734300" cy="5811838"/>
          </a:xfrm>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4CDDC3B3-0087-4700-A89E-14C90643E078}" type="datetimeFigureOut">
              <a:rPr lang="da-DK" smtClean="0"/>
              <a:t>31-03-2023</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32ADA9C5-6793-4937-B592-F1AF7133F722}" type="slidenum">
              <a:rPr lang="da-DK" smtClean="0"/>
              <a:t>‹nr.›</a:t>
            </a:fld>
            <a:endParaRPr lang="da-DK"/>
          </a:p>
        </p:txBody>
      </p:sp>
    </p:spTree>
    <p:extLst>
      <p:ext uri="{BB962C8B-B14F-4D97-AF65-F5344CB8AC3E}">
        <p14:creationId xmlns:p14="http://schemas.microsoft.com/office/powerpoint/2010/main" val="1409513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idx="1"/>
          </p:nvPr>
        </p:nvSpPr>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4CDDC3B3-0087-4700-A89E-14C90643E078}" type="datetimeFigureOut">
              <a:rPr lang="da-DK" smtClean="0"/>
              <a:t>31-03-2023</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32ADA9C5-6793-4937-B592-F1AF7133F722}" type="slidenum">
              <a:rPr lang="da-DK" smtClean="0"/>
              <a:t>‹nr.›</a:t>
            </a:fld>
            <a:endParaRPr lang="da-DK"/>
          </a:p>
        </p:txBody>
      </p:sp>
    </p:spTree>
    <p:extLst>
      <p:ext uri="{BB962C8B-B14F-4D97-AF65-F5344CB8AC3E}">
        <p14:creationId xmlns:p14="http://schemas.microsoft.com/office/powerpoint/2010/main" val="23167434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a-DK" smtClean="0"/>
              <a:t>Klik for at redigere i master</a:t>
            </a:r>
            <a:endParaRPr lang="da-DK"/>
          </a:p>
        </p:txBody>
      </p:sp>
      <p:sp>
        <p:nvSpPr>
          <p:cNvPr id="3" name="Pladsholder til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smtClean="0"/>
              <a:t>Klik for at redigere i master</a:t>
            </a:r>
          </a:p>
        </p:txBody>
      </p:sp>
      <p:sp>
        <p:nvSpPr>
          <p:cNvPr id="4" name="Pladsholder til dato 3"/>
          <p:cNvSpPr>
            <a:spLocks noGrp="1"/>
          </p:cNvSpPr>
          <p:nvPr>
            <p:ph type="dt" sz="half" idx="10"/>
          </p:nvPr>
        </p:nvSpPr>
        <p:spPr/>
        <p:txBody>
          <a:bodyPr/>
          <a:lstStyle/>
          <a:p>
            <a:fld id="{4CDDC3B3-0087-4700-A89E-14C90643E078}" type="datetimeFigureOut">
              <a:rPr lang="da-DK" smtClean="0"/>
              <a:t>31-03-2023</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32ADA9C5-6793-4937-B592-F1AF7133F722}" type="slidenum">
              <a:rPr lang="da-DK" smtClean="0"/>
              <a:t>‹nr.›</a:t>
            </a:fld>
            <a:endParaRPr lang="da-DK"/>
          </a:p>
        </p:txBody>
      </p:sp>
    </p:spTree>
    <p:extLst>
      <p:ext uri="{BB962C8B-B14F-4D97-AF65-F5344CB8AC3E}">
        <p14:creationId xmlns:p14="http://schemas.microsoft.com/office/powerpoint/2010/main" val="685120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sz="half" idx="1"/>
          </p:nvPr>
        </p:nvSpPr>
        <p:spPr>
          <a:xfrm>
            <a:off x="838200" y="1825625"/>
            <a:ext cx="5181600" cy="4351338"/>
          </a:xfrm>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indhold 3"/>
          <p:cNvSpPr>
            <a:spLocks noGrp="1"/>
          </p:cNvSpPr>
          <p:nvPr>
            <p:ph sz="half" idx="2"/>
          </p:nvPr>
        </p:nvSpPr>
        <p:spPr>
          <a:xfrm>
            <a:off x="6172200" y="1825625"/>
            <a:ext cx="5181600" cy="4351338"/>
          </a:xfrm>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dato 4"/>
          <p:cNvSpPr>
            <a:spLocks noGrp="1"/>
          </p:cNvSpPr>
          <p:nvPr>
            <p:ph type="dt" sz="half" idx="10"/>
          </p:nvPr>
        </p:nvSpPr>
        <p:spPr/>
        <p:txBody>
          <a:bodyPr/>
          <a:lstStyle/>
          <a:p>
            <a:fld id="{4CDDC3B3-0087-4700-A89E-14C90643E078}" type="datetimeFigureOut">
              <a:rPr lang="da-DK" smtClean="0"/>
              <a:t>31-03-2023</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32ADA9C5-6793-4937-B592-F1AF7133F722}" type="slidenum">
              <a:rPr lang="da-DK" smtClean="0"/>
              <a:t>‹nr.›</a:t>
            </a:fld>
            <a:endParaRPr lang="da-DK"/>
          </a:p>
        </p:txBody>
      </p:sp>
    </p:spTree>
    <p:extLst>
      <p:ext uri="{BB962C8B-B14F-4D97-AF65-F5344CB8AC3E}">
        <p14:creationId xmlns:p14="http://schemas.microsoft.com/office/powerpoint/2010/main" val="1736087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a-DK" smtClean="0"/>
              <a:t>Klik for at redigere i master</a:t>
            </a:r>
            <a:endParaRPr lang="da-DK"/>
          </a:p>
        </p:txBody>
      </p:sp>
      <p:sp>
        <p:nvSpPr>
          <p:cNvPr id="3" name="Pladsholder til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4" name="Pladsholder til indhold 3"/>
          <p:cNvSpPr>
            <a:spLocks noGrp="1"/>
          </p:cNvSpPr>
          <p:nvPr>
            <p:ph sz="half" idx="2"/>
          </p:nvPr>
        </p:nvSpPr>
        <p:spPr>
          <a:xfrm>
            <a:off x="839788" y="2505075"/>
            <a:ext cx="5157787" cy="3684588"/>
          </a:xfrm>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6" name="Pladsholder til indhold 5"/>
          <p:cNvSpPr>
            <a:spLocks noGrp="1"/>
          </p:cNvSpPr>
          <p:nvPr>
            <p:ph sz="quarter" idx="4"/>
          </p:nvPr>
        </p:nvSpPr>
        <p:spPr>
          <a:xfrm>
            <a:off x="6172200" y="2505075"/>
            <a:ext cx="5183188" cy="3684588"/>
          </a:xfrm>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7" name="Pladsholder til dato 6"/>
          <p:cNvSpPr>
            <a:spLocks noGrp="1"/>
          </p:cNvSpPr>
          <p:nvPr>
            <p:ph type="dt" sz="half" idx="10"/>
          </p:nvPr>
        </p:nvSpPr>
        <p:spPr/>
        <p:txBody>
          <a:bodyPr/>
          <a:lstStyle/>
          <a:p>
            <a:fld id="{4CDDC3B3-0087-4700-A89E-14C90643E078}" type="datetimeFigureOut">
              <a:rPr lang="da-DK" smtClean="0"/>
              <a:t>31-03-2023</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slidenummer 8"/>
          <p:cNvSpPr>
            <a:spLocks noGrp="1"/>
          </p:cNvSpPr>
          <p:nvPr>
            <p:ph type="sldNum" sz="quarter" idx="12"/>
          </p:nvPr>
        </p:nvSpPr>
        <p:spPr/>
        <p:txBody>
          <a:bodyPr/>
          <a:lstStyle/>
          <a:p>
            <a:fld id="{32ADA9C5-6793-4937-B592-F1AF7133F722}" type="slidenum">
              <a:rPr lang="da-DK" smtClean="0"/>
              <a:t>‹nr.›</a:t>
            </a:fld>
            <a:endParaRPr lang="da-DK"/>
          </a:p>
        </p:txBody>
      </p:sp>
    </p:spTree>
    <p:extLst>
      <p:ext uri="{BB962C8B-B14F-4D97-AF65-F5344CB8AC3E}">
        <p14:creationId xmlns:p14="http://schemas.microsoft.com/office/powerpoint/2010/main" val="3153379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dato 2"/>
          <p:cNvSpPr>
            <a:spLocks noGrp="1"/>
          </p:cNvSpPr>
          <p:nvPr>
            <p:ph type="dt" sz="half" idx="10"/>
          </p:nvPr>
        </p:nvSpPr>
        <p:spPr/>
        <p:txBody>
          <a:bodyPr/>
          <a:lstStyle/>
          <a:p>
            <a:fld id="{4CDDC3B3-0087-4700-A89E-14C90643E078}" type="datetimeFigureOut">
              <a:rPr lang="da-DK" smtClean="0"/>
              <a:t>31-03-2023</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slidenummer 4"/>
          <p:cNvSpPr>
            <a:spLocks noGrp="1"/>
          </p:cNvSpPr>
          <p:nvPr>
            <p:ph type="sldNum" sz="quarter" idx="12"/>
          </p:nvPr>
        </p:nvSpPr>
        <p:spPr/>
        <p:txBody>
          <a:bodyPr/>
          <a:lstStyle/>
          <a:p>
            <a:fld id="{32ADA9C5-6793-4937-B592-F1AF7133F722}" type="slidenum">
              <a:rPr lang="da-DK" smtClean="0"/>
              <a:t>‹nr.›</a:t>
            </a:fld>
            <a:endParaRPr lang="da-DK"/>
          </a:p>
        </p:txBody>
      </p:sp>
    </p:spTree>
    <p:extLst>
      <p:ext uri="{BB962C8B-B14F-4D97-AF65-F5344CB8AC3E}">
        <p14:creationId xmlns:p14="http://schemas.microsoft.com/office/powerpoint/2010/main" val="4045529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4CDDC3B3-0087-4700-A89E-14C90643E078}" type="datetimeFigureOut">
              <a:rPr lang="da-DK" smtClean="0"/>
              <a:t>31-03-2023</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slidenummer 3"/>
          <p:cNvSpPr>
            <a:spLocks noGrp="1"/>
          </p:cNvSpPr>
          <p:nvPr>
            <p:ph type="sldNum" sz="quarter" idx="12"/>
          </p:nvPr>
        </p:nvSpPr>
        <p:spPr/>
        <p:txBody>
          <a:bodyPr/>
          <a:lstStyle/>
          <a:p>
            <a:fld id="{32ADA9C5-6793-4937-B592-F1AF7133F722}" type="slidenum">
              <a:rPr lang="da-DK" smtClean="0"/>
              <a:t>‹nr.›</a:t>
            </a:fld>
            <a:endParaRPr lang="da-DK"/>
          </a:p>
        </p:txBody>
      </p:sp>
    </p:spTree>
    <p:extLst>
      <p:ext uri="{BB962C8B-B14F-4D97-AF65-F5344CB8AC3E}">
        <p14:creationId xmlns:p14="http://schemas.microsoft.com/office/powerpoint/2010/main" val="1377154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smtClean="0"/>
              <a:t>Klik for at redigere i master</a:t>
            </a:r>
            <a:endParaRPr lang="da-DK"/>
          </a:p>
        </p:txBody>
      </p:sp>
      <p:sp>
        <p:nvSpPr>
          <p:cNvPr id="3" name="Pladsholder til indhol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smtClean="0"/>
              <a:t>Klik for at redigere i master</a:t>
            </a:r>
          </a:p>
        </p:txBody>
      </p:sp>
      <p:sp>
        <p:nvSpPr>
          <p:cNvPr id="5" name="Pladsholder til dato 4"/>
          <p:cNvSpPr>
            <a:spLocks noGrp="1"/>
          </p:cNvSpPr>
          <p:nvPr>
            <p:ph type="dt" sz="half" idx="10"/>
          </p:nvPr>
        </p:nvSpPr>
        <p:spPr/>
        <p:txBody>
          <a:bodyPr/>
          <a:lstStyle/>
          <a:p>
            <a:fld id="{4CDDC3B3-0087-4700-A89E-14C90643E078}" type="datetimeFigureOut">
              <a:rPr lang="da-DK" smtClean="0"/>
              <a:t>31-03-2023</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32ADA9C5-6793-4937-B592-F1AF7133F722}" type="slidenum">
              <a:rPr lang="da-DK" smtClean="0"/>
              <a:t>‹nr.›</a:t>
            </a:fld>
            <a:endParaRPr lang="da-DK"/>
          </a:p>
        </p:txBody>
      </p:sp>
    </p:spTree>
    <p:extLst>
      <p:ext uri="{BB962C8B-B14F-4D97-AF65-F5344CB8AC3E}">
        <p14:creationId xmlns:p14="http://schemas.microsoft.com/office/powerpoint/2010/main" val="144840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smtClean="0"/>
              <a:t>Klik for at redigere i master</a:t>
            </a:r>
            <a:endParaRPr lang="da-DK"/>
          </a:p>
        </p:txBody>
      </p:sp>
      <p:sp>
        <p:nvSpPr>
          <p:cNvPr id="3" name="Pladsholder til bille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smtClean="0"/>
              <a:t>Klik for at redigere i master</a:t>
            </a:r>
          </a:p>
        </p:txBody>
      </p:sp>
      <p:sp>
        <p:nvSpPr>
          <p:cNvPr id="5" name="Pladsholder til dato 4"/>
          <p:cNvSpPr>
            <a:spLocks noGrp="1"/>
          </p:cNvSpPr>
          <p:nvPr>
            <p:ph type="dt" sz="half" idx="10"/>
          </p:nvPr>
        </p:nvSpPr>
        <p:spPr/>
        <p:txBody>
          <a:bodyPr/>
          <a:lstStyle/>
          <a:p>
            <a:fld id="{4CDDC3B3-0087-4700-A89E-14C90643E078}" type="datetimeFigureOut">
              <a:rPr lang="da-DK" smtClean="0"/>
              <a:t>31-03-2023</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32ADA9C5-6793-4937-B592-F1AF7133F722}" type="slidenum">
              <a:rPr lang="da-DK" smtClean="0"/>
              <a:t>‹nr.›</a:t>
            </a:fld>
            <a:endParaRPr lang="da-DK"/>
          </a:p>
        </p:txBody>
      </p:sp>
    </p:spTree>
    <p:extLst>
      <p:ext uri="{BB962C8B-B14F-4D97-AF65-F5344CB8AC3E}">
        <p14:creationId xmlns:p14="http://schemas.microsoft.com/office/powerpoint/2010/main" val="2612966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smtClean="0"/>
              <a:t>Klik for at redigere i master</a:t>
            </a:r>
            <a:endParaRPr lang="da-DK"/>
          </a:p>
        </p:txBody>
      </p:sp>
      <p:sp>
        <p:nvSpPr>
          <p:cNvPr id="3" name="Pladsholder til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DDC3B3-0087-4700-A89E-14C90643E078}" type="datetimeFigureOut">
              <a:rPr lang="da-DK" smtClean="0"/>
              <a:t>31-03-2023</a:t>
            </a:fld>
            <a:endParaRPr lang="da-DK"/>
          </a:p>
        </p:txBody>
      </p:sp>
      <p:sp>
        <p:nvSpPr>
          <p:cNvPr id="5" name="Pladsholder til sidefod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ADA9C5-6793-4937-B592-F1AF7133F722}" type="slidenum">
              <a:rPr lang="da-DK" smtClean="0"/>
              <a:t>‹nr.›</a:t>
            </a:fld>
            <a:endParaRPr lang="da-DK"/>
          </a:p>
        </p:txBody>
      </p:sp>
      <p:pic>
        <p:nvPicPr>
          <p:cNvPr id="7" name="Billed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9982200" y="365125"/>
            <a:ext cx="1764311" cy="599865"/>
          </a:xfrm>
          <a:prstGeom prst="rect">
            <a:avLst/>
          </a:prstGeom>
        </p:spPr>
      </p:pic>
    </p:spTree>
    <p:extLst>
      <p:ext uri="{BB962C8B-B14F-4D97-AF65-F5344CB8AC3E}">
        <p14:creationId xmlns:p14="http://schemas.microsoft.com/office/powerpoint/2010/main" val="40203162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energy-label.ec.europa.eu/compliance/screen/product/home" TargetMode="Externa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2000" b="1" dirty="0" smtClean="0">
                <a:latin typeface="Arial" panose="020B0604020202020204" pitchFamily="34" charset="0"/>
                <a:cs typeface="Arial" panose="020B0604020202020204" pitchFamily="34" charset="0"/>
              </a:rPr>
              <a:t>Inddatering af lyskilder i produktregistreringsdatabasen, EPREL</a:t>
            </a:r>
            <a:r>
              <a:rPr lang="da-DK" sz="1600" b="1" dirty="0" smtClean="0">
                <a:latin typeface="Arial" panose="020B0604020202020204" pitchFamily="34" charset="0"/>
                <a:cs typeface="Arial" panose="020B0604020202020204" pitchFamily="34" charset="0"/>
              </a:rPr>
              <a:t/>
            </a:r>
            <a:br>
              <a:rPr lang="da-DK" sz="1600" b="1" dirty="0" smtClean="0">
                <a:latin typeface="Arial" panose="020B0604020202020204" pitchFamily="34" charset="0"/>
                <a:cs typeface="Arial" panose="020B0604020202020204" pitchFamily="34" charset="0"/>
              </a:rPr>
            </a:br>
            <a:r>
              <a:rPr lang="da-DK" sz="1600" dirty="0" smtClean="0">
                <a:latin typeface="Arial" panose="020B0604020202020204" pitchFamily="34" charset="0"/>
                <a:cs typeface="Arial" panose="020B0604020202020204" pitchFamily="34" charset="0"/>
              </a:rPr>
              <a:t/>
            </a:r>
            <a:br>
              <a:rPr lang="da-DK" sz="1600" dirty="0" smtClean="0">
                <a:latin typeface="Arial" panose="020B0604020202020204" pitchFamily="34" charset="0"/>
                <a:cs typeface="Arial" panose="020B0604020202020204" pitchFamily="34" charset="0"/>
              </a:rPr>
            </a:br>
            <a:r>
              <a:rPr lang="da-DK" sz="1600" dirty="0" smtClean="0">
                <a:latin typeface="Arial" panose="020B0604020202020204" pitchFamily="34" charset="0"/>
                <a:cs typeface="Arial" panose="020B0604020202020204" pitchFamily="34" charset="0"/>
              </a:rPr>
              <a:t>Adgang via linket her: </a:t>
            </a:r>
            <a:r>
              <a:rPr lang="da-DK" sz="1600" dirty="0" smtClean="0">
                <a:latin typeface="Arial" panose="020B0604020202020204" pitchFamily="34" charset="0"/>
                <a:cs typeface="Arial" panose="020B0604020202020204" pitchFamily="34" charset="0"/>
                <a:hlinkClick r:id="rId2"/>
              </a:rPr>
              <a:t>https://energy-label.ec.europa.eu/compliance/screen/product/home</a:t>
            </a:r>
            <a:r>
              <a:rPr lang="da-DK" sz="1600" dirty="0" smtClean="0">
                <a:latin typeface="Arial" panose="020B0604020202020204" pitchFamily="34" charset="0"/>
                <a:cs typeface="Arial" panose="020B0604020202020204" pitchFamily="34" charset="0"/>
              </a:rPr>
              <a:t/>
            </a:r>
            <a:br>
              <a:rPr lang="da-DK" sz="1600" dirty="0" smtClean="0">
                <a:latin typeface="Arial" panose="020B0604020202020204" pitchFamily="34" charset="0"/>
                <a:cs typeface="Arial" panose="020B0604020202020204" pitchFamily="34" charset="0"/>
              </a:rPr>
            </a:br>
            <a:r>
              <a:rPr lang="da-DK" sz="1600" dirty="0">
                <a:latin typeface="Arial" panose="020B0604020202020204" pitchFamily="34" charset="0"/>
                <a:cs typeface="Arial" panose="020B0604020202020204" pitchFamily="34" charset="0"/>
              </a:rPr>
              <a:t/>
            </a:r>
            <a:br>
              <a:rPr lang="da-DK" sz="1600" dirty="0">
                <a:latin typeface="Arial" panose="020B0604020202020204" pitchFamily="34" charset="0"/>
                <a:cs typeface="Arial" panose="020B0604020202020204" pitchFamily="34" charset="0"/>
              </a:rPr>
            </a:br>
            <a:r>
              <a:rPr lang="da-DK" sz="1600" dirty="0">
                <a:latin typeface="Arial" panose="020B0604020202020204" pitchFamily="34" charset="0"/>
                <a:cs typeface="Arial" panose="020B0604020202020204" pitchFamily="34" charset="0"/>
              </a:rPr>
              <a:t>K</a:t>
            </a:r>
            <a:r>
              <a:rPr lang="da-DK" sz="1600" dirty="0" smtClean="0">
                <a:latin typeface="Arial" panose="020B0604020202020204" pitchFamily="34" charset="0"/>
                <a:cs typeface="Arial" panose="020B0604020202020204" pitchFamily="34" charset="0"/>
              </a:rPr>
              <a:t>lik på ikonet for ”</a:t>
            </a:r>
            <a:r>
              <a:rPr lang="da-DK" sz="1600" dirty="0" err="1" smtClean="0">
                <a:latin typeface="Arial" panose="020B0604020202020204" pitchFamily="34" charset="0"/>
                <a:cs typeface="Arial" panose="020B0604020202020204" pitchFamily="34" charset="0"/>
              </a:rPr>
              <a:t>Electrical</a:t>
            </a:r>
            <a:r>
              <a:rPr lang="da-DK" sz="1600" dirty="0" smtClean="0">
                <a:latin typeface="Arial" panose="020B0604020202020204" pitchFamily="34" charset="0"/>
                <a:cs typeface="Arial" panose="020B0604020202020204" pitchFamily="34" charset="0"/>
              </a:rPr>
              <a:t> </a:t>
            </a:r>
            <a:r>
              <a:rPr lang="da-DK" sz="1600" dirty="0" err="1" smtClean="0">
                <a:latin typeface="Arial" panose="020B0604020202020204" pitchFamily="34" charset="0"/>
                <a:cs typeface="Arial" panose="020B0604020202020204" pitchFamily="34" charset="0"/>
              </a:rPr>
              <a:t>lamps</a:t>
            </a:r>
            <a:r>
              <a:rPr lang="da-DK" sz="1600" dirty="0" smtClean="0">
                <a:latin typeface="Arial" panose="020B0604020202020204" pitchFamily="34" charset="0"/>
                <a:cs typeface="Arial" panose="020B0604020202020204" pitchFamily="34" charset="0"/>
              </a:rPr>
              <a:t>” for at komme i gang. </a:t>
            </a:r>
            <a:endParaRPr lang="da-DK" sz="1600" dirty="0">
              <a:latin typeface="Arial" panose="020B0604020202020204" pitchFamily="34" charset="0"/>
              <a:cs typeface="Arial" panose="020B0604020202020204" pitchFamily="34" charset="0"/>
            </a:endParaRPr>
          </a:p>
        </p:txBody>
      </p:sp>
      <p:pic>
        <p:nvPicPr>
          <p:cNvPr id="3" name="Billede 2"/>
          <p:cNvPicPr>
            <a:picLocks noChangeAspect="1"/>
          </p:cNvPicPr>
          <p:nvPr/>
        </p:nvPicPr>
        <p:blipFill>
          <a:blip r:embed="rId3"/>
          <a:stretch>
            <a:fillRect/>
          </a:stretch>
        </p:blipFill>
        <p:spPr>
          <a:xfrm>
            <a:off x="981777" y="2251199"/>
            <a:ext cx="10565230" cy="369329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0251764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41838" y="365125"/>
            <a:ext cx="9126416" cy="1024059"/>
          </a:xfrm>
        </p:spPr>
        <p:txBody>
          <a:bodyPr>
            <a:normAutofit/>
          </a:bodyPr>
          <a:lstStyle/>
          <a:p>
            <a:pPr>
              <a:lnSpc>
                <a:spcPct val="100000"/>
              </a:lnSpc>
            </a:pPr>
            <a:r>
              <a:rPr lang="da-DK" sz="1600" dirty="0" smtClean="0">
                <a:latin typeface="Arial" panose="020B0604020202020204" pitchFamily="34" charset="0"/>
                <a:cs typeface="Arial" panose="020B0604020202020204" pitchFamily="34" charset="0"/>
              </a:rPr>
              <a:t>Produktdatablad: </a:t>
            </a:r>
            <a:br>
              <a:rPr lang="da-DK" sz="1600" dirty="0" smtClean="0">
                <a:latin typeface="Arial" panose="020B0604020202020204" pitchFamily="34" charset="0"/>
                <a:cs typeface="Arial" panose="020B0604020202020204" pitchFamily="34" charset="0"/>
              </a:rPr>
            </a:br>
            <a:r>
              <a:rPr lang="da-DK" sz="1600" dirty="0" smtClean="0">
                <a:latin typeface="Arial" panose="020B0604020202020204" pitchFamily="34" charset="0"/>
                <a:cs typeface="Arial" panose="020B0604020202020204" pitchFamily="34" charset="0"/>
              </a:rPr>
              <a:t>- Vælg de sprog som er relevante for lyskildens udbredelse i EU – og vælg herefter ”Download” (</a:t>
            </a:r>
            <a:r>
              <a:rPr lang="da-DK" sz="1600" b="1" dirty="0" smtClean="0">
                <a:solidFill>
                  <a:srgbClr val="FF0000"/>
                </a:solidFill>
                <a:latin typeface="Arial" panose="020B0604020202020204" pitchFamily="34" charset="0"/>
                <a:cs typeface="Arial" panose="020B0604020202020204" pitchFamily="34" charset="0"/>
              </a:rPr>
              <a:t>1</a:t>
            </a:r>
            <a:r>
              <a:rPr lang="da-DK" sz="1600" dirty="0" smtClean="0">
                <a:latin typeface="Arial" panose="020B0604020202020204" pitchFamily="34" charset="0"/>
                <a:cs typeface="Arial" panose="020B0604020202020204" pitchFamily="34" charset="0"/>
              </a:rPr>
              <a:t>)</a:t>
            </a:r>
            <a:r>
              <a:rPr lang="da-DK" sz="1600" dirty="0">
                <a:latin typeface="Arial" panose="020B0604020202020204" pitchFamily="34" charset="0"/>
                <a:cs typeface="Arial" panose="020B0604020202020204" pitchFamily="34" charset="0"/>
              </a:rPr>
              <a:t/>
            </a:r>
            <a:br>
              <a:rPr lang="da-DK" sz="1600" dirty="0">
                <a:latin typeface="Arial" panose="020B0604020202020204" pitchFamily="34" charset="0"/>
                <a:cs typeface="Arial" panose="020B0604020202020204" pitchFamily="34" charset="0"/>
              </a:rPr>
            </a:br>
            <a:r>
              <a:rPr lang="da-DK" sz="1600" dirty="0" smtClean="0">
                <a:latin typeface="Arial" panose="020B0604020202020204" pitchFamily="34" charset="0"/>
                <a:cs typeface="Arial" panose="020B0604020202020204" pitchFamily="34" charset="0"/>
              </a:rPr>
              <a:t>- Produktdatablade </a:t>
            </a:r>
            <a:r>
              <a:rPr lang="da-DK" sz="1600" dirty="0">
                <a:latin typeface="Arial" panose="020B0604020202020204" pitchFamily="34" charset="0"/>
                <a:cs typeface="Arial" panose="020B0604020202020204" pitchFamily="34" charset="0"/>
              </a:rPr>
              <a:t>genereres i zip-fil i forskellige filformater </a:t>
            </a:r>
            <a:r>
              <a:rPr lang="da-DK" sz="1600" dirty="0" smtClean="0">
                <a:latin typeface="Arial" panose="020B0604020202020204" pitchFamily="34" charset="0"/>
                <a:cs typeface="Arial" panose="020B0604020202020204" pitchFamily="34" charset="0"/>
              </a:rPr>
              <a:t>– se evt</a:t>
            </a:r>
            <a:r>
              <a:rPr lang="da-DK" sz="1600" dirty="0">
                <a:latin typeface="Arial" panose="020B0604020202020204" pitchFamily="34" charset="0"/>
                <a:cs typeface="Arial" panose="020B0604020202020204" pitchFamily="34" charset="0"/>
              </a:rPr>
              <a:t>. i din ”</a:t>
            </a:r>
            <a:r>
              <a:rPr lang="da-DK" sz="1600" dirty="0" smtClean="0">
                <a:latin typeface="Arial" panose="020B0604020202020204" pitchFamily="34" charset="0"/>
                <a:cs typeface="Arial" panose="020B0604020202020204" pitchFamily="34" charset="0"/>
              </a:rPr>
              <a:t>Download-mappe</a:t>
            </a:r>
            <a:endParaRPr lang="da-DK" sz="1600" dirty="0">
              <a:latin typeface="Arial" panose="020B0604020202020204" pitchFamily="34" charset="0"/>
              <a:cs typeface="Arial" panose="020B0604020202020204" pitchFamily="34" charset="0"/>
            </a:endParaRPr>
          </a:p>
        </p:txBody>
      </p:sp>
      <p:pic>
        <p:nvPicPr>
          <p:cNvPr id="3" name="Billede 2"/>
          <p:cNvPicPr>
            <a:picLocks noChangeAspect="1"/>
          </p:cNvPicPr>
          <p:nvPr/>
        </p:nvPicPr>
        <p:blipFill>
          <a:blip r:embed="rId2"/>
          <a:stretch>
            <a:fillRect/>
          </a:stretch>
        </p:blipFill>
        <p:spPr>
          <a:xfrm>
            <a:off x="641838" y="1551026"/>
            <a:ext cx="10653346" cy="5013677"/>
          </a:xfrm>
          <a:prstGeom prst="rect">
            <a:avLst/>
          </a:prstGeom>
          <a:ln>
            <a:noFill/>
          </a:ln>
          <a:effectLst>
            <a:outerShdw blurRad="292100" dist="139700" dir="2700000" algn="tl" rotWithShape="0">
              <a:srgbClr val="333333">
                <a:alpha val="65000"/>
              </a:srgbClr>
            </a:outerShdw>
          </a:effectLst>
        </p:spPr>
      </p:pic>
      <p:sp>
        <p:nvSpPr>
          <p:cNvPr id="5" name="Rektangel 4"/>
          <p:cNvSpPr/>
          <p:nvPr/>
        </p:nvSpPr>
        <p:spPr>
          <a:xfrm>
            <a:off x="2403963" y="2350588"/>
            <a:ext cx="8891221" cy="2831085"/>
          </a:xfrm>
          <a:prstGeom prst="rect">
            <a:avLst/>
          </a:prstGeom>
          <a:solidFill>
            <a:schemeClr val="tx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6" name="Tekstfelt 5"/>
          <p:cNvSpPr txBox="1"/>
          <p:nvPr/>
        </p:nvSpPr>
        <p:spPr>
          <a:xfrm>
            <a:off x="3067359" y="6226149"/>
            <a:ext cx="298480" cy="338554"/>
          </a:xfrm>
          <a:prstGeom prst="rect">
            <a:avLst/>
          </a:prstGeom>
          <a:noFill/>
        </p:spPr>
        <p:txBody>
          <a:bodyPr wrap="none" rtlCol="0">
            <a:spAutoFit/>
          </a:bodyPr>
          <a:lstStyle/>
          <a:p>
            <a:r>
              <a:rPr lang="da-DK" sz="1600" b="1" dirty="0" smtClean="0">
                <a:solidFill>
                  <a:srgbClr val="FF0000"/>
                </a:solidFill>
                <a:latin typeface="Arial" panose="020B0604020202020204" pitchFamily="34" charset="0"/>
                <a:cs typeface="Arial" panose="020B0604020202020204" pitchFamily="34" charset="0"/>
              </a:rPr>
              <a:t>1</a:t>
            </a:r>
            <a:endParaRPr lang="da-DK" sz="1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58071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71525" y="631825"/>
            <a:ext cx="10515600" cy="1325563"/>
          </a:xfrm>
        </p:spPr>
        <p:txBody>
          <a:bodyPr>
            <a:normAutofit/>
          </a:bodyPr>
          <a:lstStyle/>
          <a:p>
            <a:r>
              <a:rPr lang="da-DK" sz="1600" b="1" dirty="0" smtClean="0">
                <a:latin typeface="Arial" panose="020B0604020202020204" pitchFamily="34" charset="0"/>
                <a:cs typeface="Arial" panose="020B0604020202020204" pitchFamily="34" charset="0"/>
              </a:rPr>
              <a:t>Næste step: Teknisk dokumentation</a:t>
            </a:r>
            <a:r>
              <a:rPr lang="da-DK" sz="1600" dirty="0" smtClean="0">
                <a:latin typeface="Arial" panose="020B0604020202020204" pitchFamily="34" charset="0"/>
                <a:cs typeface="Arial" panose="020B0604020202020204" pitchFamily="34" charset="0"/>
              </a:rPr>
              <a:t/>
            </a:r>
            <a:br>
              <a:rPr lang="da-DK" sz="1600" dirty="0" smtClean="0">
                <a:latin typeface="Arial" panose="020B0604020202020204" pitchFamily="34" charset="0"/>
                <a:cs typeface="Arial" panose="020B0604020202020204" pitchFamily="34" charset="0"/>
              </a:rPr>
            </a:br>
            <a:r>
              <a:rPr lang="da-DK" sz="1600" dirty="0" smtClean="0">
                <a:latin typeface="Arial" panose="020B0604020202020204" pitchFamily="34" charset="0"/>
                <a:cs typeface="Arial" panose="020B0604020202020204" pitchFamily="34" charset="0"/>
              </a:rPr>
              <a:t/>
            </a:r>
            <a:br>
              <a:rPr lang="da-DK" sz="1600" dirty="0" smtClean="0">
                <a:latin typeface="Arial" panose="020B0604020202020204" pitchFamily="34" charset="0"/>
                <a:cs typeface="Arial" panose="020B0604020202020204" pitchFamily="34" charset="0"/>
              </a:rPr>
            </a:br>
            <a:r>
              <a:rPr lang="da-DK" sz="1600" dirty="0" smtClean="0">
                <a:latin typeface="Arial" panose="020B0604020202020204" pitchFamily="34" charset="0"/>
                <a:cs typeface="Arial" panose="020B0604020202020204" pitchFamily="34" charset="0"/>
              </a:rPr>
              <a:t>Gå til ”</a:t>
            </a:r>
            <a:r>
              <a:rPr lang="da-DK" sz="1600" dirty="0" err="1" smtClean="0">
                <a:latin typeface="Arial" panose="020B0604020202020204" pitchFamily="34" charset="0"/>
                <a:cs typeface="Arial" panose="020B0604020202020204" pitchFamily="34" charset="0"/>
              </a:rPr>
              <a:t>technical</a:t>
            </a:r>
            <a:r>
              <a:rPr lang="da-DK" sz="1600" dirty="0" smtClean="0">
                <a:latin typeface="Arial" panose="020B0604020202020204" pitchFamily="34" charset="0"/>
                <a:cs typeface="Arial" panose="020B0604020202020204" pitchFamily="34" charset="0"/>
              </a:rPr>
              <a:t> </a:t>
            </a:r>
            <a:r>
              <a:rPr lang="da-DK" sz="1600" dirty="0" err="1" smtClean="0">
                <a:latin typeface="Arial" panose="020B0604020202020204" pitchFamily="34" charset="0"/>
                <a:cs typeface="Arial" panose="020B0604020202020204" pitchFamily="34" charset="0"/>
              </a:rPr>
              <a:t>documentation</a:t>
            </a:r>
            <a:r>
              <a:rPr lang="da-DK" sz="1600" dirty="0" smtClean="0">
                <a:latin typeface="Arial" panose="020B0604020202020204" pitchFamily="34" charset="0"/>
                <a:cs typeface="Arial" panose="020B0604020202020204" pitchFamily="34" charset="0"/>
              </a:rPr>
              <a:t>” og vælg ”</a:t>
            </a:r>
            <a:r>
              <a:rPr lang="da-DK" sz="1600" dirty="0" err="1" smtClean="0">
                <a:latin typeface="Arial" panose="020B0604020202020204" pitchFamily="34" charset="0"/>
                <a:cs typeface="Arial" panose="020B0604020202020204" pitchFamily="34" charset="0"/>
              </a:rPr>
              <a:t>edit</a:t>
            </a:r>
            <a:r>
              <a:rPr lang="da-DK" sz="1600" dirty="0" smtClean="0">
                <a:latin typeface="Arial" panose="020B0604020202020204" pitchFamily="34" charset="0"/>
                <a:cs typeface="Arial" panose="020B0604020202020204" pitchFamily="34" charset="0"/>
              </a:rPr>
              <a:t>” for at starte inddatering</a:t>
            </a:r>
            <a:br>
              <a:rPr lang="da-DK" sz="1600" dirty="0" smtClean="0">
                <a:latin typeface="Arial" panose="020B0604020202020204" pitchFamily="34" charset="0"/>
                <a:cs typeface="Arial" panose="020B0604020202020204" pitchFamily="34" charset="0"/>
              </a:rPr>
            </a:br>
            <a:endParaRPr lang="da-DK" sz="1600" dirty="0">
              <a:latin typeface="Arial" panose="020B0604020202020204" pitchFamily="34" charset="0"/>
              <a:cs typeface="Arial" panose="020B0604020202020204" pitchFamily="34" charset="0"/>
            </a:endParaRPr>
          </a:p>
        </p:txBody>
      </p:sp>
      <p:pic>
        <p:nvPicPr>
          <p:cNvPr id="5" name="Billede 4"/>
          <p:cNvPicPr>
            <a:picLocks noChangeAspect="1"/>
          </p:cNvPicPr>
          <p:nvPr/>
        </p:nvPicPr>
        <p:blipFill>
          <a:blip r:embed="rId2"/>
          <a:stretch>
            <a:fillRect/>
          </a:stretch>
        </p:blipFill>
        <p:spPr>
          <a:xfrm>
            <a:off x="771525" y="2078016"/>
            <a:ext cx="10451123" cy="3140815"/>
          </a:xfrm>
          <a:prstGeom prst="rect">
            <a:avLst/>
          </a:prstGeom>
          <a:ln>
            <a:noFill/>
          </a:ln>
          <a:effectLst>
            <a:outerShdw blurRad="292100" dist="139700" dir="2700000" algn="tl" rotWithShape="0">
              <a:srgbClr val="333333">
                <a:alpha val="65000"/>
              </a:srgbClr>
            </a:outerShdw>
          </a:effectLst>
        </p:spPr>
      </p:pic>
      <p:sp>
        <p:nvSpPr>
          <p:cNvPr id="4" name="Ellipse 3"/>
          <p:cNvSpPr/>
          <p:nvPr/>
        </p:nvSpPr>
        <p:spPr>
          <a:xfrm>
            <a:off x="638175" y="2683353"/>
            <a:ext cx="1838325" cy="542925"/>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6" name="Ellipse 5"/>
          <p:cNvSpPr/>
          <p:nvPr/>
        </p:nvSpPr>
        <p:spPr>
          <a:xfrm>
            <a:off x="703385" y="4205260"/>
            <a:ext cx="638175" cy="546984"/>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5256816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42975" y="467506"/>
            <a:ext cx="7305675" cy="2444136"/>
          </a:xfrm>
        </p:spPr>
        <p:txBody>
          <a:bodyPr>
            <a:normAutofit fontScale="90000"/>
          </a:bodyPr>
          <a:lstStyle/>
          <a:p>
            <a:r>
              <a:rPr lang="da-DK" sz="1800" b="1" dirty="0" smtClean="0">
                <a:latin typeface="Arial" panose="020B0604020202020204" pitchFamily="34" charset="0"/>
                <a:cs typeface="Arial" panose="020B0604020202020204" pitchFamily="34" charset="0"/>
              </a:rPr>
              <a:t>Rammeforordning om energimærkning af produkter (EU) 2017/1369:</a:t>
            </a:r>
            <a:br>
              <a:rPr lang="da-DK" sz="1800" b="1" dirty="0" smtClean="0">
                <a:latin typeface="Arial" panose="020B0604020202020204" pitchFamily="34" charset="0"/>
                <a:cs typeface="Arial" panose="020B0604020202020204" pitchFamily="34" charset="0"/>
              </a:rPr>
            </a:br>
            <a:r>
              <a:rPr lang="da-DK" sz="1800" b="1" dirty="0" smtClean="0">
                <a:latin typeface="Arial" panose="020B0604020202020204" pitchFamily="34" charset="0"/>
                <a:cs typeface="Arial" panose="020B0604020202020204" pitchFamily="34" charset="0"/>
              </a:rPr>
              <a:t/>
            </a:r>
            <a:br>
              <a:rPr lang="da-DK" sz="1800" b="1" dirty="0" smtClean="0">
                <a:latin typeface="Arial" panose="020B0604020202020204" pitchFamily="34" charset="0"/>
                <a:cs typeface="Arial" panose="020B0604020202020204" pitchFamily="34" charset="0"/>
              </a:rPr>
            </a:br>
            <a:r>
              <a:rPr lang="da-DK" sz="1800" b="1" dirty="0" smtClean="0">
                <a:latin typeface="Arial" panose="020B0604020202020204" pitchFamily="34" charset="0"/>
                <a:cs typeface="Arial" panose="020B0604020202020204" pitchFamily="34" charset="0"/>
              </a:rPr>
              <a:t/>
            </a:r>
            <a:br>
              <a:rPr lang="da-DK" sz="1800" b="1" dirty="0" smtClean="0">
                <a:latin typeface="Arial" panose="020B0604020202020204" pitchFamily="34" charset="0"/>
                <a:cs typeface="Arial" panose="020B0604020202020204" pitchFamily="34" charset="0"/>
              </a:rPr>
            </a:br>
            <a:r>
              <a:rPr lang="da-DK" sz="1800" b="1" dirty="0" smtClean="0">
                <a:latin typeface="Arial" panose="020B0604020202020204" pitchFamily="34" charset="0"/>
                <a:cs typeface="Arial" panose="020B0604020202020204" pitchFamily="34" charset="0"/>
              </a:rPr>
              <a:t>Definition :</a:t>
            </a:r>
            <a:r>
              <a:rPr lang="da-DK" sz="1800" dirty="0" smtClean="0">
                <a:latin typeface="Arial" panose="020B0604020202020204" pitchFamily="34" charset="0"/>
                <a:cs typeface="Arial" panose="020B0604020202020204" pitchFamily="34" charset="0"/>
              </a:rPr>
              <a:t> </a:t>
            </a:r>
            <a:r>
              <a:rPr lang="da-DK" sz="1800" dirty="0">
                <a:latin typeface="Arial" panose="020B0604020202020204" pitchFamily="34" charset="0"/>
                <a:cs typeface="Arial" panose="020B0604020202020204" pitchFamily="34" charset="0"/>
              </a:rPr>
              <a:t/>
            </a:r>
            <a:br>
              <a:rPr lang="da-DK" sz="1800" dirty="0">
                <a:latin typeface="Arial" panose="020B0604020202020204" pitchFamily="34" charset="0"/>
                <a:cs typeface="Arial" panose="020B0604020202020204" pitchFamily="34" charset="0"/>
              </a:rPr>
            </a:br>
            <a:r>
              <a:rPr lang="da-DK" sz="1800" dirty="0">
                <a:latin typeface="Arial" panose="020B0604020202020204" pitchFamily="34" charset="0"/>
                <a:cs typeface="Arial" panose="020B0604020202020204" pitchFamily="34" charset="0"/>
              </a:rPr>
              <a:t>»teknisk dokumentation«: dokumentation, der er tilstrækkelig til, at markedsovervågningsmyndighederne kan vurdere nøjagtigheden af et produkts mærke og produktdatablad, herunder prøvningsrapporter eller lignende tekniske beviser. </a:t>
            </a:r>
            <a:r>
              <a:rPr lang="da-DK" sz="1800" b="1" dirty="0" smtClean="0">
                <a:latin typeface="Arial" panose="020B0604020202020204" pitchFamily="34" charset="0"/>
                <a:cs typeface="Arial" panose="020B0604020202020204" pitchFamily="34" charset="0"/>
              </a:rPr>
              <a:t/>
            </a:r>
            <a:br>
              <a:rPr lang="da-DK" sz="1800" b="1" dirty="0" smtClean="0">
                <a:latin typeface="Arial" panose="020B0604020202020204" pitchFamily="34" charset="0"/>
                <a:cs typeface="Arial" panose="020B0604020202020204" pitchFamily="34" charset="0"/>
              </a:rPr>
            </a:br>
            <a:r>
              <a:rPr lang="da-DK" sz="1800" b="1" dirty="0" smtClean="0">
                <a:latin typeface="Arial" panose="020B0604020202020204" pitchFamily="34" charset="0"/>
                <a:cs typeface="Arial" panose="020B0604020202020204" pitchFamily="34" charset="0"/>
              </a:rPr>
              <a:t/>
            </a:r>
            <a:br>
              <a:rPr lang="da-DK" sz="1800" b="1" dirty="0" smtClean="0">
                <a:latin typeface="Arial" panose="020B0604020202020204" pitchFamily="34" charset="0"/>
                <a:cs typeface="Arial" panose="020B0604020202020204" pitchFamily="34" charset="0"/>
              </a:rPr>
            </a:br>
            <a:r>
              <a:rPr lang="da-DK" sz="1800" b="1" dirty="0">
                <a:latin typeface="Arial" panose="020B0604020202020204" pitchFamily="34" charset="0"/>
                <a:cs typeface="Arial" panose="020B0604020202020204" pitchFamily="34" charset="0"/>
              </a:rPr>
              <a:t/>
            </a:r>
            <a:br>
              <a:rPr lang="da-DK" sz="1800" b="1" dirty="0">
                <a:latin typeface="Arial" panose="020B0604020202020204" pitchFamily="34" charset="0"/>
                <a:cs typeface="Arial" panose="020B0604020202020204" pitchFamily="34" charset="0"/>
              </a:rPr>
            </a:br>
            <a:r>
              <a:rPr lang="da-DK" sz="1800" dirty="0" smtClean="0">
                <a:latin typeface="Arial" panose="020B0604020202020204" pitchFamily="34" charset="0"/>
                <a:cs typeface="Arial" panose="020B0604020202020204" pitchFamily="34" charset="0"/>
              </a:rPr>
              <a:t>EPREL anvender referencerne fra artikel 12, som angiver følgende:</a:t>
            </a:r>
            <a:endParaRPr lang="da-DK" sz="1800" dirty="0">
              <a:latin typeface="Arial" panose="020B0604020202020204" pitchFamily="34" charset="0"/>
              <a:cs typeface="Arial" panose="020B0604020202020204" pitchFamily="34" charset="0"/>
            </a:endParaRPr>
          </a:p>
        </p:txBody>
      </p:sp>
      <p:pic>
        <p:nvPicPr>
          <p:cNvPr id="3" name="Billede 2"/>
          <p:cNvPicPr>
            <a:picLocks noChangeAspect="1"/>
          </p:cNvPicPr>
          <p:nvPr/>
        </p:nvPicPr>
        <p:blipFill>
          <a:blip r:embed="rId2"/>
          <a:stretch>
            <a:fillRect/>
          </a:stretch>
        </p:blipFill>
        <p:spPr>
          <a:xfrm>
            <a:off x="942975" y="2927388"/>
            <a:ext cx="8483983" cy="3174923"/>
          </a:xfrm>
          <a:prstGeom prst="rect">
            <a:avLst/>
          </a:prstGeom>
        </p:spPr>
      </p:pic>
      <p:sp>
        <p:nvSpPr>
          <p:cNvPr id="5" name="Afrundet rektangel 4"/>
          <p:cNvSpPr/>
          <p:nvPr/>
        </p:nvSpPr>
        <p:spPr>
          <a:xfrm>
            <a:off x="11001375" y="3914775"/>
            <a:ext cx="1047750" cy="600075"/>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33085119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z="1600" b="1" dirty="0">
                <a:solidFill>
                  <a:prstClr val="black"/>
                </a:solidFill>
                <a:latin typeface="Arial" panose="020B0604020202020204" pitchFamily="34" charset="0"/>
                <a:cs typeface="Arial" panose="020B0604020202020204" pitchFamily="34" charset="0"/>
              </a:rPr>
              <a:t>Teknisk </a:t>
            </a:r>
            <a:r>
              <a:rPr lang="da-DK" sz="1600" b="1" dirty="0" smtClean="0">
                <a:solidFill>
                  <a:prstClr val="black"/>
                </a:solidFill>
                <a:latin typeface="Arial" panose="020B0604020202020204" pitchFamily="34" charset="0"/>
                <a:cs typeface="Arial" panose="020B0604020202020204" pitchFamily="34" charset="0"/>
              </a:rPr>
              <a:t>dokumentation:</a:t>
            </a:r>
            <a:r>
              <a:rPr lang="da-DK" sz="1600" b="1" dirty="0">
                <a:solidFill>
                  <a:prstClr val="black"/>
                </a:solidFill>
                <a:latin typeface="Arial" panose="020B0604020202020204" pitchFamily="34" charset="0"/>
                <a:cs typeface="Arial" panose="020B0604020202020204" pitchFamily="34" charset="0"/>
              </a:rPr>
              <a:t/>
            </a:r>
            <a:br>
              <a:rPr lang="da-DK" sz="1600" b="1" dirty="0">
                <a:solidFill>
                  <a:prstClr val="black"/>
                </a:solidFill>
                <a:latin typeface="Arial" panose="020B0604020202020204" pitchFamily="34" charset="0"/>
                <a:cs typeface="Arial" panose="020B0604020202020204" pitchFamily="34" charset="0"/>
              </a:rPr>
            </a:br>
            <a:r>
              <a:rPr lang="da-DK" sz="1600" b="1" dirty="0" smtClean="0">
                <a:solidFill>
                  <a:prstClr val="black"/>
                </a:solidFill>
                <a:latin typeface="Arial" panose="020B0604020202020204" pitchFamily="34" charset="0"/>
                <a:cs typeface="Arial" panose="020B0604020202020204" pitchFamily="34" charset="0"/>
              </a:rPr>
              <a:t/>
            </a:r>
            <a:br>
              <a:rPr lang="da-DK" sz="1600" b="1" dirty="0" smtClean="0">
                <a:solidFill>
                  <a:prstClr val="black"/>
                </a:solidFill>
                <a:latin typeface="Arial" panose="020B0604020202020204" pitchFamily="34" charset="0"/>
                <a:cs typeface="Arial" panose="020B0604020202020204" pitchFamily="34" charset="0"/>
              </a:rPr>
            </a:br>
            <a:r>
              <a:rPr lang="da-DK" sz="1600" dirty="0" smtClean="0">
                <a:solidFill>
                  <a:prstClr val="black"/>
                </a:solidFill>
                <a:latin typeface="Arial" panose="020B0604020202020204" pitchFamily="34" charset="0"/>
                <a:cs typeface="Arial" panose="020B0604020202020204" pitchFamily="34" charset="0"/>
              </a:rPr>
              <a:t>Vælg </a:t>
            </a:r>
            <a:r>
              <a:rPr lang="da-DK" sz="1600" dirty="0">
                <a:solidFill>
                  <a:prstClr val="black"/>
                </a:solidFill>
                <a:latin typeface="Arial" panose="020B0604020202020204" pitchFamily="34" charset="0"/>
                <a:cs typeface="Arial" panose="020B0604020202020204" pitchFamily="34" charset="0"/>
              </a:rPr>
              <a:t>”</a:t>
            </a:r>
            <a:r>
              <a:rPr lang="da-DK" sz="1600" dirty="0" err="1">
                <a:solidFill>
                  <a:prstClr val="black"/>
                </a:solidFill>
                <a:latin typeface="Arial" panose="020B0604020202020204" pitchFamily="34" charset="0"/>
                <a:cs typeface="Arial" panose="020B0604020202020204" pitchFamily="34" charset="0"/>
              </a:rPr>
              <a:t>Add</a:t>
            </a:r>
            <a:r>
              <a:rPr lang="da-DK" sz="1600" dirty="0" smtClean="0">
                <a:solidFill>
                  <a:prstClr val="black"/>
                </a:solidFill>
                <a:latin typeface="Arial" panose="020B0604020202020204" pitchFamily="34" charset="0"/>
                <a:cs typeface="Arial" panose="020B0604020202020204" pitchFamily="34" charset="0"/>
              </a:rPr>
              <a:t>”</a:t>
            </a:r>
            <a:endParaRPr lang="da-DK" dirty="0"/>
          </a:p>
        </p:txBody>
      </p:sp>
      <p:grpSp>
        <p:nvGrpSpPr>
          <p:cNvPr id="3" name="Gruppe 2"/>
          <p:cNvGrpSpPr/>
          <p:nvPr/>
        </p:nvGrpSpPr>
        <p:grpSpPr>
          <a:xfrm>
            <a:off x="624254" y="2154964"/>
            <a:ext cx="10943492" cy="3296267"/>
            <a:chOff x="0" y="3600450"/>
            <a:chExt cx="12192000" cy="4056944"/>
          </a:xfrm>
        </p:grpSpPr>
        <p:pic>
          <p:nvPicPr>
            <p:cNvPr id="4" name="Billede 3"/>
            <p:cNvPicPr>
              <a:picLocks noChangeAspect="1"/>
            </p:cNvPicPr>
            <p:nvPr/>
          </p:nvPicPr>
          <p:blipFill>
            <a:blip r:embed="rId2"/>
            <a:stretch>
              <a:fillRect/>
            </a:stretch>
          </p:blipFill>
          <p:spPr>
            <a:xfrm>
              <a:off x="0" y="3600450"/>
              <a:ext cx="12192000" cy="4056944"/>
            </a:xfrm>
            <a:prstGeom prst="rect">
              <a:avLst/>
            </a:prstGeom>
            <a:ln>
              <a:noFill/>
            </a:ln>
            <a:effectLst>
              <a:outerShdw blurRad="292100" dist="139700" dir="2700000" algn="tl" rotWithShape="0">
                <a:srgbClr val="333333">
                  <a:alpha val="65000"/>
                </a:srgbClr>
              </a:outerShdw>
            </a:effectLst>
          </p:spPr>
        </p:pic>
        <p:sp>
          <p:nvSpPr>
            <p:cNvPr id="5" name="Ellipse 4"/>
            <p:cNvSpPr/>
            <p:nvPr/>
          </p:nvSpPr>
          <p:spPr>
            <a:xfrm>
              <a:off x="2133600" y="4967992"/>
              <a:ext cx="914400" cy="546984"/>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grpSp>
    </p:spTree>
    <p:extLst>
      <p:ext uri="{BB962C8B-B14F-4D97-AF65-F5344CB8AC3E}">
        <p14:creationId xmlns:p14="http://schemas.microsoft.com/office/powerpoint/2010/main" val="33066705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5404" y="590550"/>
            <a:ext cx="10515600" cy="930519"/>
          </a:xfrm>
        </p:spPr>
        <p:txBody>
          <a:bodyPr>
            <a:noAutofit/>
          </a:bodyPr>
          <a:lstStyle/>
          <a:p>
            <a:r>
              <a:rPr lang="da-DK" sz="1600" b="1" dirty="0">
                <a:solidFill>
                  <a:prstClr val="black"/>
                </a:solidFill>
                <a:latin typeface="Arial" panose="020B0604020202020204" pitchFamily="34" charset="0"/>
                <a:cs typeface="Arial" panose="020B0604020202020204" pitchFamily="34" charset="0"/>
              </a:rPr>
              <a:t>Teknisk dokumentation: </a:t>
            </a:r>
            <a:r>
              <a:rPr lang="da-DK" sz="1600" b="1" dirty="0" smtClean="0">
                <a:solidFill>
                  <a:prstClr val="black"/>
                </a:solidFill>
                <a:latin typeface="Arial" panose="020B0604020202020204" pitchFamily="34" charset="0"/>
                <a:cs typeface="Arial" panose="020B0604020202020204" pitchFamily="34" charset="0"/>
              </a:rPr>
              <a:t/>
            </a:r>
            <a:br>
              <a:rPr lang="da-DK" sz="1600" b="1" dirty="0" smtClean="0">
                <a:solidFill>
                  <a:prstClr val="black"/>
                </a:solidFill>
                <a:latin typeface="Arial" panose="020B0604020202020204" pitchFamily="34" charset="0"/>
                <a:cs typeface="Arial" panose="020B0604020202020204" pitchFamily="34" charset="0"/>
              </a:rPr>
            </a:br>
            <a:r>
              <a:rPr lang="da-DK" sz="1600" b="1" dirty="0">
                <a:solidFill>
                  <a:prstClr val="black"/>
                </a:solidFill>
                <a:latin typeface="Arial" panose="020B0604020202020204" pitchFamily="34" charset="0"/>
                <a:cs typeface="Arial" panose="020B0604020202020204" pitchFamily="34" charset="0"/>
              </a:rPr>
              <a:t/>
            </a:r>
            <a:br>
              <a:rPr lang="da-DK" sz="1600" b="1" dirty="0">
                <a:solidFill>
                  <a:prstClr val="black"/>
                </a:solidFill>
                <a:latin typeface="Arial" panose="020B0604020202020204" pitchFamily="34" charset="0"/>
                <a:cs typeface="Arial" panose="020B0604020202020204" pitchFamily="34" charset="0"/>
              </a:rPr>
            </a:br>
            <a:r>
              <a:rPr lang="da-DK" sz="1600" dirty="0" smtClean="0">
                <a:latin typeface="Arial" panose="020B0604020202020204" pitchFamily="34" charset="0"/>
                <a:cs typeface="Arial" panose="020B0604020202020204" pitchFamily="34" charset="0"/>
              </a:rPr>
              <a:t>Teknisk dokumentation kan foreligge som en eller flere filer; samlet set skal der altså uploades </a:t>
            </a:r>
            <a:br>
              <a:rPr lang="da-DK" sz="1600" dirty="0" smtClean="0">
                <a:latin typeface="Arial" panose="020B0604020202020204" pitchFamily="34" charset="0"/>
                <a:cs typeface="Arial" panose="020B0604020202020204" pitchFamily="34" charset="0"/>
              </a:rPr>
            </a:br>
            <a:r>
              <a:rPr lang="da-DK" sz="1600" dirty="0" smtClean="0">
                <a:latin typeface="Arial" panose="020B0604020202020204" pitchFamily="34" charset="0"/>
                <a:cs typeface="Arial" panose="020B0604020202020204" pitchFamily="34" charset="0"/>
              </a:rPr>
              <a:t>det antal filer, der sikrer, at der forefindes dokumentation for alle elementer a) – f).</a:t>
            </a:r>
            <a:endParaRPr lang="da-DK" sz="1600" dirty="0">
              <a:latin typeface="Arial" panose="020B0604020202020204" pitchFamily="34" charset="0"/>
              <a:cs typeface="Arial" panose="020B0604020202020204" pitchFamily="34" charset="0"/>
            </a:endParaRPr>
          </a:p>
        </p:txBody>
      </p:sp>
      <p:grpSp>
        <p:nvGrpSpPr>
          <p:cNvPr id="6" name="Gruppe 5"/>
          <p:cNvGrpSpPr/>
          <p:nvPr/>
        </p:nvGrpSpPr>
        <p:grpSpPr>
          <a:xfrm>
            <a:off x="0" y="2139244"/>
            <a:ext cx="12192000" cy="4713111"/>
            <a:chOff x="0" y="2139244"/>
            <a:chExt cx="12192000" cy="4713111"/>
          </a:xfrm>
        </p:grpSpPr>
        <p:pic>
          <p:nvPicPr>
            <p:cNvPr id="7" name="Billede 6"/>
            <p:cNvPicPr>
              <a:picLocks noChangeAspect="1"/>
            </p:cNvPicPr>
            <p:nvPr/>
          </p:nvPicPr>
          <p:blipFill>
            <a:blip r:embed="rId2"/>
            <a:stretch>
              <a:fillRect/>
            </a:stretch>
          </p:blipFill>
          <p:spPr>
            <a:xfrm>
              <a:off x="0" y="2139244"/>
              <a:ext cx="12192000" cy="4713111"/>
            </a:xfrm>
            <a:prstGeom prst="rect">
              <a:avLst/>
            </a:prstGeom>
          </p:spPr>
        </p:pic>
        <p:sp>
          <p:nvSpPr>
            <p:cNvPr id="8" name="Ellipse 7"/>
            <p:cNvSpPr/>
            <p:nvPr/>
          </p:nvSpPr>
          <p:spPr>
            <a:xfrm>
              <a:off x="3554831" y="5508411"/>
              <a:ext cx="914400" cy="546984"/>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grpSp>
      <p:sp>
        <p:nvSpPr>
          <p:cNvPr id="3" name="Tekstfelt 2"/>
          <p:cNvSpPr txBox="1"/>
          <p:nvPr/>
        </p:nvSpPr>
        <p:spPr>
          <a:xfrm>
            <a:off x="1668379" y="3529263"/>
            <a:ext cx="280737" cy="338554"/>
          </a:xfrm>
          <a:prstGeom prst="rect">
            <a:avLst/>
          </a:prstGeom>
          <a:noFill/>
        </p:spPr>
        <p:txBody>
          <a:bodyPr wrap="square" rtlCol="0">
            <a:spAutoFit/>
          </a:bodyPr>
          <a:lstStyle/>
          <a:p>
            <a:r>
              <a:rPr lang="da-DK" sz="1600" b="1" dirty="0">
                <a:solidFill>
                  <a:srgbClr val="FF0000"/>
                </a:solidFill>
                <a:latin typeface="Arial" panose="020B0604020202020204" pitchFamily="34" charset="0"/>
                <a:cs typeface="Arial" panose="020B0604020202020204" pitchFamily="34" charset="0"/>
              </a:rPr>
              <a:t>a</a:t>
            </a:r>
          </a:p>
        </p:txBody>
      </p:sp>
      <p:sp>
        <p:nvSpPr>
          <p:cNvPr id="9" name="Tekstfelt 8"/>
          <p:cNvSpPr txBox="1"/>
          <p:nvPr/>
        </p:nvSpPr>
        <p:spPr>
          <a:xfrm>
            <a:off x="2783306" y="3538119"/>
            <a:ext cx="280737" cy="338554"/>
          </a:xfrm>
          <a:prstGeom prst="rect">
            <a:avLst/>
          </a:prstGeom>
          <a:noFill/>
        </p:spPr>
        <p:txBody>
          <a:bodyPr wrap="square" rtlCol="0">
            <a:spAutoFit/>
          </a:bodyPr>
          <a:lstStyle/>
          <a:p>
            <a:r>
              <a:rPr lang="da-DK" sz="1600" b="1" dirty="0">
                <a:solidFill>
                  <a:srgbClr val="FF0000"/>
                </a:solidFill>
                <a:latin typeface="Arial" panose="020B0604020202020204" pitchFamily="34" charset="0"/>
                <a:cs typeface="Arial" panose="020B0604020202020204" pitchFamily="34" charset="0"/>
              </a:rPr>
              <a:t>b</a:t>
            </a:r>
          </a:p>
        </p:txBody>
      </p:sp>
      <p:sp>
        <p:nvSpPr>
          <p:cNvPr id="10" name="Tekstfelt 9"/>
          <p:cNvSpPr txBox="1"/>
          <p:nvPr/>
        </p:nvSpPr>
        <p:spPr>
          <a:xfrm>
            <a:off x="4676274" y="3538954"/>
            <a:ext cx="280737" cy="338554"/>
          </a:xfrm>
          <a:prstGeom prst="rect">
            <a:avLst/>
          </a:prstGeom>
          <a:noFill/>
        </p:spPr>
        <p:txBody>
          <a:bodyPr wrap="square" rtlCol="0">
            <a:spAutoFit/>
          </a:bodyPr>
          <a:lstStyle/>
          <a:p>
            <a:r>
              <a:rPr lang="da-DK" sz="1600" b="1" dirty="0" smtClean="0">
                <a:solidFill>
                  <a:srgbClr val="FF0000"/>
                </a:solidFill>
                <a:latin typeface="Arial" panose="020B0604020202020204" pitchFamily="34" charset="0"/>
                <a:cs typeface="Arial" panose="020B0604020202020204" pitchFamily="34" charset="0"/>
              </a:rPr>
              <a:t>c</a:t>
            </a:r>
            <a:endParaRPr lang="da-DK" sz="1600" b="1" dirty="0">
              <a:solidFill>
                <a:srgbClr val="FF0000"/>
              </a:solidFill>
              <a:latin typeface="Arial" panose="020B0604020202020204" pitchFamily="34" charset="0"/>
              <a:cs typeface="Arial" panose="020B0604020202020204" pitchFamily="34" charset="0"/>
            </a:endParaRPr>
          </a:p>
        </p:txBody>
      </p:sp>
      <p:sp>
        <p:nvSpPr>
          <p:cNvPr id="11" name="Tekstfelt 10"/>
          <p:cNvSpPr txBox="1"/>
          <p:nvPr/>
        </p:nvSpPr>
        <p:spPr>
          <a:xfrm>
            <a:off x="5847349" y="3554996"/>
            <a:ext cx="280737" cy="338554"/>
          </a:xfrm>
          <a:prstGeom prst="rect">
            <a:avLst/>
          </a:prstGeom>
          <a:noFill/>
        </p:spPr>
        <p:txBody>
          <a:bodyPr wrap="square" rtlCol="0">
            <a:spAutoFit/>
          </a:bodyPr>
          <a:lstStyle/>
          <a:p>
            <a:r>
              <a:rPr lang="da-DK" sz="1600" b="1" dirty="0" smtClean="0">
                <a:solidFill>
                  <a:srgbClr val="FF0000"/>
                </a:solidFill>
                <a:latin typeface="Arial" panose="020B0604020202020204" pitchFamily="34" charset="0"/>
                <a:cs typeface="Arial" panose="020B0604020202020204" pitchFamily="34" charset="0"/>
              </a:rPr>
              <a:t>d</a:t>
            </a:r>
            <a:endParaRPr lang="da-DK" sz="1600" b="1" dirty="0">
              <a:solidFill>
                <a:srgbClr val="FF0000"/>
              </a:solidFill>
              <a:latin typeface="Arial" panose="020B0604020202020204" pitchFamily="34" charset="0"/>
              <a:cs typeface="Arial" panose="020B0604020202020204" pitchFamily="34" charset="0"/>
            </a:endParaRPr>
          </a:p>
        </p:txBody>
      </p:sp>
      <p:sp>
        <p:nvSpPr>
          <p:cNvPr id="12" name="Tekstfelt 11"/>
          <p:cNvSpPr txBox="1"/>
          <p:nvPr/>
        </p:nvSpPr>
        <p:spPr>
          <a:xfrm>
            <a:off x="7515728" y="3529263"/>
            <a:ext cx="280737" cy="338554"/>
          </a:xfrm>
          <a:prstGeom prst="rect">
            <a:avLst/>
          </a:prstGeom>
          <a:noFill/>
        </p:spPr>
        <p:txBody>
          <a:bodyPr wrap="square" rtlCol="0">
            <a:spAutoFit/>
          </a:bodyPr>
          <a:lstStyle/>
          <a:p>
            <a:r>
              <a:rPr lang="da-DK" sz="1600" b="1" dirty="0" smtClean="0">
                <a:solidFill>
                  <a:srgbClr val="FF0000"/>
                </a:solidFill>
                <a:latin typeface="Arial" panose="020B0604020202020204" pitchFamily="34" charset="0"/>
                <a:cs typeface="Arial" panose="020B0604020202020204" pitchFamily="34" charset="0"/>
              </a:rPr>
              <a:t>e</a:t>
            </a:r>
            <a:endParaRPr lang="da-DK" sz="1600" b="1" dirty="0">
              <a:solidFill>
                <a:srgbClr val="FF0000"/>
              </a:solidFill>
              <a:latin typeface="Arial" panose="020B0604020202020204" pitchFamily="34" charset="0"/>
              <a:cs typeface="Arial" panose="020B0604020202020204" pitchFamily="34" charset="0"/>
            </a:endParaRPr>
          </a:p>
        </p:txBody>
      </p:sp>
      <p:sp>
        <p:nvSpPr>
          <p:cNvPr id="13" name="Tekstfelt 12"/>
          <p:cNvSpPr txBox="1"/>
          <p:nvPr/>
        </p:nvSpPr>
        <p:spPr>
          <a:xfrm>
            <a:off x="8373981" y="3561347"/>
            <a:ext cx="280737" cy="338554"/>
          </a:xfrm>
          <a:prstGeom prst="rect">
            <a:avLst/>
          </a:prstGeom>
          <a:noFill/>
        </p:spPr>
        <p:txBody>
          <a:bodyPr wrap="square" rtlCol="0">
            <a:spAutoFit/>
          </a:bodyPr>
          <a:lstStyle/>
          <a:p>
            <a:r>
              <a:rPr lang="da-DK" sz="1600" b="1" dirty="0" smtClean="0">
                <a:solidFill>
                  <a:srgbClr val="FF0000"/>
                </a:solidFill>
                <a:latin typeface="Arial" panose="020B0604020202020204" pitchFamily="34" charset="0"/>
                <a:cs typeface="Arial" panose="020B0604020202020204" pitchFamily="34" charset="0"/>
              </a:rPr>
              <a:t>f</a:t>
            </a:r>
            <a:endParaRPr lang="da-DK" sz="1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76574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uppe 11"/>
          <p:cNvGrpSpPr/>
          <p:nvPr/>
        </p:nvGrpSpPr>
        <p:grpSpPr>
          <a:xfrm>
            <a:off x="0" y="2145323"/>
            <a:ext cx="12192000" cy="4707032"/>
            <a:chOff x="0" y="2139244"/>
            <a:chExt cx="12192000" cy="4713111"/>
          </a:xfrm>
        </p:grpSpPr>
        <p:pic>
          <p:nvPicPr>
            <p:cNvPr id="13" name="Billede 12"/>
            <p:cNvPicPr>
              <a:picLocks noChangeAspect="1"/>
            </p:cNvPicPr>
            <p:nvPr/>
          </p:nvPicPr>
          <p:blipFill>
            <a:blip r:embed="rId2"/>
            <a:stretch>
              <a:fillRect/>
            </a:stretch>
          </p:blipFill>
          <p:spPr>
            <a:xfrm>
              <a:off x="0" y="2139244"/>
              <a:ext cx="12192000" cy="4713111"/>
            </a:xfrm>
            <a:prstGeom prst="rect">
              <a:avLst/>
            </a:prstGeom>
          </p:spPr>
        </p:pic>
        <p:sp>
          <p:nvSpPr>
            <p:cNvPr id="14" name="Ellipse 13"/>
            <p:cNvSpPr/>
            <p:nvPr/>
          </p:nvSpPr>
          <p:spPr>
            <a:xfrm>
              <a:off x="3554831" y="5508411"/>
              <a:ext cx="914400" cy="546984"/>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grpSp>
      <p:sp>
        <p:nvSpPr>
          <p:cNvPr id="2" name="Titel 1"/>
          <p:cNvSpPr>
            <a:spLocks noGrp="1"/>
          </p:cNvSpPr>
          <p:nvPr>
            <p:ph type="title"/>
          </p:nvPr>
        </p:nvSpPr>
        <p:spPr>
          <a:xfrm>
            <a:off x="838200" y="365125"/>
            <a:ext cx="10515600" cy="1626864"/>
          </a:xfrm>
        </p:spPr>
        <p:txBody>
          <a:bodyPr>
            <a:normAutofit fontScale="90000"/>
          </a:bodyPr>
          <a:lstStyle/>
          <a:p>
            <a:r>
              <a:rPr lang="da-DK" sz="1600" b="1" dirty="0" smtClean="0">
                <a:latin typeface="Arial" panose="020B0604020202020204" pitchFamily="34" charset="0"/>
                <a:cs typeface="Arial" panose="020B0604020202020204" pitchFamily="34" charset="0"/>
              </a:rPr>
              <a:t>Teknisk dokumentation</a:t>
            </a:r>
            <a:r>
              <a:rPr lang="da-DK" sz="1600" dirty="0" smtClean="0">
                <a:latin typeface="Arial" panose="020B0604020202020204" pitchFamily="34" charset="0"/>
                <a:cs typeface="Arial" panose="020B0604020202020204" pitchFamily="34" charset="0"/>
              </a:rPr>
              <a:t>:</a:t>
            </a:r>
            <a:br>
              <a:rPr lang="da-DK" sz="1600" dirty="0" smtClean="0">
                <a:latin typeface="Arial" panose="020B0604020202020204" pitchFamily="34" charset="0"/>
                <a:cs typeface="Arial" panose="020B0604020202020204" pitchFamily="34" charset="0"/>
              </a:rPr>
            </a:br>
            <a:r>
              <a:rPr lang="da-DK" sz="1600" dirty="0" smtClean="0">
                <a:latin typeface="Arial" panose="020B0604020202020204" pitchFamily="34" charset="0"/>
                <a:cs typeface="Arial" panose="020B0604020202020204" pitchFamily="34" charset="0"/>
              </a:rPr>
              <a:t/>
            </a:r>
            <a:br>
              <a:rPr lang="da-DK" sz="1600" dirty="0" smtClean="0">
                <a:latin typeface="Arial" panose="020B0604020202020204" pitchFamily="34" charset="0"/>
                <a:cs typeface="Arial" panose="020B0604020202020204" pitchFamily="34" charset="0"/>
              </a:rPr>
            </a:br>
            <a:r>
              <a:rPr lang="da-DK" sz="1600" b="1" dirty="0" smtClean="0">
                <a:solidFill>
                  <a:srgbClr val="FF0000"/>
                </a:solidFill>
                <a:latin typeface="Arial" panose="020B0604020202020204" pitchFamily="34" charset="0"/>
                <a:cs typeface="Arial" panose="020B0604020202020204" pitchFamily="34" charset="0"/>
              </a:rPr>
              <a:t>1.</a:t>
            </a:r>
            <a:r>
              <a:rPr lang="da-DK" sz="1600" dirty="0" smtClean="0">
                <a:solidFill>
                  <a:srgbClr val="FF0000"/>
                </a:solidFill>
                <a:latin typeface="Arial" panose="020B0604020202020204" pitchFamily="34" charset="0"/>
                <a:cs typeface="Arial" panose="020B0604020202020204" pitchFamily="34" charset="0"/>
              </a:rPr>
              <a:t> </a:t>
            </a:r>
            <a:r>
              <a:rPr lang="da-DK" sz="1600" dirty="0" smtClean="0">
                <a:latin typeface="Arial" panose="020B0604020202020204" pitchFamily="34" charset="0"/>
                <a:cs typeface="Arial" panose="020B0604020202020204" pitchFamily="34" charset="0"/>
              </a:rPr>
              <a:t>Marker feltet eller felterne, </a:t>
            </a:r>
            <a:r>
              <a:rPr lang="da-DK" sz="1600" dirty="0">
                <a:latin typeface="Arial" panose="020B0604020202020204" pitchFamily="34" charset="0"/>
                <a:cs typeface="Arial" panose="020B0604020202020204" pitchFamily="34" charset="0"/>
              </a:rPr>
              <a:t>som dokumentationen omfatter.</a:t>
            </a:r>
            <a:br>
              <a:rPr lang="da-DK" sz="1600" dirty="0">
                <a:latin typeface="Arial" panose="020B0604020202020204" pitchFamily="34" charset="0"/>
                <a:cs typeface="Arial" panose="020B0604020202020204" pitchFamily="34" charset="0"/>
              </a:rPr>
            </a:br>
            <a:r>
              <a:rPr lang="da-DK" sz="1600" b="1" dirty="0" smtClean="0">
                <a:solidFill>
                  <a:srgbClr val="FF0000"/>
                </a:solidFill>
                <a:latin typeface="Arial" panose="020B0604020202020204" pitchFamily="34" charset="0"/>
                <a:cs typeface="Arial" panose="020B0604020202020204" pitchFamily="34" charset="0"/>
              </a:rPr>
              <a:t>2.</a:t>
            </a:r>
            <a:r>
              <a:rPr lang="da-DK" sz="1600" dirty="0" smtClean="0">
                <a:solidFill>
                  <a:srgbClr val="FF0000"/>
                </a:solidFill>
                <a:latin typeface="Arial" panose="020B0604020202020204" pitchFamily="34" charset="0"/>
                <a:cs typeface="Arial" panose="020B0604020202020204" pitchFamily="34" charset="0"/>
              </a:rPr>
              <a:t> </a:t>
            </a:r>
            <a:r>
              <a:rPr lang="da-DK" sz="1600" dirty="0" smtClean="0">
                <a:latin typeface="Arial" panose="020B0604020202020204" pitchFamily="34" charset="0"/>
                <a:cs typeface="Arial" panose="020B0604020202020204" pitchFamily="34" charset="0"/>
              </a:rPr>
              <a:t>Angiv hvilke(t) sprog dokumentationen foreligger på</a:t>
            </a:r>
            <a:br>
              <a:rPr lang="da-DK" sz="1600" dirty="0" smtClean="0">
                <a:latin typeface="Arial" panose="020B0604020202020204" pitchFamily="34" charset="0"/>
                <a:cs typeface="Arial" panose="020B0604020202020204" pitchFamily="34" charset="0"/>
              </a:rPr>
            </a:br>
            <a:r>
              <a:rPr lang="da-DK" sz="1600" b="1" dirty="0">
                <a:solidFill>
                  <a:srgbClr val="FF0000"/>
                </a:solidFill>
                <a:latin typeface="Arial" panose="020B0604020202020204" pitchFamily="34" charset="0"/>
                <a:cs typeface="Arial" panose="020B0604020202020204" pitchFamily="34" charset="0"/>
              </a:rPr>
              <a:t>3</a:t>
            </a:r>
            <a:r>
              <a:rPr lang="da-DK" sz="1600" b="1" dirty="0" smtClean="0">
                <a:solidFill>
                  <a:srgbClr val="FF0000"/>
                </a:solidFill>
                <a:latin typeface="Arial" panose="020B0604020202020204" pitchFamily="34" charset="0"/>
                <a:cs typeface="Arial" panose="020B0604020202020204" pitchFamily="34" charset="0"/>
              </a:rPr>
              <a:t>.</a:t>
            </a:r>
            <a:r>
              <a:rPr lang="da-DK" sz="1600" dirty="0" smtClean="0">
                <a:solidFill>
                  <a:srgbClr val="FF0000"/>
                </a:solidFill>
                <a:latin typeface="Arial" panose="020B0604020202020204" pitchFamily="34" charset="0"/>
                <a:cs typeface="Arial" panose="020B0604020202020204" pitchFamily="34" charset="0"/>
              </a:rPr>
              <a:t> </a:t>
            </a:r>
            <a:r>
              <a:rPr lang="da-DK" sz="1600" dirty="0" smtClean="0">
                <a:latin typeface="Arial" panose="020B0604020202020204" pitchFamily="34" charset="0"/>
                <a:cs typeface="Arial" panose="020B0604020202020204" pitchFamily="34" charset="0"/>
              </a:rPr>
              <a:t>Angivet et filnavn efter eget valg</a:t>
            </a:r>
            <a:br>
              <a:rPr lang="da-DK" sz="1600" dirty="0" smtClean="0">
                <a:latin typeface="Arial" panose="020B0604020202020204" pitchFamily="34" charset="0"/>
                <a:cs typeface="Arial" panose="020B0604020202020204" pitchFamily="34" charset="0"/>
              </a:rPr>
            </a:br>
            <a:r>
              <a:rPr lang="da-DK" sz="1600" dirty="0">
                <a:solidFill>
                  <a:srgbClr val="FF0000"/>
                </a:solidFill>
                <a:latin typeface="Arial" panose="020B0604020202020204" pitchFamily="34" charset="0"/>
                <a:cs typeface="Arial" panose="020B0604020202020204" pitchFamily="34" charset="0"/>
              </a:rPr>
              <a:t>4</a:t>
            </a:r>
            <a:r>
              <a:rPr lang="da-DK" sz="1600" dirty="0" smtClean="0">
                <a:solidFill>
                  <a:srgbClr val="FF0000"/>
                </a:solidFill>
                <a:latin typeface="Arial" panose="020B0604020202020204" pitchFamily="34" charset="0"/>
                <a:cs typeface="Arial" panose="020B0604020202020204" pitchFamily="34" charset="0"/>
              </a:rPr>
              <a:t>. </a:t>
            </a:r>
            <a:r>
              <a:rPr lang="da-DK" sz="1600" dirty="0" smtClean="0">
                <a:latin typeface="Arial" panose="020B0604020202020204" pitchFamily="34" charset="0"/>
                <a:cs typeface="Arial" panose="020B0604020202020204" pitchFamily="34" charset="0"/>
              </a:rPr>
              <a:t>Vælg evt. at kryptere filen, der uploades</a:t>
            </a:r>
            <a:br>
              <a:rPr lang="da-DK" sz="1600" dirty="0" smtClean="0">
                <a:latin typeface="Arial" panose="020B0604020202020204" pitchFamily="34" charset="0"/>
                <a:cs typeface="Arial" panose="020B0604020202020204" pitchFamily="34" charset="0"/>
              </a:rPr>
            </a:br>
            <a:r>
              <a:rPr lang="da-DK" sz="1600" dirty="0">
                <a:solidFill>
                  <a:srgbClr val="FF0000"/>
                </a:solidFill>
                <a:latin typeface="Arial" panose="020B0604020202020204" pitchFamily="34" charset="0"/>
                <a:cs typeface="Arial" panose="020B0604020202020204" pitchFamily="34" charset="0"/>
              </a:rPr>
              <a:t>5</a:t>
            </a:r>
            <a:r>
              <a:rPr lang="da-DK" sz="1600" dirty="0" smtClean="0">
                <a:solidFill>
                  <a:srgbClr val="FF0000"/>
                </a:solidFill>
                <a:latin typeface="Arial" panose="020B0604020202020204" pitchFamily="34" charset="0"/>
                <a:cs typeface="Arial" panose="020B0604020202020204" pitchFamily="34" charset="0"/>
              </a:rPr>
              <a:t>.</a:t>
            </a:r>
            <a:r>
              <a:rPr lang="da-DK" sz="1600" dirty="0" smtClean="0">
                <a:latin typeface="Arial" panose="020B0604020202020204" pitchFamily="34" charset="0"/>
                <a:cs typeface="Arial" panose="020B0604020202020204" pitchFamily="34" charset="0"/>
              </a:rPr>
              <a:t> Upload dokumentationen fra dit filarkiv via knappen ”Browse”. (Bemærk max 25 Mb)</a:t>
            </a:r>
            <a:br>
              <a:rPr lang="da-DK" sz="1600" dirty="0" smtClean="0">
                <a:latin typeface="Arial" panose="020B0604020202020204" pitchFamily="34" charset="0"/>
                <a:cs typeface="Arial" panose="020B0604020202020204" pitchFamily="34" charset="0"/>
              </a:rPr>
            </a:br>
            <a:r>
              <a:rPr lang="da-DK" sz="1600" b="1" dirty="0" smtClean="0">
                <a:solidFill>
                  <a:srgbClr val="FF0000"/>
                </a:solidFill>
                <a:latin typeface="Arial" panose="020B0604020202020204" pitchFamily="34" charset="0"/>
                <a:cs typeface="Arial" panose="020B0604020202020204" pitchFamily="34" charset="0"/>
              </a:rPr>
              <a:t>6.</a:t>
            </a:r>
            <a:r>
              <a:rPr lang="da-DK" sz="1600" dirty="0" smtClean="0">
                <a:solidFill>
                  <a:srgbClr val="FF0000"/>
                </a:solidFill>
                <a:latin typeface="Arial" panose="020B0604020202020204" pitchFamily="34" charset="0"/>
                <a:cs typeface="Arial" panose="020B0604020202020204" pitchFamily="34" charset="0"/>
              </a:rPr>
              <a:t> </a:t>
            </a:r>
            <a:r>
              <a:rPr lang="da-DK" sz="1600" dirty="0" smtClean="0">
                <a:latin typeface="Arial" panose="020B0604020202020204" pitchFamily="34" charset="0"/>
                <a:cs typeface="Arial" panose="020B0604020202020204" pitchFamily="34" charset="0"/>
              </a:rPr>
              <a:t>Klik på ”</a:t>
            </a:r>
            <a:r>
              <a:rPr lang="da-DK" sz="1600" dirty="0" err="1" smtClean="0">
                <a:latin typeface="Arial" panose="020B0604020202020204" pitchFamily="34" charset="0"/>
                <a:cs typeface="Arial" panose="020B0604020202020204" pitchFamily="34" charset="0"/>
              </a:rPr>
              <a:t>Add</a:t>
            </a:r>
            <a:r>
              <a:rPr lang="da-DK" sz="1600" dirty="0" smtClean="0">
                <a:latin typeface="Arial" panose="020B0604020202020204" pitchFamily="34" charset="0"/>
                <a:cs typeface="Arial" panose="020B0604020202020204" pitchFamily="34" charset="0"/>
              </a:rPr>
              <a:t>”</a:t>
            </a:r>
            <a:endParaRPr lang="da-DK" sz="1600" dirty="0">
              <a:solidFill>
                <a:srgbClr val="FF0000"/>
              </a:solidFill>
              <a:latin typeface="Arial" panose="020B0604020202020204" pitchFamily="34" charset="0"/>
              <a:cs typeface="Arial" panose="020B0604020202020204" pitchFamily="34" charset="0"/>
            </a:endParaRPr>
          </a:p>
        </p:txBody>
      </p:sp>
      <p:sp>
        <p:nvSpPr>
          <p:cNvPr id="4" name="Tekstfelt 3"/>
          <p:cNvSpPr txBox="1"/>
          <p:nvPr/>
        </p:nvSpPr>
        <p:spPr>
          <a:xfrm>
            <a:off x="10723951" y="3506357"/>
            <a:ext cx="298480" cy="338554"/>
          </a:xfrm>
          <a:prstGeom prst="rect">
            <a:avLst/>
          </a:prstGeom>
          <a:noFill/>
        </p:spPr>
        <p:txBody>
          <a:bodyPr wrap="none" rtlCol="0">
            <a:spAutoFit/>
          </a:bodyPr>
          <a:lstStyle/>
          <a:p>
            <a:r>
              <a:rPr lang="da-DK" sz="1600" b="1" dirty="0" smtClean="0">
                <a:solidFill>
                  <a:srgbClr val="FF0000"/>
                </a:solidFill>
                <a:latin typeface="Arial" panose="020B0604020202020204" pitchFamily="34" charset="0"/>
                <a:cs typeface="Arial" panose="020B0604020202020204" pitchFamily="34" charset="0"/>
              </a:rPr>
              <a:t>1</a:t>
            </a:r>
            <a:endParaRPr lang="da-DK" sz="1600" b="1" dirty="0">
              <a:solidFill>
                <a:srgbClr val="FF0000"/>
              </a:solidFill>
              <a:latin typeface="Arial" panose="020B0604020202020204" pitchFamily="34" charset="0"/>
              <a:cs typeface="Arial" panose="020B0604020202020204" pitchFamily="34" charset="0"/>
            </a:endParaRPr>
          </a:p>
        </p:txBody>
      </p:sp>
      <p:sp>
        <p:nvSpPr>
          <p:cNvPr id="6" name="Tekstfelt 5"/>
          <p:cNvSpPr txBox="1"/>
          <p:nvPr/>
        </p:nvSpPr>
        <p:spPr>
          <a:xfrm>
            <a:off x="2418848" y="4033586"/>
            <a:ext cx="361950" cy="338554"/>
          </a:xfrm>
          <a:prstGeom prst="rect">
            <a:avLst/>
          </a:prstGeom>
          <a:noFill/>
        </p:spPr>
        <p:txBody>
          <a:bodyPr wrap="square" rtlCol="0">
            <a:spAutoFit/>
          </a:bodyPr>
          <a:lstStyle/>
          <a:p>
            <a:r>
              <a:rPr lang="da-DK" sz="1600" b="1" dirty="0" smtClean="0">
                <a:solidFill>
                  <a:srgbClr val="FF0000"/>
                </a:solidFill>
                <a:latin typeface="Arial" panose="020B0604020202020204" pitchFamily="34" charset="0"/>
                <a:cs typeface="Arial" panose="020B0604020202020204" pitchFamily="34" charset="0"/>
              </a:rPr>
              <a:t>2</a:t>
            </a:r>
            <a:endParaRPr lang="da-DK" sz="1600" b="1" dirty="0">
              <a:solidFill>
                <a:srgbClr val="FF0000"/>
              </a:solidFill>
              <a:latin typeface="Arial" panose="020B0604020202020204" pitchFamily="34" charset="0"/>
              <a:cs typeface="Arial" panose="020B0604020202020204" pitchFamily="34" charset="0"/>
            </a:endParaRPr>
          </a:p>
        </p:txBody>
      </p:sp>
      <p:sp>
        <p:nvSpPr>
          <p:cNvPr id="7" name="Tekstfelt 6"/>
          <p:cNvSpPr txBox="1"/>
          <p:nvPr/>
        </p:nvSpPr>
        <p:spPr>
          <a:xfrm>
            <a:off x="2418848" y="4581023"/>
            <a:ext cx="361950" cy="338554"/>
          </a:xfrm>
          <a:prstGeom prst="rect">
            <a:avLst/>
          </a:prstGeom>
          <a:noFill/>
        </p:spPr>
        <p:txBody>
          <a:bodyPr wrap="square" rtlCol="0">
            <a:spAutoFit/>
          </a:bodyPr>
          <a:lstStyle/>
          <a:p>
            <a:r>
              <a:rPr lang="da-DK" sz="1600" b="1" dirty="0">
                <a:solidFill>
                  <a:srgbClr val="FF0000"/>
                </a:solidFill>
                <a:latin typeface="Arial" panose="020B0604020202020204" pitchFamily="34" charset="0"/>
                <a:cs typeface="Arial" panose="020B0604020202020204" pitchFamily="34" charset="0"/>
              </a:rPr>
              <a:t>3</a:t>
            </a:r>
          </a:p>
        </p:txBody>
      </p:sp>
      <p:sp>
        <p:nvSpPr>
          <p:cNvPr id="8" name="Tekstfelt 7"/>
          <p:cNvSpPr txBox="1"/>
          <p:nvPr/>
        </p:nvSpPr>
        <p:spPr>
          <a:xfrm>
            <a:off x="3919287" y="4985684"/>
            <a:ext cx="361950" cy="338554"/>
          </a:xfrm>
          <a:prstGeom prst="rect">
            <a:avLst/>
          </a:prstGeom>
          <a:noFill/>
        </p:spPr>
        <p:txBody>
          <a:bodyPr wrap="square" rtlCol="0">
            <a:spAutoFit/>
          </a:bodyPr>
          <a:lstStyle/>
          <a:p>
            <a:r>
              <a:rPr lang="da-DK" sz="1600" b="1" dirty="0" smtClean="0">
                <a:solidFill>
                  <a:srgbClr val="FF0000"/>
                </a:solidFill>
                <a:latin typeface="Arial" panose="020B0604020202020204" pitchFamily="34" charset="0"/>
                <a:cs typeface="Arial" panose="020B0604020202020204" pitchFamily="34" charset="0"/>
              </a:rPr>
              <a:t>4</a:t>
            </a:r>
            <a:endParaRPr lang="da-DK" sz="1600" b="1" dirty="0">
              <a:solidFill>
                <a:srgbClr val="FF0000"/>
              </a:solidFill>
              <a:latin typeface="Arial" panose="020B0604020202020204" pitchFamily="34" charset="0"/>
              <a:cs typeface="Arial" panose="020B0604020202020204" pitchFamily="34" charset="0"/>
            </a:endParaRPr>
          </a:p>
        </p:txBody>
      </p:sp>
      <p:sp>
        <p:nvSpPr>
          <p:cNvPr id="11" name="Ellipse 10"/>
          <p:cNvSpPr/>
          <p:nvPr/>
        </p:nvSpPr>
        <p:spPr>
          <a:xfrm>
            <a:off x="10723951" y="6158116"/>
            <a:ext cx="914400" cy="546984"/>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5" name="Tekstfelt 14"/>
          <p:cNvSpPr txBox="1"/>
          <p:nvPr/>
        </p:nvSpPr>
        <p:spPr>
          <a:xfrm>
            <a:off x="4633161" y="5596584"/>
            <a:ext cx="361950" cy="338554"/>
          </a:xfrm>
          <a:prstGeom prst="rect">
            <a:avLst/>
          </a:prstGeom>
          <a:noFill/>
        </p:spPr>
        <p:txBody>
          <a:bodyPr wrap="square" rtlCol="0">
            <a:spAutoFit/>
          </a:bodyPr>
          <a:lstStyle/>
          <a:p>
            <a:r>
              <a:rPr lang="da-DK" sz="1600" b="1" dirty="0" smtClean="0">
                <a:solidFill>
                  <a:srgbClr val="FF0000"/>
                </a:solidFill>
                <a:latin typeface="Arial" panose="020B0604020202020204" pitchFamily="34" charset="0"/>
                <a:cs typeface="Arial" panose="020B0604020202020204" pitchFamily="34" charset="0"/>
              </a:rPr>
              <a:t>5</a:t>
            </a:r>
            <a:endParaRPr lang="da-DK" sz="1600" b="1" dirty="0">
              <a:solidFill>
                <a:srgbClr val="FF0000"/>
              </a:solidFill>
              <a:latin typeface="Arial" panose="020B0604020202020204" pitchFamily="34" charset="0"/>
              <a:cs typeface="Arial" panose="020B0604020202020204" pitchFamily="34" charset="0"/>
            </a:endParaRPr>
          </a:p>
        </p:txBody>
      </p:sp>
      <p:sp>
        <p:nvSpPr>
          <p:cNvPr id="16" name="Tekstfelt 15"/>
          <p:cNvSpPr txBox="1"/>
          <p:nvPr/>
        </p:nvSpPr>
        <p:spPr>
          <a:xfrm>
            <a:off x="10323400" y="6262331"/>
            <a:ext cx="361950" cy="338554"/>
          </a:xfrm>
          <a:prstGeom prst="rect">
            <a:avLst/>
          </a:prstGeom>
          <a:noFill/>
        </p:spPr>
        <p:txBody>
          <a:bodyPr wrap="square" rtlCol="0">
            <a:spAutoFit/>
          </a:bodyPr>
          <a:lstStyle/>
          <a:p>
            <a:r>
              <a:rPr lang="da-DK" sz="1600" b="1" dirty="0" smtClean="0">
                <a:solidFill>
                  <a:srgbClr val="FF0000"/>
                </a:solidFill>
                <a:latin typeface="Arial" panose="020B0604020202020204" pitchFamily="34" charset="0"/>
                <a:cs typeface="Arial" panose="020B0604020202020204" pitchFamily="34" charset="0"/>
              </a:rPr>
              <a:t>6</a:t>
            </a:r>
            <a:endParaRPr lang="da-DK" sz="1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14825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1600" dirty="0" smtClean="0">
                <a:latin typeface="Arial" panose="020B0604020202020204" pitchFamily="34" charset="0"/>
                <a:cs typeface="Arial" panose="020B0604020202020204" pitchFamily="34" charset="0"/>
              </a:rPr>
              <a:t>Den uploadede fil vises med filnavn, sprog og de elementer, som dokumentet omfatter</a:t>
            </a:r>
            <a:endParaRPr lang="da-DK" sz="1600" dirty="0">
              <a:latin typeface="Arial" panose="020B0604020202020204" pitchFamily="34" charset="0"/>
              <a:cs typeface="Arial" panose="020B0604020202020204" pitchFamily="34" charset="0"/>
            </a:endParaRPr>
          </a:p>
        </p:txBody>
      </p:sp>
      <p:pic>
        <p:nvPicPr>
          <p:cNvPr id="3" name="Billede 2"/>
          <p:cNvPicPr>
            <a:picLocks noChangeAspect="1"/>
          </p:cNvPicPr>
          <p:nvPr/>
        </p:nvPicPr>
        <p:blipFill>
          <a:blip r:embed="rId2"/>
          <a:stretch>
            <a:fillRect/>
          </a:stretch>
        </p:blipFill>
        <p:spPr>
          <a:xfrm>
            <a:off x="975947" y="1508891"/>
            <a:ext cx="10539046" cy="4868916"/>
          </a:xfrm>
          <a:prstGeom prst="rect">
            <a:avLst/>
          </a:prstGeom>
          <a:ln>
            <a:noFill/>
          </a:ln>
          <a:effectLst>
            <a:outerShdw blurRad="292100" dist="139700" dir="2700000" algn="tl" rotWithShape="0">
              <a:srgbClr val="333333">
                <a:alpha val="65000"/>
              </a:srgbClr>
            </a:outerShdw>
          </a:effectLst>
        </p:spPr>
      </p:pic>
      <p:sp>
        <p:nvSpPr>
          <p:cNvPr id="4" name="Ellipse 3"/>
          <p:cNvSpPr/>
          <p:nvPr/>
        </p:nvSpPr>
        <p:spPr>
          <a:xfrm>
            <a:off x="2253761" y="3767503"/>
            <a:ext cx="9261232" cy="1162050"/>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16567035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74031" y="926599"/>
            <a:ext cx="10515600" cy="1913316"/>
          </a:xfrm>
        </p:spPr>
        <p:txBody>
          <a:bodyPr>
            <a:normAutofit/>
          </a:bodyPr>
          <a:lstStyle/>
          <a:p>
            <a:r>
              <a:rPr lang="da-DK" sz="1600" b="1" dirty="0" smtClean="0">
                <a:latin typeface="Arial" panose="020B0604020202020204" pitchFamily="34" charset="0"/>
                <a:cs typeface="Arial" panose="020B0604020202020204" pitchFamily="34" charset="0"/>
              </a:rPr>
              <a:t>Ækvivalente modeller:</a:t>
            </a:r>
            <a:r>
              <a:rPr lang="da-DK" sz="1600" dirty="0" smtClean="0">
                <a:latin typeface="Arial" panose="020B0604020202020204" pitchFamily="34" charset="0"/>
                <a:cs typeface="Arial" panose="020B0604020202020204" pitchFamily="34" charset="0"/>
              </a:rPr>
              <a:t/>
            </a:r>
            <a:br>
              <a:rPr lang="da-DK" sz="1600" dirty="0" smtClean="0">
                <a:latin typeface="Arial" panose="020B0604020202020204" pitchFamily="34" charset="0"/>
                <a:cs typeface="Arial" panose="020B0604020202020204" pitchFamily="34" charset="0"/>
              </a:rPr>
            </a:br>
            <a:r>
              <a:rPr lang="da-DK" sz="1600" dirty="0" smtClean="0">
                <a:latin typeface="Arial" panose="020B0604020202020204" pitchFamily="34" charset="0"/>
                <a:cs typeface="Arial" panose="020B0604020202020204" pitchFamily="34" charset="0"/>
              </a:rPr>
              <a:t/>
            </a:r>
            <a:br>
              <a:rPr lang="da-DK" sz="1600" dirty="0" smtClean="0">
                <a:latin typeface="Arial" panose="020B0604020202020204" pitchFamily="34" charset="0"/>
                <a:cs typeface="Arial" panose="020B0604020202020204" pitchFamily="34" charset="0"/>
              </a:rPr>
            </a:br>
            <a:r>
              <a:rPr lang="da-DK" sz="1600" dirty="0" smtClean="0">
                <a:latin typeface="Arial" panose="020B0604020202020204" pitchFamily="34" charset="0"/>
                <a:cs typeface="Arial" panose="020B0604020202020204" pitchFamily="34" charset="0"/>
              </a:rPr>
              <a:t>Definition i rammeforordning: </a:t>
            </a:r>
            <a:r>
              <a:rPr lang="da-DK" sz="1600" b="1" dirty="0" smtClean="0">
                <a:latin typeface="Arial" panose="020B0604020202020204" pitchFamily="34" charset="0"/>
                <a:cs typeface="Arial" panose="020B0604020202020204" pitchFamily="34" charset="0"/>
              </a:rPr>
              <a:t>»ækvivalent model«: en model, der har de samme tekniske karakteristika, der er relevante for mærket, og det samme produktdatablad, men bringes i omsætning eller tages i brug af den samme leverandør som en anden model med en anden modelidentifikation</a:t>
            </a:r>
            <a:br>
              <a:rPr lang="da-DK" sz="1600" b="1" dirty="0" smtClean="0">
                <a:latin typeface="Arial" panose="020B0604020202020204" pitchFamily="34" charset="0"/>
                <a:cs typeface="Arial" panose="020B0604020202020204" pitchFamily="34" charset="0"/>
              </a:rPr>
            </a:br>
            <a:r>
              <a:rPr lang="da-DK" sz="1600" dirty="0">
                <a:latin typeface="Arial" panose="020B0604020202020204" pitchFamily="34" charset="0"/>
                <a:cs typeface="Arial" panose="020B0604020202020204" pitchFamily="34" charset="0"/>
              </a:rPr>
              <a:t/>
            </a:r>
            <a:br>
              <a:rPr lang="da-DK" sz="1600" dirty="0">
                <a:latin typeface="Arial" panose="020B0604020202020204" pitchFamily="34" charset="0"/>
                <a:cs typeface="Arial" panose="020B0604020202020204" pitchFamily="34" charset="0"/>
              </a:rPr>
            </a:br>
            <a:r>
              <a:rPr lang="da-DK" sz="1600" dirty="0" smtClean="0">
                <a:latin typeface="Arial" panose="020B0604020202020204" pitchFamily="34" charset="0"/>
                <a:cs typeface="Arial" panose="020B0604020202020204" pitchFamily="34" charset="0"/>
              </a:rPr>
              <a:t>Bemærk at enhver ændring i ”</a:t>
            </a:r>
            <a:r>
              <a:rPr lang="da-DK" sz="1600" dirty="0" err="1" smtClean="0">
                <a:latin typeface="Arial" panose="020B0604020202020204" pitchFamily="34" charset="0"/>
                <a:cs typeface="Arial" panose="020B0604020202020204" pitchFamily="34" charset="0"/>
              </a:rPr>
              <a:t>basis-modellen</a:t>
            </a:r>
            <a:r>
              <a:rPr lang="da-DK" sz="1600" dirty="0" smtClean="0">
                <a:latin typeface="Arial" panose="020B0604020202020204" pitchFamily="34" charset="0"/>
                <a:cs typeface="Arial" panose="020B0604020202020204" pitchFamily="34" charset="0"/>
              </a:rPr>
              <a:t>” også vil slå igennem på modeller, der er definerede som værende ækvivalente</a:t>
            </a:r>
            <a:endParaRPr lang="da-DK" sz="1600" dirty="0">
              <a:latin typeface="Arial" panose="020B0604020202020204" pitchFamily="34" charset="0"/>
              <a:cs typeface="Arial" panose="020B0604020202020204" pitchFamily="34" charset="0"/>
            </a:endParaRPr>
          </a:p>
        </p:txBody>
      </p:sp>
      <p:pic>
        <p:nvPicPr>
          <p:cNvPr id="3" name="Billede 2"/>
          <p:cNvPicPr>
            <a:picLocks noChangeAspect="1"/>
          </p:cNvPicPr>
          <p:nvPr/>
        </p:nvPicPr>
        <p:blipFill>
          <a:blip r:embed="rId2"/>
          <a:stretch>
            <a:fillRect/>
          </a:stretch>
        </p:blipFill>
        <p:spPr>
          <a:xfrm>
            <a:off x="774031" y="3091676"/>
            <a:ext cx="9820276" cy="2581560"/>
          </a:xfrm>
          <a:prstGeom prst="rect">
            <a:avLst/>
          </a:prstGeom>
          <a:ln>
            <a:noFill/>
          </a:ln>
          <a:effectLst>
            <a:outerShdw blurRad="292100" dist="139700" dir="2700000" algn="tl" rotWithShape="0">
              <a:srgbClr val="333333">
                <a:alpha val="65000"/>
              </a:srgbClr>
            </a:outerShdw>
          </a:effectLst>
        </p:spPr>
      </p:pic>
      <p:sp>
        <p:nvSpPr>
          <p:cNvPr id="4" name="Tekstfelt 3"/>
          <p:cNvSpPr txBox="1"/>
          <p:nvPr/>
        </p:nvSpPr>
        <p:spPr>
          <a:xfrm>
            <a:off x="2793754" y="4957069"/>
            <a:ext cx="8151897" cy="584775"/>
          </a:xfrm>
          <a:prstGeom prst="rect">
            <a:avLst/>
          </a:prstGeom>
          <a:noFill/>
        </p:spPr>
        <p:txBody>
          <a:bodyPr wrap="square" rtlCol="0">
            <a:spAutoFit/>
          </a:bodyPr>
          <a:lstStyle/>
          <a:p>
            <a:r>
              <a:rPr lang="da-DK" sz="1600" b="1" i="1" dirty="0" smtClean="0">
                <a:solidFill>
                  <a:schemeClr val="accent5"/>
                </a:solidFill>
                <a:latin typeface="Arial" panose="020B0604020202020204" pitchFamily="34" charset="0"/>
                <a:cs typeface="Arial" panose="020B0604020202020204" pitchFamily="34" charset="0"/>
              </a:rPr>
              <a:t>Her vil listen af allerede oprettede modeller fremgå.</a:t>
            </a:r>
          </a:p>
          <a:p>
            <a:r>
              <a:rPr lang="da-DK" sz="1600" b="1" i="1" dirty="0" smtClean="0">
                <a:solidFill>
                  <a:schemeClr val="accent5"/>
                </a:solidFill>
                <a:latin typeface="Arial" panose="020B0604020202020204" pitchFamily="34" charset="0"/>
                <a:cs typeface="Arial" panose="020B0604020202020204" pitchFamily="34" charset="0"/>
              </a:rPr>
              <a:t>Vælg den model, som danner ”</a:t>
            </a:r>
            <a:r>
              <a:rPr lang="da-DK" sz="1600" b="1" i="1" dirty="0" err="1" smtClean="0">
                <a:solidFill>
                  <a:schemeClr val="accent5"/>
                </a:solidFill>
                <a:latin typeface="Arial" panose="020B0604020202020204" pitchFamily="34" charset="0"/>
                <a:cs typeface="Arial" panose="020B0604020202020204" pitchFamily="34" charset="0"/>
              </a:rPr>
              <a:t>basis-model</a:t>
            </a:r>
            <a:r>
              <a:rPr lang="da-DK" sz="1600" b="1" i="1" dirty="0" smtClean="0">
                <a:solidFill>
                  <a:schemeClr val="accent5"/>
                </a:solidFill>
                <a:latin typeface="Arial" panose="020B0604020202020204" pitchFamily="34" charset="0"/>
                <a:cs typeface="Arial" panose="020B0604020202020204" pitchFamily="34" charset="0"/>
              </a:rPr>
              <a:t>” for den ækvivalente model</a:t>
            </a:r>
            <a:endParaRPr lang="da-DK" sz="1600" b="1" i="1" dirty="0">
              <a:solidFill>
                <a:schemeClr val="accent5"/>
              </a:solidFill>
              <a:latin typeface="Arial" panose="020B0604020202020204" pitchFamily="34" charset="0"/>
              <a:cs typeface="Arial" panose="020B0604020202020204" pitchFamily="34" charset="0"/>
            </a:endParaRPr>
          </a:p>
        </p:txBody>
      </p:sp>
      <p:sp>
        <p:nvSpPr>
          <p:cNvPr id="5" name="Ellipse 4"/>
          <p:cNvSpPr/>
          <p:nvPr/>
        </p:nvSpPr>
        <p:spPr>
          <a:xfrm>
            <a:off x="533400" y="4712677"/>
            <a:ext cx="1559170" cy="488785"/>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13739382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9762" y="365126"/>
            <a:ext cx="10624038" cy="897576"/>
          </a:xfrm>
        </p:spPr>
        <p:txBody>
          <a:bodyPr>
            <a:normAutofit/>
          </a:bodyPr>
          <a:lstStyle/>
          <a:p>
            <a:r>
              <a:rPr lang="da-DK" sz="1600" dirty="0" smtClean="0">
                <a:latin typeface="Arial" panose="020B0604020202020204" pitchFamily="34" charset="0"/>
                <a:cs typeface="Arial" panose="020B0604020202020204" pitchFamily="34" charset="0"/>
              </a:rPr>
              <a:t>Vælg den relevante medarbejder fra din organisation (leverandørorganisation oprettes selvstændigt) </a:t>
            </a:r>
            <a:br>
              <a:rPr lang="da-DK" sz="1600" dirty="0" smtClean="0">
                <a:latin typeface="Arial" panose="020B0604020202020204" pitchFamily="34" charset="0"/>
                <a:cs typeface="Arial" panose="020B0604020202020204" pitchFamily="34" charset="0"/>
              </a:rPr>
            </a:br>
            <a:r>
              <a:rPr lang="da-DK" sz="1600" dirty="0" smtClean="0">
                <a:latin typeface="Arial" panose="020B0604020202020204" pitchFamily="34" charset="0"/>
                <a:cs typeface="Arial" panose="020B0604020202020204" pitchFamily="34" charset="0"/>
              </a:rPr>
              <a:t>– eller indtast data manuelt, som vist herunder – og brug knappen ”Save”.</a:t>
            </a:r>
            <a:endParaRPr lang="da-DK" sz="1600" dirty="0">
              <a:latin typeface="Arial" panose="020B0604020202020204" pitchFamily="34" charset="0"/>
              <a:cs typeface="Arial" panose="020B0604020202020204" pitchFamily="34" charset="0"/>
            </a:endParaRPr>
          </a:p>
        </p:txBody>
      </p:sp>
      <p:pic>
        <p:nvPicPr>
          <p:cNvPr id="3" name="Billede 2"/>
          <p:cNvPicPr>
            <a:picLocks noChangeAspect="1"/>
          </p:cNvPicPr>
          <p:nvPr/>
        </p:nvPicPr>
        <p:blipFill>
          <a:blip r:embed="rId2"/>
          <a:stretch>
            <a:fillRect/>
          </a:stretch>
        </p:blipFill>
        <p:spPr>
          <a:xfrm>
            <a:off x="2614864" y="1385794"/>
            <a:ext cx="7383378" cy="4853248"/>
          </a:xfrm>
          <a:prstGeom prst="rect">
            <a:avLst/>
          </a:prstGeom>
          <a:ln>
            <a:noFill/>
          </a:ln>
          <a:effectLst>
            <a:outerShdw blurRad="292100" dist="139700" dir="2700000" algn="tl" rotWithShape="0">
              <a:srgbClr val="333333">
                <a:alpha val="65000"/>
              </a:srgbClr>
            </a:outerShdw>
          </a:effectLst>
        </p:spPr>
      </p:pic>
      <p:sp>
        <p:nvSpPr>
          <p:cNvPr id="4" name="Ellipse 3"/>
          <p:cNvSpPr/>
          <p:nvPr/>
        </p:nvSpPr>
        <p:spPr>
          <a:xfrm>
            <a:off x="4384738" y="5918199"/>
            <a:ext cx="688423" cy="320843"/>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5" name="Ellipse 4"/>
          <p:cNvSpPr/>
          <p:nvPr/>
        </p:nvSpPr>
        <p:spPr>
          <a:xfrm>
            <a:off x="2386264" y="2031023"/>
            <a:ext cx="1121867" cy="341784"/>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33678856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1600" dirty="0" smtClean="0">
                <a:latin typeface="Arial" panose="020B0604020202020204" pitchFamily="34" charset="0"/>
                <a:cs typeface="Arial" panose="020B0604020202020204" pitchFamily="34" charset="0"/>
              </a:rPr>
              <a:t>Når alle obligatoriske felter og informationer er inddateret, skifter status for modellen fra </a:t>
            </a:r>
            <a:br>
              <a:rPr lang="da-DK" sz="1600" dirty="0" smtClean="0">
                <a:latin typeface="Arial" panose="020B0604020202020204" pitchFamily="34" charset="0"/>
                <a:cs typeface="Arial" panose="020B0604020202020204" pitchFamily="34" charset="0"/>
              </a:rPr>
            </a:br>
            <a:r>
              <a:rPr lang="da-DK" sz="1600" dirty="0" smtClean="0">
                <a:latin typeface="Arial" panose="020B0604020202020204" pitchFamily="34" charset="0"/>
                <a:cs typeface="Arial" panose="020B0604020202020204" pitchFamily="34" charset="0"/>
              </a:rPr>
              <a:t>”</a:t>
            </a:r>
            <a:r>
              <a:rPr lang="da-DK" sz="1600" dirty="0" err="1" smtClean="0">
                <a:latin typeface="Arial" panose="020B0604020202020204" pitchFamily="34" charset="0"/>
                <a:cs typeface="Arial" panose="020B0604020202020204" pitchFamily="34" charset="0"/>
              </a:rPr>
              <a:t>Incomplete</a:t>
            </a:r>
            <a:r>
              <a:rPr lang="da-DK" sz="1600" dirty="0" smtClean="0">
                <a:latin typeface="Arial" panose="020B0604020202020204" pitchFamily="34" charset="0"/>
                <a:cs typeface="Arial" panose="020B0604020202020204" pitchFamily="34" charset="0"/>
              </a:rPr>
              <a:t>” til ”Complete”.</a:t>
            </a:r>
            <a:br>
              <a:rPr lang="da-DK" sz="1600" dirty="0" smtClean="0">
                <a:latin typeface="Arial" panose="020B0604020202020204" pitchFamily="34" charset="0"/>
                <a:cs typeface="Arial" panose="020B0604020202020204" pitchFamily="34" charset="0"/>
              </a:rPr>
            </a:br>
            <a:r>
              <a:rPr lang="da-DK" sz="1600" dirty="0">
                <a:latin typeface="Arial" panose="020B0604020202020204" pitchFamily="34" charset="0"/>
                <a:cs typeface="Arial" panose="020B0604020202020204" pitchFamily="34" charset="0"/>
              </a:rPr>
              <a:t/>
            </a:r>
            <a:br>
              <a:rPr lang="da-DK" sz="1600" dirty="0">
                <a:latin typeface="Arial" panose="020B0604020202020204" pitchFamily="34" charset="0"/>
                <a:cs typeface="Arial" panose="020B0604020202020204" pitchFamily="34" charset="0"/>
              </a:rPr>
            </a:br>
            <a:r>
              <a:rPr lang="da-DK" sz="1600" dirty="0" smtClean="0">
                <a:latin typeface="Arial" panose="020B0604020202020204" pitchFamily="34" charset="0"/>
                <a:cs typeface="Arial" panose="020B0604020202020204" pitchFamily="34" charset="0"/>
              </a:rPr>
              <a:t>Bemærk link til ”Missing </a:t>
            </a:r>
            <a:r>
              <a:rPr lang="da-DK" sz="1600" dirty="0" err="1" smtClean="0">
                <a:latin typeface="Arial" panose="020B0604020202020204" pitchFamily="34" charset="0"/>
                <a:cs typeface="Arial" panose="020B0604020202020204" pitchFamily="34" charset="0"/>
              </a:rPr>
              <a:t>fields</a:t>
            </a:r>
            <a:r>
              <a:rPr lang="da-DK" sz="1600" dirty="0" smtClean="0">
                <a:latin typeface="Arial" panose="020B0604020202020204" pitchFamily="34" charset="0"/>
                <a:cs typeface="Arial" panose="020B0604020202020204" pitchFamily="34" charset="0"/>
              </a:rPr>
              <a:t>”: Kommissionen arbejder på en funktionalitet, der skal vise, </a:t>
            </a:r>
            <a:br>
              <a:rPr lang="da-DK" sz="1600" dirty="0" smtClean="0">
                <a:latin typeface="Arial" panose="020B0604020202020204" pitchFamily="34" charset="0"/>
                <a:cs typeface="Arial" panose="020B0604020202020204" pitchFamily="34" charset="0"/>
              </a:rPr>
            </a:br>
            <a:r>
              <a:rPr lang="da-DK" sz="1600" dirty="0" smtClean="0">
                <a:latin typeface="Arial" panose="020B0604020202020204" pitchFamily="34" charset="0"/>
                <a:cs typeface="Arial" panose="020B0604020202020204" pitchFamily="34" charset="0"/>
              </a:rPr>
              <a:t>specifikt hvilke informationer der mangler, når status for modellen er ”</a:t>
            </a:r>
            <a:r>
              <a:rPr lang="da-DK" sz="1600" dirty="0" err="1" smtClean="0">
                <a:latin typeface="Arial" panose="020B0604020202020204" pitchFamily="34" charset="0"/>
                <a:cs typeface="Arial" panose="020B0604020202020204" pitchFamily="34" charset="0"/>
              </a:rPr>
              <a:t>Incomplete</a:t>
            </a:r>
            <a:r>
              <a:rPr lang="da-DK" sz="1600" dirty="0" smtClean="0">
                <a:latin typeface="Arial" panose="020B0604020202020204" pitchFamily="34" charset="0"/>
                <a:cs typeface="Arial" panose="020B0604020202020204" pitchFamily="34" charset="0"/>
              </a:rPr>
              <a:t>”</a:t>
            </a:r>
            <a:endParaRPr lang="da-DK" sz="1600" dirty="0">
              <a:latin typeface="Arial" panose="020B0604020202020204" pitchFamily="34" charset="0"/>
              <a:cs typeface="Arial" panose="020B0604020202020204" pitchFamily="34" charset="0"/>
            </a:endParaRPr>
          </a:p>
        </p:txBody>
      </p:sp>
      <p:pic>
        <p:nvPicPr>
          <p:cNvPr id="4" name="Billede 3"/>
          <p:cNvPicPr>
            <a:picLocks noChangeAspect="1"/>
          </p:cNvPicPr>
          <p:nvPr/>
        </p:nvPicPr>
        <p:blipFill>
          <a:blip r:embed="rId2"/>
          <a:stretch>
            <a:fillRect/>
          </a:stretch>
        </p:blipFill>
        <p:spPr>
          <a:xfrm>
            <a:off x="465992" y="4301714"/>
            <a:ext cx="11183816" cy="803686"/>
          </a:xfrm>
          <a:prstGeom prst="rect">
            <a:avLst/>
          </a:prstGeom>
          <a:ln>
            <a:noFill/>
          </a:ln>
          <a:effectLst>
            <a:outerShdw blurRad="292100" dist="139700" dir="2700000" algn="tl" rotWithShape="0">
              <a:srgbClr val="333333">
                <a:alpha val="65000"/>
              </a:srgbClr>
            </a:outerShdw>
          </a:effectLst>
        </p:spPr>
      </p:pic>
      <p:pic>
        <p:nvPicPr>
          <p:cNvPr id="6" name="Billede 5"/>
          <p:cNvPicPr>
            <a:picLocks noChangeAspect="1"/>
          </p:cNvPicPr>
          <p:nvPr/>
        </p:nvPicPr>
        <p:blipFill>
          <a:blip r:embed="rId3"/>
          <a:stretch>
            <a:fillRect/>
          </a:stretch>
        </p:blipFill>
        <p:spPr>
          <a:xfrm>
            <a:off x="465992" y="1965478"/>
            <a:ext cx="11183817" cy="1032617"/>
          </a:xfrm>
          <a:prstGeom prst="rect">
            <a:avLst/>
          </a:prstGeom>
          <a:ln>
            <a:noFill/>
          </a:ln>
          <a:effectLst>
            <a:outerShdw blurRad="292100" dist="139700" dir="2700000" algn="tl" rotWithShape="0">
              <a:srgbClr val="333333">
                <a:alpha val="65000"/>
              </a:srgbClr>
            </a:outerShdw>
          </a:effectLst>
        </p:spPr>
      </p:pic>
      <p:sp>
        <p:nvSpPr>
          <p:cNvPr id="7" name="Ellipse 6"/>
          <p:cNvSpPr/>
          <p:nvPr/>
        </p:nvSpPr>
        <p:spPr>
          <a:xfrm>
            <a:off x="6748462" y="4504754"/>
            <a:ext cx="885825" cy="831773"/>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5" name="Ellipse 4"/>
          <p:cNvSpPr/>
          <p:nvPr/>
        </p:nvSpPr>
        <p:spPr>
          <a:xfrm>
            <a:off x="6748462" y="2228422"/>
            <a:ext cx="957263" cy="904875"/>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8" name="Højrepil 7"/>
          <p:cNvSpPr/>
          <p:nvPr/>
        </p:nvSpPr>
        <p:spPr>
          <a:xfrm rot="5400000">
            <a:off x="6673967" y="3676732"/>
            <a:ext cx="1034813" cy="352425"/>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24522530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838200" y="747424"/>
            <a:ext cx="9144000" cy="500351"/>
          </a:xfrm>
        </p:spPr>
        <p:txBody>
          <a:bodyPr>
            <a:normAutofit/>
          </a:bodyPr>
          <a:lstStyle/>
          <a:p>
            <a:pPr algn="l"/>
            <a:r>
              <a:rPr lang="da-DK" sz="1600" dirty="0" smtClean="0">
                <a:latin typeface="Arial" panose="020B0604020202020204" pitchFamily="34" charset="0"/>
                <a:cs typeface="Arial" panose="020B0604020202020204" pitchFamily="34" charset="0"/>
              </a:rPr>
              <a:t>Klik på ”Register model” – og vælg ”New model”</a:t>
            </a:r>
            <a:endParaRPr lang="da-DK" sz="1600" dirty="0">
              <a:latin typeface="Arial" panose="020B0604020202020204" pitchFamily="34" charset="0"/>
              <a:cs typeface="Arial" panose="020B0604020202020204" pitchFamily="34" charset="0"/>
            </a:endParaRPr>
          </a:p>
        </p:txBody>
      </p:sp>
      <p:sp>
        <p:nvSpPr>
          <p:cNvPr id="3" name="Undertitel 2"/>
          <p:cNvSpPr>
            <a:spLocks noGrp="1"/>
          </p:cNvSpPr>
          <p:nvPr>
            <p:ph type="subTitle" idx="1"/>
          </p:nvPr>
        </p:nvSpPr>
        <p:spPr/>
        <p:txBody>
          <a:bodyPr/>
          <a:lstStyle/>
          <a:p>
            <a:endParaRPr lang="da-DK"/>
          </a:p>
        </p:txBody>
      </p:sp>
      <p:pic>
        <p:nvPicPr>
          <p:cNvPr id="4" name="Billede 3"/>
          <p:cNvPicPr>
            <a:picLocks noChangeAspect="1"/>
          </p:cNvPicPr>
          <p:nvPr/>
        </p:nvPicPr>
        <p:blipFill>
          <a:blip r:embed="rId2"/>
          <a:stretch>
            <a:fillRect/>
          </a:stretch>
        </p:blipFill>
        <p:spPr>
          <a:xfrm>
            <a:off x="561975" y="1932456"/>
            <a:ext cx="11296650" cy="3325344"/>
          </a:xfrm>
          <a:prstGeom prst="rect">
            <a:avLst/>
          </a:prstGeom>
          <a:ln>
            <a:noFill/>
          </a:ln>
          <a:effectLst>
            <a:outerShdw blurRad="292100" dist="139700" dir="2700000" algn="tl" rotWithShape="0">
              <a:srgbClr val="333333">
                <a:alpha val="65000"/>
              </a:srgbClr>
            </a:outerShdw>
          </a:effectLst>
        </p:spPr>
      </p:pic>
      <p:sp>
        <p:nvSpPr>
          <p:cNvPr id="5" name="Ellipse 4"/>
          <p:cNvSpPr/>
          <p:nvPr/>
        </p:nvSpPr>
        <p:spPr>
          <a:xfrm>
            <a:off x="561975" y="2102410"/>
            <a:ext cx="1381125" cy="1295400"/>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12221221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8332177" cy="1325563"/>
          </a:xfrm>
        </p:spPr>
        <p:txBody>
          <a:bodyPr>
            <a:normAutofit/>
          </a:bodyPr>
          <a:lstStyle/>
          <a:p>
            <a:r>
              <a:rPr lang="da-DK" sz="1600" dirty="0" smtClean="0">
                <a:latin typeface="Arial" panose="020B0604020202020204" pitchFamily="34" charset="0"/>
                <a:cs typeface="Arial" panose="020B0604020202020204" pitchFamily="34" charset="0"/>
              </a:rPr>
              <a:t>Access log er information om, hvilken type af bruger, der har oprettet/tilgået modellen. </a:t>
            </a:r>
            <a:br>
              <a:rPr lang="da-DK" sz="1600" dirty="0" smtClean="0">
                <a:latin typeface="Arial" panose="020B0604020202020204" pitchFamily="34" charset="0"/>
                <a:cs typeface="Arial" panose="020B0604020202020204" pitchFamily="34" charset="0"/>
              </a:rPr>
            </a:br>
            <a:r>
              <a:rPr lang="da-DK" sz="1600" dirty="0" smtClean="0">
                <a:latin typeface="Arial" panose="020B0604020202020204" pitchFamily="34" charset="0"/>
                <a:cs typeface="Arial" panose="020B0604020202020204" pitchFamily="34" charset="0"/>
              </a:rPr>
              <a:t>Her vil det fremgå, hvis myndighederne har set nærmere på modellen og fx har downloadet jeres dokumentation</a:t>
            </a:r>
            <a:endParaRPr lang="da-DK" sz="1600" dirty="0">
              <a:latin typeface="Arial" panose="020B0604020202020204" pitchFamily="34" charset="0"/>
              <a:cs typeface="Arial" panose="020B0604020202020204" pitchFamily="34" charset="0"/>
            </a:endParaRPr>
          </a:p>
        </p:txBody>
      </p:sp>
      <p:pic>
        <p:nvPicPr>
          <p:cNvPr id="3" name="Billede 2"/>
          <p:cNvPicPr>
            <a:picLocks noChangeAspect="1"/>
          </p:cNvPicPr>
          <p:nvPr/>
        </p:nvPicPr>
        <p:blipFill>
          <a:blip r:embed="rId2"/>
          <a:stretch>
            <a:fillRect/>
          </a:stretch>
        </p:blipFill>
        <p:spPr>
          <a:xfrm>
            <a:off x="838200" y="2046404"/>
            <a:ext cx="10679723" cy="2714868"/>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8039284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0178" y="693989"/>
            <a:ext cx="10515600" cy="958349"/>
          </a:xfrm>
        </p:spPr>
        <p:txBody>
          <a:bodyPr>
            <a:normAutofit/>
          </a:bodyPr>
          <a:lstStyle/>
          <a:p>
            <a:r>
              <a:rPr lang="da-DK" sz="1600" b="1" dirty="0" smtClean="0">
                <a:solidFill>
                  <a:srgbClr val="FF0000"/>
                </a:solidFill>
                <a:latin typeface="Arial" panose="020B0604020202020204" pitchFamily="34" charset="0"/>
                <a:cs typeface="Arial" panose="020B0604020202020204" pitchFamily="34" charset="0"/>
              </a:rPr>
              <a:t>1.</a:t>
            </a:r>
            <a:r>
              <a:rPr lang="da-DK" sz="1600" dirty="0" smtClean="0">
                <a:solidFill>
                  <a:srgbClr val="FF0000"/>
                </a:solidFill>
                <a:latin typeface="Arial" panose="020B0604020202020204" pitchFamily="34" charset="0"/>
                <a:cs typeface="Arial" panose="020B0604020202020204" pitchFamily="34" charset="0"/>
              </a:rPr>
              <a:t> </a:t>
            </a:r>
            <a:r>
              <a:rPr lang="da-DK" sz="1600" dirty="0" smtClean="0">
                <a:latin typeface="Arial" panose="020B0604020202020204" pitchFamily="34" charset="0"/>
                <a:cs typeface="Arial" panose="020B0604020202020204" pitchFamily="34" charset="0"/>
              </a:rPr>
              <a:t>Angiv den entydige modelbetegnelse for lyskilden</a:t>
            </a:r>
            <a:br>
              <a:rPr lang="da-DK" sz="1600" dirty="0" smtClean="0">
                <a:latin typeface="Arial" panose="020B0604020202020204" pitchFamily="34" charset="0"/>
                <a:cs typeface="Arial" panose="020B0604020202020204" pitchFamily="34" charset="0"/>
              </a:rPr>
            </a:br>
            <a:r>
              <a:rPr lang="da-DK" sz="1600" b="1" dirty="0" smtClean="0">
                <a:solidFill>
                  <a:srgbClr val="FF0000"/>
                </a:solidFill>
                <a:latin typeface="Arial" panose="020B0604020202020204" pitchFamily="34" charset="0"/>
                <a:cs typeface="Arial" panose="020B0604020202020204" pitchFamily="34" charset="0"/>
              </a:rPr>
              <a:t>2.</a:t>
            </a:r>
            <a:r>
              <a:rPr lang="da-DK" sz="1600" dirty="0" smtClean="0">
                <a:solidFill>
                  <a:srgbClr val="FF0000"/>
                </a:solidFill>
                <a:latin typeface="Arial" panose="020B0604020202020204" pitchFamily="34" charset="0"/>
                <a:cs typeface="Arial" panose="020B0604020202020204" pitchFamily="34" charset="0"/>
              </a:rPr>
              <a:t> </a:t>
            </a:r>
            <a:r>
              <a:rPr lang="da-DK" sz="1600" dirty="0" smtClean="0">
                <a:latin typeface="Arial" panose="020B0604020202020204" pitchFamily="34" charset="0"/>
                <a:cs typeface="Arial" panose="020B0604020202020204" pitchFamily="34" charset="0"/>
              </a:rPr>
              <a:t>Vælg leverandør eller varemærke fra liste (leverandørers organisation/varemærker oprettes selvstændigt) </a:t>
            </a:r>
            <a:br>
              <a:rPr lang="da-DK" sz="1600" dirty="0" smtClean="0">
                <a:latin typeface="Arial" panose="020B0604020202020204" pitchFamily="34" charset="0"/>
                <a:cs typeface="Arial" panose="020B0604020202020204" pitchFamily="34" charset="0"/>
              </a:rPr>
            </a:br>
            <a:r>
              <a:rPr lang="da-DK" sz="1600" dirty="0" smtClean="0">
                <a:latin typeface="Arial" panose="020B0604020202020204" pitchFamily="34" charset="0"/>
                <a:cs typeface="Arial" panose="020B0604020202020204" pitchFamily="34" charset="0"/>
              </a:rPr>
              <a:t>– eller indtast varemærke eller leverandør manuelt</a:t>
            </a:r>
            <a:endParaRPr lang="da-DK" sz="1600" dirty="0">
              <a:latin typeface="Arial" panose="020B0604020202020204" pitchFamily="34" charset="0"/>
              <a:cs typeface="Arial" panose="020B0604020202020204" pitchFamily="34" charset="0"/>
            </a:endParaRPr>
          </a:p>
        </p:txBody>
      </p:sp>
      <p:grpSp>
        <p:nvGrpSpPr>
          <p:cNvPr id="8" name="Gruppe 7"/>
          <p:cNvGrpSpPr/>
          <p:nvPr/>
        </p:nvGrpSpPr>
        <p:grpSpPr>
          <a:xfrm>
            <a:off x="80962" y="1878203"/>
            <a:ext cx="12030075" cy="4420387"/>
            <a:chOff x="80962" y="1878203"/>
            <a:chExt cx="12030075" cy="4420387"/>
          </a:xfrm>
        </p:grpSpPr>
        <p:pic>
          <p:nvPicPr>
            <p:cNvPr id="3" name="Billede 2"/>
            <p:cNvPicPr>
              <a:picLocks noChangeAspect="1"/>
            </p:cNvPicPr>
            <p:nvPr/>
          </p:nvPicPr>
          <p:blipFill>
            <a:blip r:embed="rId2"/>
            <a:stretch>
              <a:fillRect/>
            </a:stretch>
          </p:blipFill>
          <p:spPr>
            <a:xfrm>
              <a:off x="80962" y="1878203"/>
              <a:ext cx="12030075" cy="4420387"/>
            </a:xfrm>
            <a:prstGeom prst="rect">
              <a:avLst/>
            </a:prstGeom>
            <a:ln>
              <a:noFill/>
            </a:ln>
            <a:effectLst>
              <a:outerShdw blurRad="292100" dist="139700" dir="2700000" algn="tl" rotWithShape="0">
                <a:srgbClr val="333333">
                  <a:alpha val="65000"/>
                </a:srgbClr>
              </a:outerShdw>
            </a:effectLst>
          </p:spPr>
        </p:pic>
        <p:sp>
          <p:nvSpPr>
            <p:cNvPr id="5" name="Tekstfelt 4"/>
            <p:cNvSpPr txBox="1"/>
            <p:nvPr/>
          </p:nvSpPr>
          <p:spPr>
            <a:xfrm>
              <a:off x="2400300" y="3998486"/>
              <a:ext cx="298480" cy="338554"/>
            </a:xfrm>
            <a:prstGeom prst="rect">
              <a:avLst/>
            </a:prstGeom>
            <a:noFill/>
          </p:spPr>
          <p:txBody>
            <a:bodyPr wrap="none" rtlCol="0">
              <a:spAutoFit/>
            </a:bodyPr>
            <a:lstStyle/>
            <a:p>
              <a:r>
                <a:rPr lang="da-DK" sz="1600" b="1" dirty="0" smtClean="0">
                  <a:solidFill>
                    <a:srgbClr val="FF0000"/>
                  </a:solidFill>
                  <a:latin typeface="Arial" panose="020B0604020202020204" pitchFamily="34" charset="0"/>
                  <a:cs typeface="Arial" panose="020B0604020202020204" pitchFamily="34" charset="0"/>
                </a:rPr>
                <a:t>1</a:t>
              </a:r>
              <a:endParaRPr lang="da-DK" sz="1600" b="1" dirty="0">
                <a:solidFill>
                  <a:srgbClr val="FF0000"/>
                </a:solidFill>
                <a:latin typeface="Arial" panose="020B0604020202020204" pitchFamily="34" charset="0"/>
                <a:cs typeface="Arial" panose="020B0604020202020204" pitchFamily="34" charset="0"/>
              </a:endParaRPr>
            </a:p>
          </p:txBody>
        </p:sp>
        <p:sp>
          <p:nvSpPr>
            <p:cNvPr id="6" name="Tekstfelt 5"/>
            <p:cNvSpPr txBox="1"/>
            <p:nvPr/>
          </p:nvSpPr>
          <p:spPr>
            <a:xfrm>
              <a:off x="4648200" y="4533899"/>
              <a:ext cx="361950" cy="338554"/>
            </a:xfrm>
            <a:prstGeom prst="rect">
              <a:avLst/>
            </a:prstGeom>
            <a:noFill/>
          </p:spPr>
          <p:txBody>
            <a:bodyPr wrap="square" rtlCol="0">
              <a:spAutoFit/>
            </a:bodyPr>
            <a:lstStyle/>
            <a:p>
              <a:r>
                <a:rPr lang="da-DK" sz="1600" b="1" dirty="0">
                  <a:solidFill>
                    <a:srgbClr val="FF0000"/>
                  </a:solidFill>
                  <a:latin typeface="Arial" panose="020B0604020202020204" pitchFamily="34" charset="0"/>
                  <a:cs typeface="Arial" panose="020B0604020202020204" pitchFamily="34" charset="0"/>
                </a:rPr>
                <a:t>2</a:t>
              </a:r>
            </a:p>
          </p:txBody>
        </p:sp>
        <p:sp>
          <p:nvSpPr>
            <p:cNvPr id="7" name="Tekstfelt 6"/>
            <p:cNvSpPr txBox="1"/>
            <p:nvPr/>
          </p:nvSpPr>
          <p:spPr>
            <a:xfrm>
              <a:off x="4733925" y="5180292"/>
              <a:ext cx="361950" cy="338554"/>
            </a:xfrm>
            <a:prstGeom prst="rect">
              <a:avLst/>
            </a:prstGeom>
            <a:noFill/>
          </p:spPr>
          <p:txBody>
            <a:bodyPr wrap="square" rtlCol="0">
              <a:spAutoFit/>
            </a:bodyPr>
            <a:lstStyle/>
            <a:p>
              <a:r>
                <a:rPr lang="da-DK" sz="1600" b="1" dirty="0">
                  <a:solidFill>
                    <a:srgbClr val="FF0000"/>
                  </a:solidFill>
                  <a:latin typeface="Arial" panose="020B0604020202020204" pitchFamily="34" charset="0"/>
                  <a:cs typeface="Arial" panose="020B0604020202020204" pitchFamily="34" charset="0"/>
                </a:rPr>
                <a:t>2</a:t>
              </a:r>
            </a:p>
          </p:txBody>
        </p:sp>
      </p:grpSp>
    </p:spTree>
    <p:extLst>
      <p:ext uri="{BB962C8B-B14F-4D97-AF65-F5344CB8AC3E}">
        <p14:creationId xmlns:p14="http://schemas.microsoft.com/office/powerpoint/2010/main" val="36970323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1600" dirty="0" smtClean="0">
                <a:latin typeface="Arial" panose="020B0604020202020204" pitchFamily="34" charset="0"/>
                <a:cs typeface="Arial" panose="020B0604020202020204" pitchFamily="34" charset="0"/>
              </a:rPr>
              <a:t>Modellen bekræftes oprettet af systemet</a:t>
            </a:r>
            <a:endParaRPr lang="da-DK" sz="1600" dirty="0">
              <a:latin typeface="Arial" panose="020B0604020202020204" pitchFamily="34" charset="0"/>
              <a:cs typeface="Arial" panose="020B0604020202020204" pitchFamily="34" charset="0"/>
            </a:endParaRPr>
          </a:p>
        </p:txBody>
      </p:sp>
      <p:pic>
        <p:nvPicPr>
          <p:cNvPr id="3" name="Billede 2"/>
          <p:cNvPicPr>
            <a:picLocks noChangeAspect="1"/>
          </p:cNvPicPr>
          <p:nvPr/>
        </p:nvPicPr>
        <p:blipFill>
          <a:blip r:embed="rId2"/>
          <a:stretch>
            <a:fillRect/>
          </a:stretch>
        </p:blipFill>
        <p:spPr>
          <a:xfrm>
            <a:off x="180975" y="1622835"/>
            <a:ext cx="11630025" cy="3795743"/>
          </a:xfrm>
          <a:prstGeom prst="rect">
            <a:avLst/>
          </a:prstGeom>
          <a:ln>
            <a:noFill/>
          </a:ln>
          <a:effectLst>
            <a:outerShdw blurRad="292100" dist="139700" dir="2700000" algn="tl" rotWithShape="0">
              <a:srgbClr val="333333">
                <a:alpha val="65000"/>
              </a:srgbClr>
            </a:outerShdw>
          </a:effectLst>
        </p:spPr>
      </p:pic>
      <p:pic>
        <p:nvPicPr>
          <p:cNvPr id="4" name="Billede 3"/>
          <p:cNvPicPr>
            <a:picLocks noChangeAspect="1"/>
          </p:cNvPicPr>
          <p:nvPr/>
        </p:nvPicPr>
        <p:blipFill>
          <a:blip r:embed="rId3"/>
          <a:stretch>
            <a:fillRect/>
          </a:stretch>
        </p:blipFill>
        <p:spPr>
          <a:xfrm>
            <a:off x="9105900" y="5635291"/>
            <a:ext cx="2705100" cy="819150"/>
          </a:xfrm>
          <a:prstGeom prst="rect">
            <a:avLst/>
          </a:prstGeom>
        </p:spPr>
      </p:pic>
      <p:sp>
        <p:nvSpPr>
          <p:cNvPr id="5" name="Ellipse 4"/>
          <p:cNvSpPr/>
          <p:nvPr/>
        </p:nvSpPr>
        <p:spPr>
          <a:xfrm>
            <a:off x="8915400" y="5418578"/>
            <a:ext cx="3038475" cy="1257710"/>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3362563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1600" dirty="0" smtClean="0">
                <a:latin typeface="Arial" panose="020B0604020202020204" pitchFamily="34" charset="0"/>
                <a:cs typeface="Arial" panose="020B0604020202020204" pitchFamily="34" charset="0"/>
              </a:rPr>
              <a:t>Den nye lyskilde er nu oprettet. </a:t>
            </a:r>
            <a:br>
              <a:rPr lang="da-DK" sz="1600" dirty="0" smtClean="0">
                <a:latin typeface="Arial" panose="020B0604020202020204" pitchFamily="34" charset="0"/>
                <a:cs typeface="Arial" panose="020B0604020202020204" pitchFamily="34" charset="0"/>
              </a:rPr>
            </a:br>
            <a:r>
              <a:rPr lang="da-DK" sz="1600" dirty="0" smtClean="0">
                <a:latin typeface="Arial" panose="020B0604020202020204" pitchFamily="34" charset="0"/>
                <a:cs typeface="Arial" panose="020B0604020202020204" pitchFamily="34" charset="0"/>
              </a:rPr>
              <a:t>Vælg ”OPEN” for at inddatere data og informationer om lyskilder</a:t>
            </a:r>
            <a:endParaRPr lang="da-DK" sz="1600" dirty="0"/>
          </a:p>
        </p:txBody>
      </p:sp>
      <p:pic>
        <p:nvPicPr>
          <p:cNvPr id="3" name="Billede 2"/>
          <p:cNvPicPr>
            <a:picLocks noChangeAspect="1"/>
          </p:cNvPicPr>
          <p:nvPr/>
        </p:nvPicPr>
        <p:blipFill>
          <a:blip r:embed="rId2"/>
          <a:stretch>
            <a:fillRect/>
          </a:stretch>
        </p:blipFill>
        <p:spPr>
          <a:xfrm>
            <a:off x="272562" y="1473133"/>
            <a:ext cx="11693769" cy="3911734"/>
          </a:xfrm>
          <a:prstGeom prst="rect">
            <a:avLst/>
          </a:prstGeom>
          <a:ln>
            <a:noFill/>
          </a:ln>
          <a:effectLst>
            <a:outerShdw blurRad="292100" dist="139700" dir="2700000" algn="tl" rotWithShape="0">
              <a:srgbClr val="333333">
                <a:alpha val="65000"/>
              </a:srgbClr>
            </a:outerShdw>
          </a:effectLst>
        </p:spPr>
      </p:pic>
      <p:sp>
        <p:nvSpPr>
          <p:cNvPr id="4" name="Rektangel 3"/>
          <p:cNvSpPr/>
          <p:nvPr/>
        </p:nvSpPr>
        <p:spPr>
          <a:xfrm>
            <a:off x="272562" y="2085975"/>
            <a:ext cx="11693769" cy="2305050"/>
          </a:xfrm>
          <a:prstGeom prst="rect">
            <a:avLst/>
          </a:prstGeom>
          <a:solidFill>
            <a:schemeClr val="tx1">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5" name="Ellipse 4"/>
          <p:cNvSpPr>
            <a:spLocks noChangeAspect="1"/>
          </p:cNvSpPr>
          <p:nvPr/>
        </p:nvSpPr>
        <p:spPr>
          <a:xfrm>
            <a:off x="11267931" y="4834188"/>
            <a:ext cx="698400" cy="698400"/>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5580394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00100" y="714970"/>
            <a:ext cx="10019798" cy="846054"/>
          </a:xfrm>
        </p:spPr>
        <p:txBody>
          <a:bodyPr>
            <a:noAutofit/>
          </a:bodyPr>
          <a:lstStyle/>
          <a:p>
            <a:r>
              <a:rPr lang="da-DK" sz="1600" dirty="0" smtClean="0">
                <a:latin typeface="Arial" panose="020B0604020202020204" pitchFamily="34" charset="0"/>
                <a:cs typeface="Arial" panose="020B0604020202020204" pitchFamily="34" charset="0"/>
              </a:rPr>
              <a:t>Herved åbner skærmbillede som vist herunder og inddatering af data og informationer kan begynde</a:t>
            </a:r>
            <a:br>
              <a:rPr lang="da-DK" sz="1600" dirty="0" smtClean="0">
                <a:latin typeface="Arial" panose="020B0604020202020204" pitchFamily="34" charset="0"/>
                <a:cs typeface="Arial" panose="020B0604020202020204" pitchFamily="34" charset="0"/>
              </a:rPr>
            </a:br>
            <a:r>
              <a:rPr lang="da-DK" sz="1600" dirty="0">
                <a:latin typeface="Arial" panose="020B0604020202020204" pitchFamily="34" charset="0"/>
                <a:cs typeface="Arial" panose="020B0604020202020204" pitchFamily="34" charset="0"/>
              </a:rPr>
              <a:t/>
            </a:r>
            <a:br>
              <a:rPr lang="da-DK" sz="1600" dirty="0">
                <a:latin typeface="Arial" panose="020B0604020202020204" pitchFamily="34" charset="0"/>
                <a:cs typeface="Arial" panose="020B0604020202020204" pitchFamily="34" charset="0"/>
              </a:rPr>
            </a:br>
            <a:r>
              <a:rPr lang="da-DK" sz="1600" dirty="0" smtClean="0">
                <a:latin typeface="Arial" panose="020B0604020202020204" pitchFamily="34" charset="0"/>
                <a:cs typeface="Arial" panose="020B0604020202020204" pitchFamily="34" charset="0"/>
              </a:rPr>
              <a:t>Først oplysningerne som bliver offentligt tilgængelige: Public information</a:t>
            </a:r>
            <a:endParaRPr lang="da-DK" sz="1600" dirty="0">
              <a:latin typeface="Arial" panose="020B0604020202020204" pitchFamily="34" charset="0"/>
              <a:cs typeface="Arial" panose="020B0604020202020204" pitchFamily="34" charset="0"/>
            </a:endParaRPr>
          </a:p>
        </p:txBody>
      </p:sp>
      <p:pic>
        <p:nvPicPr>
          <p:cNvPr id="3" name="Billede 2"/>
          <p:cNvPicPr>
            <a:picLocks noChangeAspect="1"/>
          </p:cNvPicPr>
          <p:nvPr/>
        </p:nvPicPr>
        <p:blipFill>
          <a:blip r:embed="rId2"/>
          <a:stretch>
            <a:fillRect/>
          </a:stretch>
        </p:blipFill>
        <p:spPr>
          <a:xfrm>
            <a:off x="677007" y="1948028"/>
            <a:ext cx="11151052" cy="4001368"/>
          </a:xfrm>
          <a:prstGeom prst="rect">
            <a:avLst/>
          </a:prstGeom>
          <a:ln>
            <a:noFill/>
          </a:ln>
          <a:effectLst>
            <a:outerShdw blurRad="292100" dist="139700" dir="2700000" algn="tl" rotWithShape="0">
              <a:srgbClr val="333333">
                <a:alpha val="65000"/>
              </a:srgbClr>
            </a:outerShdw>
          </a:effectLst>
        </p:spPr>
      </p:pic>
      <p:sp>
        <p:nvSpPr>
          <p:cNvPr id="6" name="Titel 1"/>
          <p:cNvSpPr txBox="1">
            <a:spLocks/>
          </p:cNvSpPr>
          <p:nvPr/>
        </p:nvSpPr>
        <p:spPr>
          <a:xfrm>
            <a:off x="2235300" y="1949960"/>
            <a:ext cx="10515600" cy="53314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da-DK" sz="1600" dirty="0">
              <a:latin typeface="Arial" panose="020B0604020202020204" pitchFamily="34" charset="0"/>
              <a:cs typeface="Arial" panose="020B0604020202020204" pitchFamily="34" charset="0"/>
            </a:endParaRPr>
          </a:p>
        </p:txBody>
      </p:sp>
      <p:sp>
        <p:nvSpPr>
          <p:cNvPr id="7" name="Rektangel 6"/>
          <p:cNvSpPr/>
          <p:nvPr/>
        </p:nvSpPr>
        <p:spPr>
          <a:xfrm>
            <a:off x="2558562" y="2831123"/>
            <a:ext cx="9269497" cy="3118273"/>
          </a:xfrm>
          <a:prstGeom prst="rect">
            <a:avLst/>
          </a:prstGeom>
          <a:solidFill>
            <a:schemeClr val="tx1">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8" name="Ellipse 7"/>
          <p:cNvSpPr/>
          <p:nvPr/>
        </p:nvSpPr>
        <p:spPr>
          <a:xfrm>
            <a:off x="283678" y="3182180"/>
            <a:ext cx="1951622" cy="347677"/>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12609764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2117980"/>
          </a:xfrm>
        </p:spPr>
        <p:txBody>
          <a:bodyPr>
            <a:noAutofit/>
          </a:bodyPr>
          <a:lstStyle/>
          <a:p>
            <a:r>
              <a:rPr lang="da-DK" sz="1400" dirty="0" smtClean="0">
                <a:latin typeface="Arial" panose="020B0604020202020204" pitchFamily="34" charset="0"/>
                <a:cs typeface="Arial" panose="020B0604020202020204" pitchFamily="34" charset="0"/>
              </a:rPr>
              <a:t>Inddatering – ”Public information”: </a:t>
            </a:r>
            <a:r>
              <a:rPr lang="da-DK" sz="1400" dirty="0" smtClean="0">
                <a:solidFill>
                  <a:srgbClr val="FF0000"/>
                </a:solidFill>
                <a:latin typeface="Arial" panose="020B0604020202020204" pitchFamily="34" charset="0"/>
                <a:cs typeface="Arial" panose="020B0604020202020204" pitchFamily="34" charset="0"/>
              </a:rPr>
              <a:t/>
            </a:r>
            <a:br>
              <a:rPr lang="da-DK" sz="1400" dirty="0" smtClean="0">
                <a:solidFill>
                  <a:srgbClr val="FF0000"/>
                </a:solidFill>
                <a:latin typeface="Arial" panose="020B0604020202020204" pitchFamily="34" charset="0"/>
                <a:cs typeface="Arial" panose="020B0604020202020204" pitchFamily="34" charset="0"/>
              </a:rPr>
            </a:br>
            <a:r>
              <a:rPr lang="da-DK" sz="1400" b="1" dirty="0" smtClean="0">
                <a:solidFill>
                  <a:srgbClr val="FF0000"/>
                </a:solidFill>
                <a:latin typeface="Arial" panose="020B0604020202020204" pitchFamily="34" charset="0"/>
                <a:cs typeface="Arial" panose="020B0604020202020204" pitchFamily="34" charset="0"/>
              </a:rPr>
              <a:t>1.</a:t>
            </a:r>
            <a:r>
              <a:rPr lang="da-DK" sz="1400" dirty="0" smtClean="0">
                <a:latin typeface="Arial" panose="020B0604020202020204" pitchFamily="34" charset="0"/>
                <a:cs typeface="Arial" panose="020B0604020202020204" pitchFamily="34" charset="0"/>
              </a:rPr>
              <a:t> Modellen kan ikke oprettes uden angivelse af dato for, hvornår pæren bringes i omsætning for første gang.</a:t>
            </a:r>
            <a:br>
              <a:rPr lang="da-DK" sz="1400" dirty="0" smtClean="0">
                <a:latin typeface="Arial" panose="020B0604020202020204" pitchFamily="34" charset="0"/>
                <a:cs typeface="Arial" panose="020B0604020202020204" pitchFamily="34" charset="0"/>
              </a:rPr>
            </a:br>
            <a:r>
              <a:rPr lang="da-DK" sz="1400" b="1" dirty="0" smtClean="0">
                <a:solidFill>
                  <a:srgbClr val="FF0000"/>
                </a:solidFill>
                <a:latin typeface="Arial" panose="020B0604020202020204" pitchFamily="34" charset="0"/>
                <a:cs typeface="Arial" panose="020B0604020202020204" pitchFamily="34" charset="0"/>
              </a:rPr>
              <a:t>2.</a:t>
            </a:r>
            <a:r>
              <a:rPr lang="da-DK" sz="1400" dirty="0" smtClean="0">
                <a:solidFill>
                  <a:srgbClr val="FF0000"/>
                </a:solidFill>
                <a:latin typeface="Arial" panose="020B0604020202020204" pitchFamily="34" charset="0"/>
                <a:cs typeface="Arial" panose="020B0604020202020204" pitchFamily="34" charset="0"/>
              </a:rPr>
              <a:t> </a:t>
            </a:r>
            <a:r>
              <a:rPr lang="da-DK" sz="1400" dirty="0" smtClean="0">
                <a:latin typeface="Arial" panose="020B0604020202020204" pitchFamily="34" charset="0"/>
                <a:cs typeface="Arial" panose="020B0604020202020204" pitchFamily="34" charset="0"/>
              </a:rPr>
              <a:t>Dato for hvornår modellen ikke længere er aktuel på markedet, </a:t>
            </a:r>
            <a:r>
              <a:rPr lang="da-DK" sz="1400" baseline="0" dirty="0" smtClean="0">
                <a:latin typeface="Arial" panose="020B0604020202020204" pitchFamily="34" charset="0"/>
                <a:cs typeface="Arial" panose="020B0604020202020204" pitchFamily="34" charset="0"/>
              </a:rPr>
              <a:t>hvis den er kendt. Alternativt angives den senere.</a:t>
            </a:r>
            <a:br>
              <a:rPr lang="da-DK" sz="1400" baseline="0" dirty="0" smtClean="0">
                <a:latin typeface="Arial" panose="020B0604020202020204" pitchFamily="34" charset="0"/>
                <a:cs typeface="Arial" panose="020B0604020202020204" pitchFamily="34" charset="0"/>
              </a:rPr>
            </a:br>
            <a:r>
              <a:rPr lang="da-DK" sz="1400" baseline="0" dirty="0" smtClean="0">
                <a:latin typeface="Arial" panose="020B0604020202020204" pitchFamily="34" charset="0"/>
                <a:cs typeface="Arial" panose="020B0604020202020204" pitchFamily="34" charset="0"/>
              </a:rPr>
              <a:t>    Bemærk, at man som ansvarlig repræsentant skal kunne udlevere den tekniske dokumentation for modellen i </a:t>
            </a:r>
            <a:r>
              <a:rPr lang="da-DK" sz="1400" b="1" baseline="0" dirty="0" smtClean="0">
                <a:latin typeface="Arial" panose="020B0604020202020204" pitchFamily="34" charset="0"/>
                <a:cs typeface="Arial" panose="020B0604020202020204" pitchFamily="34" charset="0"/>
              </a:rPr>
              <a:t>15 år</a:t>
            </a:r>
            <a:r>
              <a:rPr lang="da-DK" sz="1400" baseline="0" dirty="0" smtClean="0">
                <a:latin typeface="Arial" panose="020B0604020202020204" pitchFamily="34" charset="0"/>
                <a:cs typeface="Arial" panose="020B0604020202020204" pitchFamily="34" charset="0"/>
              </a:rPr>
              <a:t> efter sidste</a:t>
            </a:r>
            <a:br>
              <a:rPr lang="da-DK" sz="1400" baseline="0" dirty="0" smtClean="0">
                <a:latin typeface="Arial" panose="020B0604020202020204" pitchFamily="34" charset="0"/>
                <a:cs typeface="Arial" panose="020B0604020202020204" pitchFamily="34" charset="0"/>
              </a:rPr>
            </a:br>
            <a:r>
              <a:rPr lang="da-DK" sz="1400" dirty="0">
                <a:latin typeface="Arial" panose="020B0604020202020204" pitchFamily="34" charset="0"/>
                <a:cs typeface="Arial" panose="020B0604020202020204" pitchFamily="34" charset="0"/>
              </a:rPr>
              <a:t> </a:t>
            </a:r>
            <a:r>
              <a:rPr lang="da-DK" sz="1400" dirty="0" smtClean="0">
                <a:latin typeface="Arial" panose="020B0604020202020204" pitchFamily="34" charset="0"/>
                <a:cs typeface="Arial" panose="020B0604020202020204" pitchFamily="34" charset="0"/>
              </a:rPr>
              <a:t> </a:t>
            </a:r>
            <a:r>
              <a:rPr lang="da-DK" sz="1400" baseline="0" dirty="0" smtClean="0">
                <a:latin typeface="Arial" panose="020B0604020202020204" pitchFamily="34" charset="0"/>
                <a:cs typeface="Arial" panose="020B0604020202020204" pitchFamily="34" charset="0"/>
              </a:rPr>
              <a:t>  dato for at bringe i omsætning.</a:t>
            </a:r>
            <a:r>
              <a:rPr lang="da-DK" sz="1400" baseline="0" dirty="0" smtClean="0">
                <a:solidFill>
                  <a:srgbClr val="FF0000"/>
                </a:solidFill>
                <a:latin typeface="Arial" panose="020B0604020202020204" pitchFamily="34" charset="0"/>
                <a:cs typeface="Arial" panose="020B0604020202020204" pitchFamily="34" charset="0"/>
              </a:rPr>
              <a:t> </a:t>
            </a:r>
            <a:br>
              <a:rPr lang="da-DK" sz="1400" baseline="0" dirty="0" smtClean="0">
                <a:solidFill>
                  <a:srgbClr val="FF0000"/>
                </a:solidFill>
                <a:latin typeface="Arial" panose="020B0604020202020204" pitchFamily="34" charset="0"/>
                <a:cs typeface="Arial" panose="020B0604020202020204" pitchFamily="34" charset="0"/>
              </a:rPr>
            </a:br>
            <a:r>
              <a:rPr lang="da-DK" sz="1400" b="1" dirty="0" smtClean="0">
                <a:solidFill>
                  <a:srgbClr val="FF0000"/>
                </a:solidFill>
                <a:latin typeface="Arial" panose="020B0604020202020204" pitchFamily="34" charset="0"/>
                <a:cs typeface="Arial" panose="020B0604020202020204" pitchFamily="34" charset="0"/>
              </a:rPr>
              <a:t>3.</a:t>
            </a:r>
            <a:r>
              <a:rPr lang="da-DK" sz="1400" dirty="0" smtClean="0">
                <a:solidFill>
                  <a:srgbClr val="FF0000"/>
                </a:solidFill>
                <a:latin typeface="Arial" panose="020B0604020202020204" pitchFamily="34" charset="0"/>
                <a:cs typeface="Arial" panose="020B0604020202020204" pitchFamily="34" charset="0"/>
              </a:rPr>
              <a:t> </a:t>
            </a:r>
            <a:r>
              <a:rPr lang="da-DK" sz="1400" dirty="0" smtClean="0">
                <a:latin typeface="Arial" panose="020B0604020202020204" pitchFamily="34" charset="0"/>
                <a:cs typeface="Arial" panose="020B0604020202020204" pitchFamily="34" charset="0"/>
              </a:rPr>
              <a:t>Det årlige energiforbrug angives som helt tal</a:t>
            </a:r>
            <a:br>
              <a:rPr lang="da-DK" sz="1400" dirty="0" smtClean="0">
                <a:latin typeface="Arial" panose="020B0604020202020204" pitchFamily="34" charset="0"/>
                <a:cs typeface="Arial" panose="020B0604020202020204" pitchFamily="34" charset="0"/>
              </a:rPr>
            </a:br>
            <a:r>
              <a:rPr lang="da-DK" sz="1400" b="1" dirty="0" smtClean="0">
                <a:solidFill>
                  <a:srgbClr val="FF0000"/>
                </a:solidFill>
                <a:latin typeface="Arial" panose="020B0604020202020204" pitchFamily="34" charset="0"/>
                <a:cs typeface="Arial" panose="020B0604020202020204" pitchFamily="34" charset="0"/>
              </a:rPr>
              <a:t>4.</a:t>
            </a:r>
            <a:r>
              <a:rPr lang="da-DK" sz="1400" dirty="0" smtClean="0">
                <a:solidFill>
                  <a:srgbClr val="FF0000"/>
                </a:solidFill>
                <a:latin typeface="Arial" panose="020B0604020202020204" pitchFamily="34" charset="0"/>
                <a:cs typeface="Arial" panose="020B0604020202020204" pitchFamily="34" charset="0"/>
              </a:rPr>
              <a:t> </a:t>
            </a:r>
            <a:r>
              <a:rPr lang="da-DK" sz="1400" dirty="0" smtClean="0">
                <a:latin typeface="Arial" panose="020B0604020202020204" pitchFamily="34" charset="0"/>
                <a:cs typeface="Arial" panose="020B0604020202020204" pitchFamily="34" charset="0"/>
              </a:rPr>
              <a:t>Energiklassen vælges fra </a:t>
            </a:r>
            <a:r>
              <a:rPr lang="da-DK" sz="1400" dirty="0" err="1" smtClean="0">
                <a:latin typeface="Arial" panose="020B0604020202020204" pitchFamily="34" charset="0"/>
                <a:cs typeface="Arial" panose="020B0604020202020204" pitchFamily="34" charset="0"/>
              </a:rPr>
              <a:t>rulleliste</a:t>
            </a:r>
            <a:r>
              <a:rPr lang="da-DK" sz="1400" dirty="0" smtClean="0">
                <a:solidFill>
                  <a:srgbClr val="FF0000"/>
                </a:solidFill>
                <a:latin typeface="Arial" panose="020B0604020202020204" pitchFamily="34" charset="0"/>
                <a:cs typeface="Arial" panose="020B0604020202020204" pitchFamily="34" charset="0"/>
              </a:rPr>
              <a:t/>
            </a:r>
            <a:br>
              <a:rPr lang="da-DK" sz="1400" dirty="0" smtClean="0">
                <a:solidFill>
                  <a:srgbClr val="FF0000"/>
                </a:solidFill>
                <a:latin typeface="Arial" panose="020B0604020202020204" pitchFamily="34" charset="0"/>
                <a:cs typeface="Arial" panose="020B0604020202020204" pitchFamily="34" charset="0"/>
              </a:rPr>
            </a:br>
            <a:r>
              <a:rPr lang="da-DK" sz="1400" b="1" dirty="0" smtClean="0">
                <a:solidFill>
                  <a:srgbClr val="FF0000"/>
                </a:solidFill>
                <a:latin typeface="Arial" panose="020B0604020202020204" pitchFamily="34" charset="0"/>
                <a:cs typeface="Arial" panose="020B0604020202020204" pitchFamily="34" charset="0"/>
              </a:rPr>
              <a:t>5.</a:t>
            </a:r>
            <a:r>
              <a:rPr lang="da-DK" sz="1400" dirty="0" smtClean="0">
                <a:solidFill>
                  <a:srgbClr val="FF0000"/>
                </a:solidFill>
                <a:latin typeface="Arial" panose="020B0604020202020204" pitchFamily="34" charset="0"/>
                <a:cs typeface="Arial" panose="020B0604020202020204" pitchFamily="34" charset="0"/>
              </a:rPr>
              <a:t> </a:t>
            </a:r>
            <a:r>
              <a:rPr lang="da-DK" sz="1400" dirty="0" smtClean="0">
                <a:latin typeface="Arial" panose="020B0604020202020204" pitchFamily="34" charset="0"/>
                <a:cs typeface="Arial" panose="020B0604020202020204" pitchFamily="34" charset="0"/>
              </a:rPr>
              <a:t>Vælg om EPREL skal generere energimærket på jeres vegne – og ansvar. Alternativt uploades eget udfærdiget energimærke</a:t>
            </a:r>
            <a:br>
              <a:rPr lang="da-DK" sz="1400" dirty="0" smtClean="0">
                <a:latin typeface="Arial" panose="020B0604020202020204" pitchFamily="34" charset="0"/>
                <a:cs typeface="Arial" panose="020B0604020202020204" pitchFamily="34" charset="0"/>
              </a:rPr>
            </a:br>
            <a:r>
              <a:rPr lang="da-DK" sz="1400" dirty="0">
                <a:latin typeface="Arial" panose="020B0604020202020204" pitchFamily="34" charset="0"/>
                <a:cs typeface="Arial" panose="020B0604020202020204" pitchFamily="34" charset="0"/>
              </a:rPr>
              <a:t> </a:t>
            </a:r>
            <a:r>
              <a:rPr lang="da-DK" sz="1400" dirty="0" smtClean="0">
                <a:latin typeface="Arial" panose="020B0604020202020204" pitchFamily="34" charset="0"/>
                <a:cs typeface="Arial" panose="020B0604020202020204" pitchFamily="34" charset="0"/>
              </a:rPr>
              <a:t>   senere i processen</a:t>
            </a:r>
            <a:br>
              <a:rPr lang="da-DK" sz="1400" dirty="0" smtClean="0">
                <a:latin typeface="Arial" panose="020B0604020202020204" pitchFamily="34" charset="0"/>
                <a:cs typeface="Arial" panose="020B0604020202020204" pitchFamily="34" charset="0"/>
              </a:rPr>
            </a:br>
            <a:r>
              <a:rPr lang="da-DK" sz="1400" b="1" dirty="0" smtClean="0">
                <a:solidFill>
                  <a:srgbClr val="FF0000"/>
                </a:solidFill>
                <a:latin typeface="Arial" panose="020B0604020202020204" pitchFamily="34" charset="0"/>
                <a:cs typeface="Arial" panose="020B0604020202020204" pitchFamily="34" charset="0"/>
              </a:rPr>
              <a:t>6.</a:t>
            </a:r>
            <a:r>
              <a:rPr lang="da-DK" sz="1400" dirty="0" smtClean="0">
                <a:solidFill>
                  <a:srgbClr val="FF0000"/>
                </a:solidFill>
                <a:latin typeface="Arial" panose="020B0604020202020204" pitchFamily="34" charset="0"/>
                <a:cs typeface="Arial" panose="020B0604020202020204" pitchFamily="34" charset="0"/>
              </a:rPr>
              <a:t> </a:t>
            </a:r>
            <a:r>
              <a:rPr lang="da-DK" sz="1400" dirty="0" smtClean="0">
                <a:latin typeface="Arial" panose="020B0604020202020204" pitchFamily="34" charset="0"/>
                <a:cs typeface="Arial" panose="020B0604020202020204" pitchFamily="34" charset="0"/>
              </a:rPr>
              <a:t>Husk at gemme!</a:t>
            </a:r>
            <a:endParaRPr lang="da-DK" sz="1400" dirty="0">
              <a:latin typeface="Arial" panose="020B0604020202020204" pitchFamily="34" charset="0"/>
              <a:cs typeface="Arial" panose="020B0604020202020204" pitchFamily="34" charset="0"/>
            </a:endParaRPr>
          </a:p>
        </p:txBody>
      </p:sp>
      <p:sp>
        <p:nvSpPr>
          <p:cNvPr id="9" name="Tekstfelt 8"/>
          <p:cNvSpPr txBox="1"/>
          <p:nvPr/>
        </p:nvSpPr>
        <p:spPr>
          <a:xfrm>
            <a:off x="510941" y="5934670"/>
            <a:ext cx="242374" cy="338554"/>
          </a:xfrm>
          <a:prstGeom prst="rect">
            <a:avLst/>
          </a:prstGeom>
          <a:noFill/>
        </p:spPr>
        <p:txBody>
          <a:bodyPr wrap="none" rtlCol="0">
            <a:spAutoFit/>
          </a:bodyPr>
          <a:lstStyle/>
          <a:p>
            <a:r>
              <a:rPr lang="da-DK" sz="1600" baseline="0" dirty="0" smtClean="0">
                <a:solidFill>
                  <a:srgbClr val="FF0000"/>
                </a:solidFill>
                <a:latin typeface="Arial" panose="020B0604020202020204" pitchFamily="34" charset="0"/>
                <a:cs typeface="Arial" panose="020B0604020202020204" pitchFamily="34" charset="0"/>
              </a:rPr>
              <a:t> </a:t>
            </a:r>
            <a:endParaRPr lang="da-DK" sz="1600" dirty="0">
              <a:solidFill>
                <a:srgbClr val="FF0000"/>
              </a:solidFill>
              <a:latin typeface="Arial" panose="020B0604020202020204" pitchFamily="34" charset="0"/>
              <a:cs typeface="Arial" panose="020B0604020202020204" pitchFamily="34" charset="0"/>
            </a:endParaRPr>
          </a:p>
        </p:txBody>
      </p:sp>
      <p:grpSp>
        <p:nvGrpSpPr>
          <p:cNvPr id="19" name="Gruppe 18"/>
          <p:cNvGrpSpPr/>
          <p:nvPr/>
        </p:nvGrpSpPr>
        <p:grpSpPr>
          <a:xfrm>
            <a:off x="838200" y="2729290"/>
            <a:ext cx="10462846" cy="3618756"/>
            <a:chOff x="0" y="2483105"/>
            <a:chExt cx="12192000" cy="4374895"/>
          </a:xfrm>
        </p:grpSpPr>
        <p:pic>
          <p:nvPicPr>
            <p:cNvPr id="3" name="Billede 2"/>
            <p:cNvPicPr>
              <a:picLocks noChangeAspect="1"/>
            </p:cNvPicPr>
            <p:nvPr/>
          </p:nvPicPr>
          <p:blipFill>
            <a:blip r:embed="rId3"/>
            <a:stretch>
              <a:fillRect/>
            </a:stretch>
          </p:blipFill>
          <p:spPr>
            <a:xfrm>
              <a:off x="0" y="2483105"/>
              <a:ext cx="12192000" cy="4374895"/>
            </a:xfrm>
            <a:prstGeom prst="rect">
              <a:avLst/>
            </a:prstGeom>
            <a:ln>
              <a:noFill/>
            </a:ln>
            <a:effectLst>
              <a:outerShdw blurRad="292100" dist="139700" dir="2700000" algn="tl" rotWithShape="0">
                <a:srgbClr val="333333">
                  <a:alpha val="65000"/>
                </a:srgbClr>
              </a:outerShdw>
            </a:effectLst>
          </p:spPr>
        </p:pic>
        <p:sp>
          <p:nvSpPr>
            <p:cNvPr id="12" name="Tekstfelt 11"/>
            <p:cNvSpPr txBox="1"/>
            <p:nvPr/>
          </p:nvSpPr>
          <p:spPr>
            <a:xfrm>
              <a:off x="3524250" y="3848100"/>
              <a:ext cx="298480" cy="338554"/>
            </a:xfrm>
            <a:prstGeom prst="rect">
              <a:avLst/>
            </a:prstGeom>
            <a:noFill/>
          </p:spPr>
          <p:txBody>
            <a:bodyPr wrap="none" rtlCol="0">
              <a:spAutoFit/>
            </a:bodyPr>
            <a:lstStyle/>
            <a:p>
              <a:r>
                <a:rPr lang="da-DK" sz="1600" b="1" dirty="0" smtClean="0">
                  <a:solidFill>
                    <a:srgbClr val="FF0000"/>
                  </a:solidFill>
                  <a:latin typeface="Arial" panose="020B0604020202020204" pitchFamily="34" charset="0"/>
                  <a:cs typeface="Arial" panose="020B0604020202020204" pitchFamily="34" charset="0"/>
                </a:rPr>
                <a:t>1</a:t>
              </a:r>
              <a:endParaRPr lang="da-DK" sz="1600" b="1" dirty="0">
                <a:solidFill>
                  <a:srgbClr val="FF0000"/>
                </a:solidFill>
                <a:latin typeface="Arial" panose="020B0604020202020204" pitchFamily="34" charset="0"/>
                <a:cs typeface="Arial" panose="020B0604020202020204" pitchFamily="34" charset="0"/>
              </a:endParaRPr>
            </a:p>
          </p:txBody>
        </p:sp>
        <p:sp>
          <p:nvSpPr>
            <p:cNvPr id="13" name="Tekstfelt 12"/>
            <p:cNvSpPr txBox="1"/>
            <p:nvPr/>
          </p:nvSpPr>
          <p:spPr>
            <a:xfrm>
              <a:off x="3676650" y="4257674"/>
              <a:ext cx="361950" cy="338554"/>
            </a:xfrm>
            <a:prstGeom prst="rect">
              <a:avLst/>
            </a:prstGeom>
            <a:noFill/>
          </p:spPr>
          <p:txBody>
            <a:bodyPr wrap="square" rtlCol="0">
              <a:spAutoFit/>
            </a:bodyPr>
            <a:lstStyle/>
            <a:p>
              <a:r>
                <a:rPr lang="da-DK" sz="1600" b="1" dirty="0">
                  <a:solidFill>
                    <a:srgbClr val="FF0000"/>
                  </a:solidFill>
                  <a:latin typeface="Arial" panose="020B0604020202020204" pitchFamily="34" charset="0"/>
                  <a:cs typeface="Arial" panose="020B0604020202020204" pitchFamily="34" charset="0"/>
                </a:rPr>
                <a:t>2</a:t>
              </a:r>
            </a:p>
          </p:txBody>
        </p:sp>
        <p:sp>
          <p:nvSpPr>
            <p:cNvPr id="14" name="Tekstfelt 13"/>
            <p:cNvSpPr txBox="1"/>
            <p:nvPr/>
          </p:nvSpPr>
          <p:spPr>
            <a:xfrm>
              <a:off x="3937836" y="4871787"/>
              <a:ext cx="361950" cy="338554"/>
            </a:xfrm>
            <a:prstGeom prst="rect">
              <a:avLst/>
            </a:prstGeom>
            <a:noFill/>
          </p:spPr>
          <p:txBody>
            <a:bodyPr wrap="square" rtlCol="0">
              <a:spAutoFit/>
            </a:bodyPr>
            <a:lstStyle/>
            <a:p>
              <a:r>
                <a:rPr lang="da-DK" sz="1600" b="1" dirty="0" smtClean="0">
                  <a:solidFill>
                    <a:srgbClr val="FF0000"/>
                  </a:solidFill>
                  <a:latin typeface="Arial" panose="020B0604020202020204" pitchFamily="34" charset="0"/>
                  <a:cs typeface="Arial" panose="020B0604020202020204" pitchFamily="34" charset="0"/>
                </a:rPr>
                <a:t>3</a:t>
              </a:r>
              <a:endParaRPr lang="da-DK" sz="1600" b="1" dirty="0">
                <a:solidFill>
                  <a:srgbClr val="FF0000"/>
                </a:solidFill>
                <a:latin typeface="Arial" panose="020B0604020202020204" pitchFamily="34" charset="0"/>
                <a:cs typeface="Arial" panose="020B0604020202020204" pitchFamily="34" charset="0"/>
              </a:endParaRPr>
            </a:p>
          </p:txBody>
        </p:sp>
        <p:sp>
          <p:nvSpPr>
            <p:cNvPr id="15" name="Tekstfelt 14"/>
            <p:cNvSpPr txBox="1"/>
            <p:nvPr/>
          </p:nvSpPr>
          <p:spPr>
            <a:xfrm>
              <a:off x="3162300" y="5183773"/>
              <a:ext cx="361950" cy="338554"/>
            </a:xfrm>
            <a:prstGeom prst="rect">
              <a:avLst/>
            </a:prstGeom>
            <a:noFill/>
          </p:spPr>
          <p:txBody>
            <a:bodyPr wrap="square" rtlCol="0">
              <a:spAutoFit/>
            </a:bodyPr>
            <a:lstStyle/>
            <a:p>
              <a:r>
                <a:rPr lang="da-DK" sz="1600" b="1" dirty="0" smtClean="0">
                  <a:solidFill>
                    <a:srgbClr val="FF0000"/>
                  </a:solidFill>
                  <a:latin typeface="Arial" panose="020B0604020202020204" pitchFamily="34" charset="0"/>
                  <a:cs typeface="Arial" panose="020B0604020202020204" pitchFamily="34" charset="0"/>
                </a:rPr>
                <a:t>4</a:t>
              </a:r>
              <a:endParaRPr lang="da-DK" sz="1600" b="1" dirty="0">
                <a:solidFill>
                  <a:srgbClr val="FF0000"/>
                </a:solidFill>
                <a:latin typeface="Arial" panose="020B0604020202020204" pitchFamily="34" charset="0"/>
                <a:cs typeface="Arial" panose="020B0604020202020204" pitchFamily="34" charset="0"/>
              </a:endParaRPr>
            </a:p>
          </p:txBody>
        </p:sp>
        <p:sp>
          <p:nvSpPr>
            <p:cNvPr id="16" name="Tekstfelt 15"/>
            <p:cNvSpPr txBox="1"/>
            <p:nvPr/>
          </p:nvSpPr>
          <p:spPr>
            <a:xfrm>
              <a:off x="4791075" y="6183898"/>
              <a:ext cx="361950" cy="338554"/>
            </a:xfrm>
            <a:prstGeom prst="rect">
              <a:avLst/>
            </a:prstGeom>
            <a:noFill/>
          </p:spPr>
          <p:txBody>
            <a:bodyPr wrap="square" rtlCol="0">
              <a:spAutoFit/>
            </a:bodyPr>
            <a:lstStyle/>
            <a:p>
              <a:r>
                <a:rPr lang="da-DK" sz="1600" b="1" dirty="0" smtClean="0">
                  <a:solidFill>
                    <a:srgbClr val="FF0000"/>
                  </a:solidFill>
                  <a:latin typeface="Arial" panose="020B0604020202020204" pitchFamily="34" charset="0"/>
                  <a:cs typeface="Arial" panose="020B0604020202020204" pitchFamily="34" charset="0"/>
                </a:rPr>
                <a:t>5</a:t>
              </a:r>
              <a:endParaRPr lang="da-DK" sz="1600" b="1" dirty="0">
                <a:solidFill>
                  <a:srgbClr val="FF0000"/>
                </a:solidFill>
                <a:latin typeface="Arial" panose="020B0604020202020204" pitchFamily="34" charset="0"/>
                <a:cs typeface="Arial" panose="020B0604020202020204" pitchFamily="34" charset="0"/>
              </a:endParaRPr>
            </a:p>
          </p:txBody>
        </p:sp>
        <p:sp>
          <p:nvSpPr>
            <p:cNvPr id="17" name="Tekstfelt 16"/>
            <p:cNvSpPr txBox="1"/>
            <p:nvPr/>
          </p:nvSpPr>
          <p:spPr>
            <a:xfrm>
              <a:off x="2762250" y="6490871"/>
              <a:ext cx="361950" cy="338554"/>
            </a:xfrm>
            <a:prstGeom prst="rect">
              <a:avLst/>
            </a:prstGeom>
            <a:noFill/>
          </p:spPr>
          <p:txBody>
            <a:bodyPr wrap="square" rtlCol="0">
              <a:spAutoFit/>
            </a:bodyPr>
            <a:lstStyle/>
            <a:p>
              <a:r>
                <a:rPr lang="da-DK" sz="1600" b="1" dirty="0">
                  <a:solidFill>
                    <a:srgbClr val="FF0000"/>
                  </a:solidFill>
                  <a:latin typeface="Arial" panose="020B0604020202020204" pitchFamily="34" charset="0"/>
                  <a:cs typeface="Arial" panose="020B0604020202020204" pitchFamily="34" charset="0"/>
                </a:rPr>
                <a:t>6</a:t>
              </a:r>
            </a:p>
          </p:txBody>
        </p:sp>
        <p:pic>
          <p:nvPicPr>
            <p:cNvPr id="18" name="Billede 17"/>
            <p:cNvPicPr>
              <a:picLocks noChangeAspect="1"/>
            </p:cNvPicPr>
            <p:nvPr/>
          </p:nvPicPr>
          <p:blipFill>
            <a:blip r:embed="rId4"/>
            <a:stretch>
              <a:fillRect/>
            </a:stretch>
          </p:blipFill>
          <p:spPr>
            <a:xfrm>
              <a:off x="9915525" y="6146193"/>
              <a:ext cx="2276475" cy="689355"/>
            </a:xfrm>
            <a:prstGeom prst="rect">
              <a:avLst/>
            </a:prstGeom>
          </p:spPr>
        </p:pic>
      </p:grpSp>
    </p:spTree>
    <p:extLst>
      <p:ext uri="{BB962C8B-B14F-4D97-AF65-F5344CB8AC3E}">
        <p14:creationId xmlns:p14="http://schemas.microsoft.com/office/powerpoint/2010/main" val="17451580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uppe 7"/>
          <p:cNvGrpSpPr/>
          <p:nvPr/>
        </p:nvGrpSpPr>
        <p:grpSpPr>
          <a:xfrm>
            <a:off x="1381954" y="1596649"/>
            <a:ext cx="9609800" cy="4986962"/>
            <a:chOff x="1554839" y="1270073"/>
            <a:chExt cx="9697838" cy="5205791"/>
          </a:xfrm>
        </p:grpSpPr>
        <p:pic>
          <p:nvPicPr>
            <p:cNvPr id="3" name="Billede 2"/>
            <p:cNvPicPr>
              <a:picLocks noChangeAspect="1"/>
            </p:cNvPicPr>
            <p:nvPr/>
          </p:nvPicPr>
          <p:blipFill>
            <a:blip r:embed="rId2"/>
            <a:stretch>
              <a:fillRect/>
            </a:stretch>
          </p:blipFill>
          <p:spPr>
            <a:xfrm>
              <a:off x="1554839" y="1270073"/>
              <a:ext cx="9697838" cy="5205791"/>
            </a:xfrm>
            <a:prstGeom prst="rect">
              <a:avLst/>
            </a:prstGeom>
            <a:ln>
              <a:noFill/>
            </a:ln>
            <a:effectLst>
              <a:outerShdw blurRad="292100" dist="139700" dir="2700000" algn="tl" rotWithShape="0">
                <a:srgbClr val="333333">
                  <a:alpha val="65000"/>
                </a:srgbClr>
              </a:outerShdw>
            </a:effectLst>
          </p:spPr>
        </p:pic>
        <p:sp>
          <p:nvSpPr>
            <p:cNvPr id="5" name="Tekstfelt 4"/>
            <p:cNvSpPr txBox="1"/>
            <p:nvPr/>
          </p:nvSpPr>
          <p:spPr>
            <a:xfrm>
              <a:off x="2375720" y="6012889"/>
              <a:ext cx="298480" cy="338554"/>
            </a:xfrm>
            <a:prstGeom prst="rect">
              <a:avLst/>
            </a:prstGeom>
            <a:noFill/>
          </p:spPr>
          <p:txBody>
            <a:bodyPr wrap="none" rtlCol="0">
              <a:spAutoFit/>
            </a:bodyPr>
            <a:lstStyle/>
            <a:p>
              <a:r>
                <a:rPr lang="da-DK" sz="1600" b="1" dirty="0">
                  <a:solidFill>
                    <a:srgbClr val="FF0000"/>
                  </a:solidFill>
                  <a:latin typeface="Arial" panose="020B0604020202020204" pitchFamily="34" charset="0"/>
                  <a:cs typeface="Arial" panose="020B0604020202020204" pitchFamily="34" charset="0"/>
                </a:rPr>
                <a:t>2</a:t>
              </a:r>
            </a:p>
          </p:txBody>
        </p:sp>
        <p:sp>
          <p:nvSpPr>
            <p:cNvPr id="6" name="Tekstfelt 5"/>
            <p:cNvSpPr txBox="1"/>
            <p:nvPr/>
          </p:nvSpPr>
          <p:spPr>
            <a:xfrm>
              <a:off x="4247260" y="3279882"/>
              <a:ext cx="298480" cy="338554"/>
            </a:xfrm>
            <a:prstGeom prst="rect">
              <a:avLst/>
            </a:prstGeom>
            <a:noFill/>
          </p:spPr>
          <p:txBody>
            <a:bodyPr wrap="none" rtlCol="0">
              <a:spAutoFit/>
            </a:bodyPr>
            <a:lstStyle/>
            <a:p>
              <a:r>
                <a:rPr lang="da-DK" sz="1600" b="1" dirty="0" smtClean="0">
                  <a:solidFill>
                    <a:srgbClr val="FF0000"/>
                  </a:solidFill>
                  <a:latin typeface="Arial" panose="020B0604020202020204" pitchFamily="34" charset="0"/>
                  <a:cs typeface="Arial" panose="020B0604020202020204" pitchFamily="34" charset="0"/>
                </a:rPr>
                <a:t>1</a:t>
              </a:r>
              <a:endParaRPr lang="da-DK" sz="1600" b="1" dirty="0">
                <a:solidFill>
                  <a:srgbClr val="FF0000"/>
                </a:solidFill>
                <a:latin typeface="Arial" panose="020B0604020202020204" pitchFamily="34" charset="0"/>
                <a:cs typeface="Arial" panose="020B0604020202020204" pitchFamily="34" charset="0"/>
              </a:endParaRPr>
            </a:p>
          </p:txBody>
        </p:sp>
      </p:grpSp>
      <p:sp>
        <p:nvSpPr>
          <p:cNvPr id="7" name="Rektangel 6"/>
          <p:cNvSpPr/>
          <p:nvPr/>
        </p:nvSpPr>
        <p:spPr>
          <a:xfrm>
            <a:off x="407376" y="420672"/>
            <a:ext cx="10391776" cy="830997"/>
          </a:xfrm>
          <a:prstGeom prst="rect">
            <a:avLst/>
          </a:prstGeom>
        </p:spPr>
        <p:txBody>
          <a:bodyPr wrap="square">
            <a:spAutoFit/>
          </a:bodyPr>
          <a:lstStyle/>
          <a:p>
            <a:r>
              <a:rPr lang="da-DK" sz="1600" dirty="0" smtClean="0">
                <a:latin typeface="Arial" panose="020B0604020202020204" pitchFamily="34" charset="0"/>
                <a:cs typeface="Arial" panose="020B0604020202020204" pitchFamily="34" charset="0"/>
              </a:rPr>
              <a:t>Energimærke (Label/</a:t>
            </a:r>
            <a:r>
              <a:rPr lang="da-DK" sz="1600" dirty="0" err="1" smtClean="0">
                <a:latin typeface="Arial" panose="020B0604020202020204" pitchFamily="34" charset="0"/>
                <a:cs typeface="Arial" panose="020B0604020202020204" pitchFamily="34" charset="0"/>
              </a:rPr>
              <a:t>Fiche</a:t>
            </a:r>
            <a:r>
              <a:rPr lang="da-DK" sz="1600" dirty="0" smtClean="0">
                <a:latin typeface="Arial" panose="020B0604020202020204" pitchFamily="34" charset="0"/>
                <a:cs typeface="Arial" panose="020B0604020202020204" pitchFamily="34" charset="0"/>
              </a:rPr>
              <a:t>): </a:t>
            </a:r>
          </a:p>
          <a:p>
            <a:r>
              <a:rPr lang="da-DK" sz="1600" dirty="0" smtClean="0">
                <a:latin typeface="Arial" panose="020B0604020202020204" pitchFamily="34" charset="0"/>
                <a:cs typeface="Arial" panose="020B0604020202020204" pitchFamily="34" charset="0"/>
              </a:rPr>
              <a:t>Hvis du har valgt at lade EPREL generere energimærket, kan mærket hentes under </a:t>
            </a:r>
          </a:p>
          <a:p>
            <a:r>
              <a:rPr lang="da-DK" sz="1600" dirty="0" smtClean="0">
                <a:latin typeface="Arial" panose="020B0604020202020204" pitchFamily="34" charset="0"/>
                <a:cs typeface="Arial" panose="020B0604020202020204" pitchFamily="34" charset="0"/>
              </a:rPr>
              <a:t>”generate label” (</a:t>
            </a:r>
            <a:r>
              <a:rPr lang="da-DK" sz="1600" b="1" dirty="0" smtClean="0">
                <a:solidFill>
                  <a:srgbClr val="FF0000"/>
                </a:solidFill>
                <a:latin typeface="Arial" panose="020B0604020202020204" pitchFamily="34" charset="0"/>
                <a:cs typeface="Arial" panose="020B0604020202020204" pitchFamily="34" charset="0"/>
              </a:rPr>
              <a:t>1</a:t>
            </a:r>
            <a:r>
              <a:rPr lang="da-DK" sz="1600" dirty="0" smtClean="0">
                <a:latin typeface="Arial" panose="020B0604020202020204" pitchFamily="34" charset="0"/>
                <a:cs typeface="Arial" panose="020B0604020202020204" pitchFamily="34" charset="0"/>
              </a:rPr>
              <a:t>) og som zip-filer ved generatedLabel.zip (</a:t>
            </a:r>
            <a:r>
              <a:rPr lang="da-DK" sz="1600" b="1" dirty="0" smtClean="0">
                <a:solidFill>
                  <a:srgbClr val="FF0000"/>
                </a:solidFill>
                <a:latin typeface="Arial" panose="020B0604020202020204" pitchFamily="34" charset="0"/>
                <a:cs typeface="Arial" panose="020B0604020202020204" pitchFamily="34" charset="0"/>
              </a:rPr>
              <a:t>2</a:t>
            </a:r>
            <a:r>
              <a:rPr lang="da-DK" sz="1600" dirty="0" smtClean="0">
                <a:latin typeface="Arial" panose="020B0604020202020204" pitchFamily="34" charset="0"/>
                <a:cs typeface="Arial" panose="020B0604020202020204" pitchFamily="34" charset="0"/>
              </a:rPr>
              <a:t>)</a:t>
            </a:r>
            <a:endParaRPr lang="da-DK" sz="1600" dirty="0"/>
          </a:p>
        </p:txBody>
      </p:sp>
      <p:sp>
        <p:nvSpPr>
          <p:cNvPr id="4" name="Rektangel 3"/>
          <p:cNvSpPr/>
          <p:nvPr/>
        </p:nvSpPr>
        <p:spPr>
          <a:xfrm>
            <a:off x="3168354" y="3948734"/>
            <a:ext cx="7823400" cy="2634878"/>
          </a:xfrm>
          <a:prstGeom prst="rect">
            <a:avLst/>
          </a:prstGeom>
          <a:solidFill>
            <a:schemeClr val="tx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26426816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lede 2"/>
          <p:cNvPicPr>
            <a:picLocks noChangeAspect="1"/>
          </p:cNvPicPr>
          <p:nvPr/>
        </p:nvPicPr>
        <p:blipFill>
          <a:blip r:embed="rId2"/>
          <a:stretch>
            <a:fillRect/>
          </a:stretch>
        </p:blipFill>
        <p:spPr>
          <a:xfrm>
            <a:off x="671763" y="1763787"/>
            <a:ext cx="9964615" cy="4689546"/>
          </a:xfrm>
          <a:prstGeom prst="rect">
            <a:avLst/>
          </a:prstGeom>
          <a:ln>
            <a:noFill/>
          </a:ln>
          <a:effectLst>
            <a:outerShdw blurRad="292100" dist="139700" dir="2700000" algn="tl" rotWithShape="0">
              <a:srgbClr val="333333">
                <a:alpha val="65000"/>
              </a:srgbClr>
            </a:outerShdw>
          </a:effectLst>
        </p:spPr>
      </p:pic>
      <p:sp>
        <p:nvSpPr>
          <p:cNvPr id="4" name="Rektangel 3"/>
          <p:cNvSpPr/>
          <p:nvPr/>
        </p:nvSpPr>
        <p:spPr>
          <a:xfrm>
            <a:off x="2323367" y="5244737"/>
            <a:ext cx="8313011" cy="1208596"/>
          </a:xfrm>
          <a:prstGeom prst="rect">
            <a:avLst/>
          </a:prstGeom>
          <a:solidFill>
            <a:schemeClr val="tx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5" name="Rektangel 4"/>
          <p:cNvSpPr/>
          <p:nvPr/>
        </p:nvSpPr>
        <p:spPr>
          <a:xfrm>
            <a:off x="2323367" y="2532184"/>
            <a:ext cx="8313011" cy="1404571"/>
          </a:xfrm>
          <a:prstGeom prst="rect">
            <a:avLst/>
          </a:prstGeom>
          <a:solidFill>
            <a:schemeClr val="tx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6" name="Tekstfelt 5"/>
          <p:cNvSpPr txBox="1"/>
          <p:nvPr/>
        </p:nvSpPr>
        <p:spPr>
          <a:xfrm>
            <a:off x="4399085" y="4535876"/>
            <a:ext cx="298480" cy="338554"/>
          </a:xfrm>
          <a:prstGeom prst="rect">
            <a:avLst/>
          </a:prstGeom>
          <a:noFill/>
        </p:spPr>
        <p:txBody>
          <a:bodyPr wrap="none" rtlCol="0">
            <a:spAutoFit/>
          </a:bodyPr>
          <a:lstStyle/>
          <a:p>
            <a:r>
              <a:rPr lang="da-DK" sz="1600" b="1" dirty="0" smtClean="0">
                <a:solidFill>
                  <a:srgbClr val="FF0000"/>
                </a:solidFill>
                <a:latin typeface="Arial" panose="020B0604020202020204" pitchFamily="34" charset="0"/>
                <a:cs typeface="Arial" panose="020B0604020202020204" pitchFamily="34" charset="0"/>
              </a:rPr>
              <a:t>1</a:t>
            </a:r>
            <a:endParaRPr lang="da-DK" sz="1600" b="1" dirty="0">
              <a:solidFill>
                <a:srgbClr val="FF0000"/>
              </a:solidFill>
              <a:latin typeface="Arial" panose="020B0604020202020204" pitchFamily="34" charset="0"/>
              <a:cs typeface="Arial" panose="020B0604020202020204" pitchFamily="34" charset="0"/>
            </a:endParaRPr>
          </a:p>
        </p:txBody>
      </p:sp>
      <p:sp>
        <p:nvSpPr>
          <p:cNvPr id="2" name="Titel 1"/>
          <p:cNvSpPr>
            <a:spLocks noGrp="1"/>
          </p:cNvSpPr>
          <p:nvPr>
            <p:ph type="title"/>
          </p:nvPr>
        </p:nvSpPr>
        <p:spPr>
          <a:xfrm>
            <a:off x="671763" y="527219"/>
            <a:ext cx="10515600" cy="1134527"/>
          </a:xfrm>
        </p:spPr>
        <p:txBody>
          <a:bodyPr>
            <a:normAutofit/>
          </a:bodyPr>
          <a:lstStyle/>
          <a:p>
            <a:pPr>
              <a:spcAft>
                <a:spcPts val="1200"/>
              </a:spcAft>
            </a:pPr>
            <a:r>
              <a:rPr lang="da-DK" sz="1600" dirty="0" smtClean="0">
                <a:latin typeface="Arial" panose="020B0604020202020204" pitchFamily="34" charset="0"/>
                <a:cs typeface="Arial" panose="020B0604020202020204" pitchFamily="34" charset="0"/>
              </a:rPr>
              <a:t>Energimærke (label/</a:t>
            </a:r>
            <a:r>
              <a:rPr lang="da-DK" sz="1600" dirty="0" err="1" smtClean="0">
                <a:latin typeface="Arial" panose="020B0604020202020204" pitchFamily="34" charset="0"/>
                <a:cs typeface="Arial" panose="020B0604020202020204" pitchFamily="34" charset="0"/>
              </a:rPr>
              <a:t>Fiche</a:t>
            </a:r>
            <a:r>
              <a:rPr lang="da-DK" sz="1600" dirty="0" smtClean="0">
                <a:latin typeface="Arial" panose="020B0604020202020204" pitchFamily="34" charset="0"/>
                <a:cs typeface="Arial" panose="020B0604020202020204" pitchFamily="34" charset="0"/>
              </a:rPr>
              <a:t>): </a:t>
            </a:r>
            <a:r>
              <a:rPr lang="da-DK" sz="1400" dirty="0" smtClean="0">
                <a:latin typeface="Arial" panose="020B0604020202020204" pitchFamily="34" charset="0"/>
                <a:cs typeface="Arial" panose="020B0604020202020204" pitchFamily="34" charset="0"/>
              </a:rPr>
              <a:t/>
            </a:r>
            <a:br>
              <a:rPr lang="da-DK" sz="1400" dirty="0" smtClean="0">
                <a:latin typeface="Arial" panose="020B0604020202020204" pitchFamily="34" charset="0"/>
                <a:cs typeface="Arial" panose="020B0604020202020204" pitchFamily="34" charset="0"/>
              </a:rPr>
            </a:br>
            <a:r>
              <a:rPr lang="da-DK" sz="1400" b="1" dirty="0" smtClean="0">
                <a:solidFill>
                  <a:srgbClr val="FF0000"/>
                </a:solidFill>
                <a:latin typeface="Arial" panose="020B0604020202020204" pitchFamily="34" charset="0"/>
                <a:cs typeface="Arial" panose="020B0604020202020204" pitchFamily="34" charset="0"/>
              </a:rPr>
              <a:t>1.</a:t>
            </a:r>
            <a:r>
              <a:rPr lang="da-DK" sz="1400" dirty="0" smtClean="0">
                <a:latin typeface="Arial" panose="020B0604020202020204" pitchFamily="34" charset="0"/>
                <a:cs typeface="Arial" panose="020B0604020202020204" pitchFamily="34" charset="0"/>
              </a:rPr>
              <a:t> Hvis du har valgt at bruge dit eget energimærke, så skal du uploade det fra dit filarkiv (max 2 Mb)</a:t>
            </a:r>
            <a:br>
              <a:rPr lang="da-DK" sz="1400" dirty="0" smtClean="0">
                <a:latin typeface="Arial" panose="020B0604020202020204" pitchFamily="34" charset="0"/>
                <a:cs typeface="Arial" panose="020B0604020202020204" pitchFamily="34" charset="0"/>
              </a:rPr>
            </a:br>
            <a:r>
              <a:rPr lang="da-DK" sz="1200" dirty="0" smtClean="0">
                <a:latin typeface="Arial" panose="020B0604020202020204" pitchFamily="34" charset="0"/>
                <a:cs typeface="Arial" panose="020B0604020202020204" pitchFamily="34" charset="0"/>
              </a:rPr>
              <a:t>    (Bemærk, hvis du i det tidligere trin har valgt at lade EPREL generere energimærket, så vil databasen ignorere et mærke, </a:t>
            </a:r>
            <a:br>
              <a:rPr lang="da-DK" sz="1200" dirty="0" smtClean="0">
                <a:latin typeface="Arial" panose="020B0604020202020204" pitchFamily="34" charset="0"/>
                <a:cs typeface="Arial" panose="020B0604020202020204" pitchFamily="34" charset="0"/>
              </a:rPr>
            </a:br>
            <a:r>
              <a:rPr lang="da-DK" sz="1200" dirty="0" smtClean="0">
                <a:latin typeface="Arial" panose="020B0604020202020204" pitchFamily="34" charset="0"/>
                <a:cs typeface="Arial" panose="020B0604020202020204" pitchFamily="34" charset="0"/>
              </a:rPr>
              <a:t>    som du evt. selv uploader)</a:t>
            </a:r>
            <a:endParaRPr lang="da-DK"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74888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483</TotalTime>
  <Words>868</Words>
  <Application>Microsoft Office PowerPoint</Application>
  <PresentationFormat>Widescreen</PresentationFormat>
  <Paragraphs>51</Paragraphs>
  <Slides>20</Slides>
  <Notes>1</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20</vt:i4>
      </vt:variant>
    </vt:vector>
  </HeadingPairs>
  <TitlesOfParts>
    <vt:vector size="24" baseType="lpstr">
      <vt:lpstr>Arial</vt:lpstr>
      <vt:lpstr>Calibri</vt:lpstr>
      <vt:lpstr>Calibri Light</vt:lpstr>
      <vt:lpstr>Office-tema</vt:lpstr>
      <vt:lpstr>Inddatering af lyskilder i produktregistreringsdatabasen, EPREL  Adgang via linket her: https://energy-label.ec.europa.eu/compliance/screen/product/home  Klik på ikonet for ”Electrical lamps” for at komme i gang. </vt:lpstr>
      <vt:lpstr>Klik på ”Register model” – og vælg ”New model”</vt:lpstr>
      <vt:lpstr>1. Angiv den entydige modelbetegnelse for lyskilden 2. Vælg leverandør eller varemærke fra liste (leverandørers organisation/varemærker oprettes selvstændigt)  – eller indtast varemærke eller leverandør manuelt</vt:lpstr>
      <vt:lpstr>Modellen bekræftes oprettet af systemet</vt:lpstr>
      <vt:lpstr>Den nye lyskilde er nu oprettet.  Vælg ”OPEN” for at inddatere data og informationer om lyskilder</vt:lpstr>
      <vt:lpstr>Herved åbner skærmbillede som vist herunder og inddatering af data og informationer kan begynde  Først oplysningerne som bliver offentligt tilgængelige: Public information</vt:lpstr>
      <vt:lpstr>Inddatering – ”Public information”:  1. Modellen kan ikke oprettes uden angivelse af dato for, hvornår pæren bringes i omsætning for første gang. 2. Dato for hvornår modellen ikke længere er aktuel på markedet, hvis den er kendt. Alternativt angives den senere.     Bemærk, at man som ansvarlig repræsentant skal kunne udlevere den tekniske dokumentation for modellen i 15 år efter sidste     dato for at bringe i omsætning.  3. Det årlige energiforbrug angives som helt tal 4. Energiklassen vælges fra rulleliste 5. Vælg om EPREL skal generere energimærket på jeres vegne – og ansvar. Alternativt uploades eget udfærdiget energimærke     senere i processen 6. Husk at gemme!</vt:lpstr>
      <vt:lpstr>PowerPoint-præsentation</vt:lpstr>
      <vt:lpstr>Energimærke (label/Fiche):  1. Hvis du har valgt at bruge dit eget energimærke, så skal du uploade det fra dit filarkiv (max 2 Mb)     (Bemærk, hvis du i det tidligere trin har valgt at lade EPREL generere energimærket, så vil databasen ignorere et mærke,      som du evt. selv uploader)</vt:lpstr>
      <vt:lpstr>Produktdatablad:  - Vælg de sprog som er relevante for lyskildens udbredelse i EU – og vælg herefter ”Download” (1) - Produktdatablade genereres i zip-fil i forskellige filformater – se evt. i din ”Download-mappe</vt:lpstr>
      <vt:lpstr>Næste step: Teknisk dokumentation  Gå til ”technical documentation” og vælg ”edit” for at starte inddatering </vt:lpstr>
      <vt:lpstr>Rammeforordning om energimærkning af produkter (EU) 2017/1369:   Definition :  »teknisk dokumentation«: dokumentation, der er tilstrækkelig til, at markedsovervågningsmyndighederne kan vurdere nøjagtigheden af et produkts mærke og produktdatablad, herunder prøvningsrapporter eller lignende tekniske beviser.    EPREL anvender referencerne fra artikel 12, som angiver følgende:</vt:lpstr>
      <vt:lpstr>Teknisk dokumentation:  Vælg ”Add”</vt:lpstr>
      <vt:lpstr>Teknisk dokumentation:   Teknisk dokumentation kan foreligge som en eller flere filer; samlet set skal der altså uploades  det antal filer, der sikrer, at der forefindes dokumentation for alle elementer a) – f).</vt:lpstr>
      <vt:lpstr>Teknisk dokumentation:  1. Marker feltet eller felterne, som dokumentationen omfatter. 2. Angiv hvilke(t) sprog dokumentationen foreligger på 3. Angivet et filnavn efter eget valg 4. Vælg evt. at kryptere filen, der uploades 5. Upload dokumentationen fra dit filarkiv via knappen ”Browse”. (Bemærk max 25 Mb) 6. Klik på ”Add”</vt:lpstr>
      <vt:lpstr>Den uploadede fil vises med filnavn, sprog og de elementer, som dokumentet omfatter</vt:lpstr>
      <vt:lpstr>Ækvivalente modeller:  Definition i rammeforordning: »ækvivalent model«: en model, der har de samme tekniske karakteristika, der er relevante for mærket, og det samme produktdatablad, men bringes i omsætning eller tages i brug af den samme leverandør som en anden model med en anden modelidentifikation  Bemærk at enhver ændring i ”basis-modellen” også vil slå igennem på modeller, der er definerede som værende ækvivalente</vt:lpstr>
      <vt:lpstr>Vælg den relevante medarbejder fra din organisation (leverandørorganisation oprettes selvstændigt)  – eller indtast data manuelt, som vist herunder – og brug knappen ”Save”.</vt:lpstr>
      <vt:lpstr>Når alle obligatoriske felter og informationer er inddateret, skifter status for modellen fra  ”Incomplete” til ”Complete”.  Bemærk link til ”Missing fields”: Kommissionen arbejder på en funktionalitet, der skal vise,  specifikt hvilke informationer der mangler, når status for modellen er ”Incomplete”</vt:lpstr>
      <vt:lpstr>Access log er information om, hvilken type af bruger, der har oprettet/tilgået modellen.  Her vil det fremgå, hvis myndighederne har set nærmere på modellen og fx har downloadet jeres dokumentation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Pia Westphalen</dc:creator>
  <cp:lastModifiedBy>Pernille Hofmann Frisch</cp:lastModifiedBy>
  <cp:revision>37</cp:revision>
  <dcterms:created xsi:type="dcterms:W3CDTF">2019-10-21T09:06:44Z</dcterms:created>
  <dcterms:modified xsi:type="dcterms:W3CDTF">2023-03-31T08:55:20Z</dcterms:modified>
</cp:coreProperties>
</file>