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97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6.xml" ContentType="application/vnd.openxmlformats-officedocument.presentationml.slide+xml"/>
  <Override PartName="/ppt/slides/slide95.xml" ContentType="application/vnd.openxmlformats-officedocument.presentationml.slide+xml"/>
  <Override PartName="/ppt/slides/slide94.xml" ContentType="application/vnd.openxmlformats-officedocument.presentationml.slide+xml"/>
  <Override PartName="/ppt/slides/slide93.xml" ContentType="application/vnd.openxmlformats-officedocument.presentationml.slide+xml"/>
  <Override PartName="/ppt/slides/slide92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3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54" r:id="rId72"/>
    <p:sldId id="328" r:id="rId73"/>
    <p:sldId id="329" r:id="rId74"/>
    <p:sldId id="330" r:id="rId75"/>
    <p:sldId id="332" r:id="rId76"/>
    <p:sldId id="331" r:id="rId77"/>
    <p:sldId id="333" r:id="rId78"/>
    <p:sldId id="334" r:id="rId79"/>
    <p:sldId id="335" r:id="rId80"/>
    <p:sldId id="336" r:id="rId81"/>
    <p:sldId id="337" r:id="rId82"/>
    <p:sldId id="338" r:id="rId83"/>
    <p:sldId id="340" r:id="rId84"/>
    <p:sldId id="341" r:id="rId85"/>
    <p:sldId id="342" r:id="rId86"/>
    <p:sldId id="356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5" r:id="rId96"/>
    <p:sldId id="351" r:id="rId97"/>
    <p:sldId id="352" r:id="rId98"/>
    <p:sldId id="353" r:id="rId99"/>
  </p:sldIdLst>
  <p:sldSz cx="9148763" cy="6862763"/>
  <p:notesSz cx="6858000" cy="9144000"/>
  <p:defaultTextStyle>
    <a:defPPr>
      <a:defRPr lang="da-DK"/>
    </a:defPPr>
    <a:lvl1pPr marL="0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8754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7509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6263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35018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93772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52527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11281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70036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Pedersen" initials="EP" lastIdx="2" clrIdx="0">
    <p:extLst>
      <p:ext uri="{19B8F6BF-5375-455C-9EA6-DF929625EA0E}">
        <p15:presenceInfo xmlns:p15="http://schemas.microsoft.com/office/powerpoint/2012/main" userId="S-1-5-21-2100284113-1573851820-878952375-318346" providerId="AD"/>
      </p:ext>
    </p:extLst>
  </p:cmAuthor>
  <p:cmAuthor id="2" name="Carmela Moreno Baquero" initials="CMB" lastIdx="1" clrIdx="1">
    <p:extLst>
      <p:ext uri="{19B8F6BF-5375-455C-9EA6-DF929625EA0E}">
        <p15:presenceInfo xmlns:p15="http://schemas.microsoft.com/office/powerpoint/2012/main" userId="S-1-5-21-2100284113-1573851820-878952375-4433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64" d="100"/>
          <a:sy n="64" d="100"/>
        </p:scale>
        <p:origin x="1364" y="56"/>
      </p:cViewPr>
      <p:guideLst>
        <p:guide orient="horz" pos="2162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customXml" Target="../customXml/item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commentAuthors" Target="commentAuthor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108" Type="http://schemas.openxmlformats.org/officeDocument/2006/relationships/customXml" Target="../customXml/item2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customXml" Target="../customXml/item3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2C106-1B24-4C41-A78F-CE689A2795B2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43F1-5196-459A-96C4-B1E1C6A91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9075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59F0D-3317-43B7-B192-922F3EB08BFC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1E17-9508-4F75-8DF4-D058B0EAC3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44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8754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7509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6263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35018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93772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52527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11281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70036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653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241" y="2236918"/>
            <a:ext cx="8111764" cy="947810"/>
          </a:xfrm>
        </p:spPr>
        <p:txBody>
          <a:bodyPr anchor="t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</a:defRPr>
            </a:lvl1pPr>
          </a:lstStyle>
          <a:p>
            <a:r>
              <a:rPr lang="da-DK" dirty="0" err="1" smtClean="0"/>
              <a:t>Headline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7166" y="3154205"/>
            <a:ext cx="8111764" cy="2150685"/>
          </a:xfrm>
        </p:spPr>
        <p:txBody>
          <a:bodyPr tIns="0">
            <a:noAutofit/>
          </a:bodyPr>
          <a:lstStyle>
            <a:lvl1pPr marL="0" indent="0" algn="l">
              <a:buNone/>
              <a:defRPr sz="6600">
                <a:solidFill>
                  <a:schemeClr val="tx1"/>
                </a:solidFill>
              </a:defRPr>
            </a:lvl1pPr>
            <a:lvl2pPr marL="45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6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3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2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8ABA-C485-41A4-BA8F-821116FBE7F3}" type="datetime2">
              <a:rPr lang="da-DK" smtClean="0"/>
              <a:t>25. oktober 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3" y="541480"/>
            <a:ext cx="1713419" cy="5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464400"/>
            <a:ext cx="8233887" cy="891310"/>
          </a:xfrm>
        </p:spPr>
        <p:txBody>
          <a:bodyPr anchor="t">
            <a:normAutofit/>
          </a:bodyPr>
          <a:lstStyle>
            <a:lvl1pPr algn="l">
              <a:lnSpc>
                <a:spcPts val="2408"/>
              </a:lnSpc>
              <a:defRPr sz="22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1E9D-B260-4B62-B6BD-90379B1BC674}" type="datetime2">
              <a:rPr lang="da-DK" smtClean="0"/>
              <a:t>25. oktober 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/>
          </p:nvPr>
        </p:nvSpPr>
        <p:spPr>
          <a:xfrm>
            <a:off x="446208" y="1708710"/>
            <a:ext cx="3990450" cy="3942008"/>
          </a:xfrm>
        </p:spPr>
        <p:txBody>
          <a:bodyPr numCol="1" spcCol="180612"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4656850" y="1802551"/>
            <a:ext cx="3950121" cy="416281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71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verskrift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7600" cy="6861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235600"/>
            <a:ext cx="8111764" cy="947810"/>
          </a:xfrm>
        </p:spPr>
        <p:txBody>
          <a:bodyPr anchor="t">
            <a:noAutofit/>
          </a:bodyPr>
          <a:lstStyle>
            <a:lvl1pPr algn="l">
              <a:defRPr sz="66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Headline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6400" y="3153600"/>
            <a:ext cx="3929055" cy="2150685"/>
          </a:xfrm>
        </p:spPr>
        <p:txBody>
          <a:bodyPr tIns="0">
            <a:no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</a:defRPr>
            </a:lvl1pPr>
            <a:lvl2pPr marL="45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6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3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2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8622" y="6145399"/>
            <a:ext cx="3254127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65FC82-75C7-4647-9EB4-535F140B32DA}" type="datetime2">
              <a:rPr lang="da-DK" smtClean="0"/>
              <a:t>25. oktober 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514628" y="7173310"/>
            <a:ext cx="2897109" cy="365379"/>
          </a:xfrm>
        </p:spPr>
        <p:txBody>
          <a:bodyPr/>
          <a:lstStyle/>
          <a:p>
            <a:r>
              <a:rPr lang="da-DK" smtClean="0"/>
              <a:t>Energistyrelsen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7893795" y="6145399"/>
            <a:ext cx="808210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billede 13"/>
          <p:cNvSpPr>
            <a:spLocks noGrp="1"/>
          </p:cNvSpPr>
          <p:nvPr>
            <p:ph type="pic" sz="quarter" idx="14" hasCustomPrompt="1"/>
          </p:nvPr>
        </p:nvSpPr>
        <p:spPr>
          <a:xfrm>
            <a:off x="543600" y="540000"/>
            <a:ext cx="1713600" cy="58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billede 15"/>
          <p:cNvSpPr>
            <a:spLocks noGrp="1"/>
          </p:cNvSpPr>
          <p:nvPr>
            <p:ph type="pic" sz="quarter" idx="15" hasCustomPrompt="1"/>
          </p:nvPr>
        </p:nvSpPr>
        <p:spPr>
          <a:xfrm>
            <a:off x="541933" y="5963566"/>
            <a:ext cx="3938400" cy="0"/>
          </a:xfrm>
          <a:ln w="63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0" name="Pladsholder til billede 15"/>
          <p:cNvSpPr>
            <a:spLocks noGrp="1"/>
          </p:cNvSpPr>
          <p:nvPr>
            <p:ph type="pic" sz="quarter" idx="16" hasCustomPrompt="1"/>
          </p:nvPr>
        </p:nvSpPr>
        <p:spPr>
          <a:xfrm>
            <a:off x="4665919" y="5963566"/>
            <a:ext cx="3938400" cy="0"/>
          </a:xfrm>
          <a:ln w="63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843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89909"/>
            <a:ext cx="8233887" cy="1308571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8669" y="1918637"/>
            <a:ext cx="8233887" cy="3996081"/>
          </a:xfrm>
        </p:spPr>
        <p:txBody>
          <a:bodyPr tIns="0">
            <a:noAutofit/>
          </a:bodyPr>
          <a:lstStyle>
            <a:lvl1pPr marL="0" indent="0"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5591-981E-4A58-B0B3-7DB132FEA237}" type="datetime2">
              <a:rPr lang="da-DK" smtClean="0"/>
              <a:t>25. oktober 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680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76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51" tIns="45875" rIns="91751" bIns="45875"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489600"/>
            <a:ext cx="8233887" cy="1308571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18800"/>
            <a:ext cx="8233887" cy="3996081"/>
          </a:xfrm>
        </p:spPr>
        <p:txBody>
          <a:bodyPr tIns="0">
            <a:noAutofit/>
          </a:bodyPr>
          <a:lstStyle>
            <a:lvl1pPr marL="0" indent="0"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B44-4615-4B11-B397-C75578C45028}" type="datetime2">
              <a:rPr lang="da-DK" smtClean="0"/>
              <a:t>25. oktober 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3" name="Lige forbindelse 12"/>
          <p:cNvCxnSpPr/>
          <p:nvPr userDrawn="1"/>
        </p:nvCxnSpPr>
        <p:spPr>
          <a:xfrm>
            <a:off x="550459" y="6102164"/>
            <a:ext cx="3920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8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76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51" tIns="45875" rIns="91751" bIns="45875"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489600"/>
            <a:ext cx="8233887" cy="1308571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18800"/>
            <a:ext cx="8233887" cy="3996081"/>
          </a:xfrm>
        </p:spPr>
        <p:txBody>
          <a:bodyPr tIns="0">
            <a:noAutofit/>
          </a:bodyPr>
          <a:lstStyle>
            <a:lvl1pPr marL="0" indent="0"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63C8-582D-4804-A162-CB48499FA38B}" type="datetime2">
              <a:rPr lang="da-DK" smtClean="0"/>
              <a:t>25. oktober 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3" name="Lige forbindelse 12"/>
          <p:cNvCxnSpPr/>
          <p:nvPr userDrawn="1"/>
        </p:nvCxnSpPr>
        <p:spPr>
          <a:xfrm>
            <a:off x="550459" y="6102164"/>
            <a:ext cx="3920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02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2" y="499433"/>
            <a:ext cx="3848630" cy="2643916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57523" y="471282"/>
            <a:ext cx="4071822" cy="5487514"/>
          </a:xfrm>
        </p:spPr>
        <p:txBody>
          <a:bodyPr tIns="0">
            <a:noAutofit/>
          </a:bodyPr>
          <a:lstStyle>
            <a:lvl1pPr marL="371146" indent="-371146">
              <a:buSzPct val="100000"/>
              <a:buFont typeface="Symbol" panose="05050102010706020507" pitchFamily="18" charset="2"/>
              <a:buChar char="¾"/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01AE-B940-4C1B-84F6-9A471D477BBF}" type="datetime2">
              <a:rPr lang="da-DK" smtClean="0"/>
              <a:t>25. oktober 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261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4568337" y="0"/>
            <a:ext cx="4580425" cy="6862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51" tIns="45875" rIns="91751" bIns="45875"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500400"/>
            <a:ext cx="3848630" cy="2533558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6BBC-913A-48EC-BB44-005599E8DE83}" type="datetime2">
              <a:rPr lang="da-DK" smtClean="0"/>
              <a:t>25. oktober 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464494" y="3131924"/>
            <a:ext cx="3772621" cy="2730380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cxnSp>
        <p:nvCxnSpPr>
          <p:cNvPr id="15" name="Lige forbindelse 14"/>
          <p:cNvCxnSpPr/>
          <p:nvPr userDrawn="1"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5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4"/>
          </p:nvPr>
        </p:nvSpPr>
        <p:spPr>
          <a:xfrm>
            <a:off x="4568337" y="857"/>
            <a:ext cx="4580426" cy="68610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500400"/>
            <a:ext cx="3848630" cy="2533558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BCA-7BF0-4EAA-BFD8-193394C4F40E}" type="datetime2">
              <a:rPr lang="da-DK" smtClean="0"/>
              <a:t>25. oktober 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464400" y="3132000"/>
            <a:ext cx="3772621" cy="2730380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Pladsholder til billede 15"/>
          <p:cNvSpPr>
            <a:spLocks noGrp="1"/>
          </p:cNvSpPr>
          <p:nvPr>
            <p:ph type="pic" sz="quarter" idx="15" hasCustomPrompt="1"/>
          </p:nvPr>
        </p:nvSpPr>
        <p:spPr>
          <a:xfrm>
            <a:off x="6728848" y="6102000"/>
            <a:ext cx="1875600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billede 15"/>
          <p:cNvSpPr>
            <a:spLocks noGrp="1"/>
          </p:cNvSpPr>
          <p:nvPr>
            <p:ph type="pic" sz="quarter" idx="16" hasCustomPrompt="1"/>
          </p:nvPr>
        </p:nvSpPr>
        <p:spPr>
          <a:xfrm>
            <a:off x="4661157" y="6102000"/>
            <a:ext cx="1875600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billede 15"/>
          <p:cNvSpPr>
            <a:spLocks noGrp="1"/>
          </p:cNvSpPr>
          <p:nvPr>
            <p:ph type="pic" sz="quarter" idx="17" hasCustomPrompt="1"/>
          </p:nvPr>
        </p:nvSpPr>
        <p:spPr>
          <a:xfrm>
            <a:off x="6728848" y="834331"/>
            <a:ext cx="1875600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977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506" y="464539"/>
            <a:ext cx="8233887" cy="891310"/>
          </a:xfrm>
        </p:spPr>
        <p:txBody>
          <a:bodyPr anchor="t">
            <a:normAutofit/>
          </a:bodyPr>
          <a:lstStyle>
            <a:lvl1pPr algn="l">
              <a:lnSpc>
                <a:spcPts val="2408"/>
              </a:lnSpc>
              <a:defRPr sz="22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F93-6153-4861-B655-F269DA3048ED}" type="datetime2">
              <a:rPr lang="da-DK" smtClean="0"/>
              <a:t>25. oktober 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0" name="Lige forbindelse 9"/>
          <p:cNvCxnSpPr/>
          <p:nvPr userDrawn="1"/>
        </p:nvCxnSpPr>
        <p:spPr>
          <a:xfrm>
            <a:off x="4661157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>
            <a:off x="6710410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 userDrawn="1"/>
        </p:nvCxnSpPr>
        <p:spPr>
          <a:xfrm>
            <a:off x="538486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/>
          <p:cNvCxnSpPr/>
          <p:nvPr userDrawn="1"/>
        </p:nvCxnSpPr>
        <p:spPr>
          <a:xfrm>
            <a:off x="2609284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/>
          <p:cNvSpPr>
            <a:spLocks noGrp="1"/>
          </p:cNvSpPr>
          <p:nvPr>
            <p:ph type="body" sz="quarter" idx="13"/>
          </p:nvPr>
        </p:nvSpPr>
        <p:spPr>
          <a:xfrm>
            <a:off x="453465" y="2012591"/>
            <a:ext cx="8297380" cy="3674437"/>
          </a:xfrm>
        </p:spPr>
        <p:txBody>
          <a:bodyPr numCol="4" spcCol="180612"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8694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439" y="274829"/>
            <a:ext cx="8233887" cy="1143794"/>
          </a:xfrm>
          <a:prstGeom prst="rect">
            <a:avLst/>
          </a:prstGeom>
        </p:spPr>
        <p:txBody>
          <a:bodyPr vert="horz" lIns="91751" tIns="45875" rIns="91751" bIns="45875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439" y="1601313"/>
            <a:ext cx="8233887" cy="4206332"/>
          </a:xfrm>
          <a:prstGeom prst="rect">
            <a:avLst/>
          </a:prstGeom>
        </p:spPr>
        <p:txBody>
          <a:bodyPr vert="horz" lIns="91751" tIns="45875" rIns="91751" bIns="45875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630698" y="6206396"/>
            <a:ext cx="1232615" cy="365379"/>
          </a:xfrm>
          <a:prstGeom prst="rect">
            <a:avLst/>
          </a:prstGeom>
        </p:spPr>
        <p:txBody>
          <a:bodyPr vert="horz" lIns="91751" tIns="45875" rIns="91751" bIns="45875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D6C43E05-5416-43CC-9354-A0F970D8A001}" type="datetime2">
              <a:rPr lang="da-DK" smtClean="0"/>
              <a:t>25. oktober 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46048" y="6206396"/>
            <a:ext cx="2897109" cy="365379"/>
          </a:xfrm>
          <a:prstGeom prst="rect">
            <a:avLst/>
          </a:prstGeom>
        </p:spPr>
        <p:txBody>
          <a:bodyPr vert="horz" lIns="91751" tIns="45875" rIns="91751" bIns="45875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Energistyrelsen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878555" y="6206396"/>
            <a:ext cx="808210" cy="365379"/>
          </a:xfrm>
          <a:prstGeom prst="rect">
            <a:avLst/>
          </a:prstGeom>
        </p:spPr>
        <p:txBody>
          <a:bodyPr vert="horz" lIns="91751" tIns="45875" rIns="91751" bIns="45875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8"/>
          <p:cNvCxnSpPr/>
          <p:nvPr/>
        </p:nvCxnSpPr>
        <p:spPr>
          <a:xfrm>
            <a:off x="550459" y="6102164"/>
            <a:ext cx="3920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99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2" r:id="rId9"/>
    <p:sldLayoutId id="2147483666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9175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4066" indent="-344066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5476" indent="-286722" algn="l" defTabSz="9175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6886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5641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4395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150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904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40659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99413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54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7509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263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018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3772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2527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1281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036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dirty="0" smtClean="0"/>
              <a:t>Energistatistik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a-DK" sz="5400" dirty="0" smtClean="0"/>
              <a:t>2023</a:t>
            </a:r>
            <a:br>
              <a:rPr lang="da-DK" sz="5400" dirty="0" smtClean="0"/>
            </a:br>
            <a:endParaRPr lang="da-DK" sz="5400" dirty="0">
              <a:solidFill>
                <a:srgbClr val="FF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" y="476223"/>
            <a:ext cx="3048157" cy="104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Vedvarende energi – forbrug fordelt på energivarer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Energistyrelsen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71561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09925504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14463" y="2060575"/>
            <a:ext cx="5961062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Anvendelse af vedvarende energi i 2023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73164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816268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3500" y="2068513"/>
            <a:ext cx="5899150" cy="376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/>
              <a:t>Bionaturgasandel af ledningsgassen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03153" y="16154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66188599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54163" y="1993900"/>
            <a:ext cx="5462587" cy="36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Andel af vedvarende energi iflg. EU-opgørelse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70318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4142554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5450" y="2066925"/>
            <a:ext cx="5586413" cy="36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400" dirty="0" smtClean="0"/>
              <a:t>Vindkraftkapacitet og vindkrafts andel af indenlandsk elforsyning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701081" y="156514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MW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1880901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8625" y="1957388"/>
            <a:ext cx="5688013" cy="39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87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Vindkraft på land fordelt på kommuner 2023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0165" y="3227934"/>
            <a:ext cx="1274781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43" y="1559173"/>
            <a:ext cx="553394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Vindkapacitet efter anlægsstørrelse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94602" y="157566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 MW</a:t>
            </a:r>
            <a:endParaRPr lang="da-DK" sz="1400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44788512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65300" y="1944688"/>
            <a:ext cx="57594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Vindkraftproduktion efter anlægsstørrelse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70314" y="168344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3530035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25613" y="1936750"/>
            <a:ext cx="5788025" cy="37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err="1" smtClean="0"/>
              <a:t>Elproduktion</a:t>
            </a:r>
            <a:r>
              <a:rPr lang="da-DK" dirty="0" smtClean="0"/>
              <a:t> fordelt efter produktionsform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03153" y="155917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093519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17663" y="1906588"/>
            <a:ext cx="5700712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err="1" smtClean="0"/>
              <a:t>Elproduktion</a:t>
            </a:r>
            <a:r>
              <a:rPr lang="da-DK" dirty="0" smtClean="0"/>
              <a:t> fordelt efter anvendt brændsel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90759" y="163118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2317171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7350" y="2025650"/>
            <a:ext cx="58324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Bruttoenergiforbrug og </a:t>
            </a:r>
            <a:br>
              <a:rPr lang="da-DK" dirty="0" smtClean="0"/>
            </a:br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-emissioner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3782293" y="155917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sp>
        <p:nvSpPr>
          <p:cNvPr id="2" name="Tekstboks 1"/>
          <p:cNvSpPr txBox="1"/>
          <p:nvPr/>
        </p:nvSpPr>
        <p:spPr>
          <a:xfrm>
            <a:off x="1406029" y="177593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Indeks 1990=100</a:t>
            </a: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416561113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27025" y="2306638"/>
            <a:ext cx="8416925" cy="32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Andre brændsler end kul til </a:t>
            </a:r>
            <a:r>
              <a:rPr lang="da-DK" dirty="0" err="1" smtClean="0"/>
              <a:t>elproduktion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20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68389072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60463" y="1900238"/>
            <a:ext cx="66230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Nettoeksport af el fordelt på lande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59421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7481629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5763" y="1916113"/>
            <a:ext cx="6105525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Elkapacitet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22053" y="163118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MW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5135868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08138" y="1920875"/>
            <a:ext cx="622458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Kraftvarmeandel af termisk el- og fjernvarmeproduktion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23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5489952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44588" y="1736725"/>
            <a:ext cx="6850062" cy="423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400" dirty="0" smtClean="0"/>
              <a:t>Varmelevering 2023 opdelt på anlæggenes primære brændsel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88031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7494961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19250" y="2227263"/>
            <a:ext cx="5840413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Fjernvarmeproduktion fordelt efter produktionsanlæg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48246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5992080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35113" y="1747838"/>
            <a:ext cx="6226175" cy="434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3600" dirty="0" smtClean="0"/>
              <a:t>Fjernvarmeproduktion fordelt efter anvendt brændsel, procentvis fordeling</a:t>
            </a:r>
            <a:endParaRPr lang="da-DK" sz="36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26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9865853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65263" y="1765300"/>
            <a:ext cx="6032500" cy="408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Faktisk energiforbrug og korrigeret bruttoenergiforbrug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67058" y="156172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6745482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01800" y="1906588"/>
            <a:ext cx="5597525" cy="39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Bruttoenergiforbrug fordelt på brændsler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61143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4028516" y="163074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5234871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89075" y="1920875"/>
            <a:ext cx="6456363" cy="410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Bruttoenergiforbrug fordelt på energivarer efter konvertering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570566" y="163589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4028254" y="16358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23611532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41438" y="1954213"/>
            <a:ext cx="6103937" cy="40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Selvforsyningsgrad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54721175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65238" y="1654175"/>
            <a:ext cx="6332537" cy="42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Bruttoenergiforbrug fordelt på anvendelser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77176" y="153129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4028254" y="156172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8387589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98613" y="1892300"/>
            <a:ext cx="6270625" cy="40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Endeligt energiforbrug fordelt på anvendelser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31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76226" y="171561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894602" y="170797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6581566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54163" y="2047875"/>
            <a:ext cx="58261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Endeligt energiforbrug fordelt på energivarer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32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76226" y="16311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63118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77358994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58925" y="1955800"/>
            <a:ext cx="5957888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99474" cy="1308571"/>
          </a:xfrm>
        </p:spPr>
        <p:txBody>
          <a:bodyPr/>
          <a:lstStyle/>
          <a:p>
            <a:r>
              <a:rPr lang="da-DK" sz="4400" dirty="0" smtClean="0"/>
              <a:t>Bruttoenergiforbrug og endeligt energiforbrug pr. mio. DKK, BNP (intensitet)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33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2088250" y="2213030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 pr. mio. DKK, BNP (2020-priser, kædede værdier)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4417353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65300" y="2536825"/>
            <a:ext cx="5307013" cy="37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Endeligt elforbrug på anvendelsesområder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99122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854301" y="199122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1396912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65275" y="2238375"/>
            <a:ext cx="6161088" cy="373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Elforbrugets andel af det samlede energiforbrug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35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926309" y="176277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2104758" y="178070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6035940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6675" y="2262188"/>
            <a:ext cx="7123113" cy="360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til transport fordelt på transportform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82746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422843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46213" y="2097088"/>
            <a:ext cx="6243637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51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til transport fordelt på drivmidler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6834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8407624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46213" y="2014538"/>
            <a:ext cx="6402387" cy="400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81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Energiforbrug til vejtransport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38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49059207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873125" y="1492250"/>
            <a:ext cx="7391400" cy="44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00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fordelt på person- og godstransport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39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1838077" y="170318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48496079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31938" y="2017713"/>
            <a:ext cx="6015037" cy="400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Primær energiproduktion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2270125" y="131353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12227835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25575" y="1687513"/>
            <a:ext cx="5748338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400" dirty="0" smtClean="0"/>
              <a:t>Energiforbrug til persontransport fordelt på transportmidler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02427" y="173092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31137764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39875" y="1989138"/>
            <a:ext cx="5786438" cy="38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24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til godstransport fordelt på transportform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82746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44709303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14488" y="2135188"/>
            <a:ext cx="5995987" cy="37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25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Energi- og elforbrug i produktionserhverv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42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638277" y="190457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89946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91802498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23975" y="2265363"/>
            <a:ext cx="7042150" cy="35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02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sz="4400" dirty="0" smtClean="0"/>
              <a:t>Energiforbrug i produktions-erhverv fordelt på energivarer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43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76226" y="170318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0318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8124913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17650" y="2039938"/>
            <a:ext cx="6115050" cy="39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56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fordelt på produktionserhverv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44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76226" y="166352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857752" y="16834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9394878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17650" y="1958975"/>
            <a:ext cx="6034088" cy="38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98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Elforbrugets andel af det samlede energiforbrug i eget 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45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76226" y="205335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49712892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74788" y="2328863"/>
            <a:ext cx="61849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587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Energi- og elforbrug i fremstillingsvirksomhed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5545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76226" y="175545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8769539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6675" y="2027238"/>
            <a:ext cx="6278563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60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200" dirty="0" smtClean="0"/>
              <a:t>Energiforbrugets sammensætning i fremstillingsvirksomhed</a:t>
            </a:r>
            <a:endParaRPr lang="da-DK" sz="42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47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10285" y="16311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83665001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3863" y="1955800"/>
            <a:ext cx="5740400" cy="3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74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Energiintensitet i produktionserhverv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48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82293" y="148716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622053" y="1755452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 pr. DKK, BVT (2020-priser, kædede værdier)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55096968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350" y="2143125"/>
            <a:ext cx="63277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665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err="1" smtClean="0"/>
              <a:t>Elintensitet</a:t>
            </a:r>
            <a:r>
              <a:rPr lang="da-DK" dirty="0" smtClean="0"/>
              <a:t> i produktionserhverv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49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82293" y="148716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694061" y="1755452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 pr. mio. DKK, BVT (2020-priser, kædede værdier)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0685942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3500" y="2181225"/>
            <a:ext cx="6469063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2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Reserver og betingede ressourcer for olie og gas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49149564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719138" y="1597025"/>
            <a:ext cx="7191375" cy="47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pr. beskæftiget i fremstillingsvirksomhed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50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82293" y="175545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677958" y="203710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 pr. beskæftiget</a:t>
            </a: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01655915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60463" y="2371725"/>
            <a:ext cx="6797675" cy="32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662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Energi- og elforbrug i handels- og serviceerhverv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2054101" y="172445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76226" y="171561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264876112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96950" y="2105025"/>
            <a:ext cx="7142163" cy="371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614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fordelt på energivarer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52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76226" y="155178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894602" y="155178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0560650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228725" y="1820863"/>
            <a:ext cx="640715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4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200" dirty="0" smtClean="0"/>
              <a:t>Energiforbrugets sammensætning i handels- og serviceerhverv</a:t>
            </a:r>
            <a:endParaRPr lang="da-DK" sz="42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53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82293" y="1703189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7940940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38325" y="1998663"/>
            <a:ext cx="5564188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104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fordelt på 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54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76226" y="172876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75545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7756085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25588" y="1997075"/>
            <a:ext cx="6029325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235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til opvarmning i handels- og serviceerhverv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55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05908" y="172178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92493" y="174928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41833966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73188" y="2024063"/>
            <a:ext cx="6411912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2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Elforbrug fordelt på 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56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82293" y="155917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970220" y="155917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85028785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93850" y="1838325"/>
            <a:ext cx="6034088" cy="38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54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smtClean="0"/>
              <a:t>Energiintensitet i handels- og serviceerhverv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613941" y="1861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 pr. mio. DKK BVT i 2020-priser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854301" y="1864889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40975634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04888" y="2138363"/>
            <a:ext cx="6670675" cy="38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25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err="1" smtClean="0"/>
              <a:t>Elintensitet</a:t>
            </a:r>
            <a:r>
              <a:rPr lang="da-DK" dirty="0" smtClean="0"/>
              <a:t> i handels- og serviceerhverv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613941" y="170318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238418" y="173396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 pr. mio. DKK BVT i 2020-priser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3776226" y="172824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9" name="Billede 8"/>
          <p:cNvPicPr/>
          <p:nvPr>
            <p:extLst>
              <p:ext uri="{D42A27DB-BD31-4B8C-83A1-F6EECF244321}">
                <p14:modId xmlns:p14="http://schemas.microsoft.com/office/powerpoint/2010/main" val="11983562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28700" y="2041525"/>
            <a:ext cx="6661150" cy="40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330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pr. beskæftiget i handels- og serviceerhverv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045989" y="1858237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GJ pr.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beskæftiget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76226" y="187333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80109758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93788" y="2127250"/>
            <a:ext cx="6534150" cy="37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6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Naturgasforbrug og </a:t>
            </a:r>
            <a:r>
              <a:rPr lang="da-DK" dirty="0" err="1" smtClean="0"/>
              <a:t>flaring</a:t>
            </a:r>
            <a:r>
              <a:rPr lang="da-DK" dirty="0" smtClean="0"/>
              <a:t> på platforme i Nordsøen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78238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65608593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249363" y="2125663"/>
            <a:ext cx="600233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Energiforbrug i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766069" y="147410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9977048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92200" y="1814513"/>
            <a:ext cx="6578600" cy="39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189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Husholdningers forbrug fordelt på energivarer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789406" y="161143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76226" y="16311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27022724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57325" y="1901825"/>
            <a:ext cx="6137275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501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Energiforbrug pr. husholdning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21344" y="154496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10285" y="154496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3684918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243013" y="1882775"/>
            <a:ext cx="6515100" cy="39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440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Husholdningers </a:t>
            </a:r>
            <a:r>
              <a:rPr lang="da-DK" sz="4000" dirty="0"/>
              <a:t>v</a:t>
            </a:r>
            <a:r>
              <a:rPr lang="da-DK" sz="4000" dirty="0" smtClean="0"/>
              <a:t>edvarende </a:t>
            </a:r>
            <a:r>
              <a:rPr lang="da-DK" sz="4000" dirty="0"/>
              <a:t>energiforbrug fordelt på </a:t>
            </a:r>
            <a:r>
              <a:rPr lang="da-DK" sz="4000" dirty="0" smtClean="0"/>
              <a:t>energivarer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63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9151777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28800" y="2319338"/>
            <a:ext cx="5708650" cy="3719512"/>
          </a:xfrm>
          <a:prstGeom prst="rect">
            <a:avLst/>
          </a:prstGeom>
        </p:spPr>
      </p:pic>
      <p:sp>
        <p:nvSpPr>
          <p:cNvPr id="8" name="Tekstboks 2"/>
          <p:cNvSpPr txBox="1"/>
          <p:nvPr/>
        </p:nvSpPr>
        <p:spPr>
          <a:xfrm>
            <a:off x="1838077" y="194272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544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til opvarmning i boliger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117997" y="178109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Indeks 1990=100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941170" y="176801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02538420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82713" y="2073275"/>
            <a:ext cx="6343650" cy="38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434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Nettoenergiforbrug og tab ved opvarmning i boliger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65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27216" y="165963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82293" y="16311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5618807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63675" y="2014538"/>
            <a:ext cx="6224588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574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smtClean="0"/>
              <a:t>Privat forbrug og elforbrug i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537010" y="1758429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Indeks 1990=100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38952502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55738" y="2030413"/>
            <a:ext cx="6292850" cy="40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757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smtClean="0"/>
              <a:t>Husholdningernes bestand af </a:t>
            </a:r>
            <a:r>
              <a:rPr lang="da-DK" dirty="0" err="1" smtClean="0"/>
              <a:t>elapparater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64816" y="155917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 stk.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81927493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82738" y="1847850"/>
            <a:ext cx="6221412" cy="43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411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Husholdningsapparaters specifikke elforbrug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550045" y="160245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kWh/år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773954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250950" y="1879600"/>
            <a:ext cx="6288088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277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-emissioner fra energiforbrug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66289" y="171561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27485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22425" y="2038350"/>
            <a:ext cx="5892800" cy="38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4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Produktion af vedvarende energi fordelt på energivarer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06570" y="157691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2936900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85900" y="1990725"/>
            <a:ext cx="5603875" cy="40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-emissioner fordelt på brændsler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70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1420186" y="183858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4028254" y="184297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7842684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55750" y="2173288"/>
            <a:ext cx="58197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662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600" dirty="0" smtClean="0"/>
              <a:t>CO</a:t>
            </a:r>
            <a:r>
              <a:rPr lang="da-DK" sz="4600" baseline="-25000" dirty="0" smtClean="0"/>
              <a:t>2</a:t>
            </a:r>
            <a:r>
              <a:rPr lang="da-DK" sz="4600" dirty="0" smtClean="0"/>
              <a:t>-emissioner pr. brændsels-enhed og pr. kWh el</a:t>
            </a:r>
            <a:endParaRPr lang="da-DK" sz="46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71</a:t>
            </a:fld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6021792" y="174915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Gram pr. kWh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1532386" y="174915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Kg pr. GJ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71307" y="171145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pic>
        <p:nvPicPr>
          <p:cNvPr id="9" name="Billede 8"/>
          <p:cNvPicPr/>
          <p:nvPr>
            <p:extLst>
              <p:ext uri="{D42A27DB-BD31-4B8C-83A1-F6EECF244321}">
                <p14:modId xmlns:p14="http://schemas.microsoft.com/office/powerpoint/2010/main" val="47258193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41463" y="2025650"/>
            <a:ext cx="5986462" cy="40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830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Faktiske CO</a:t>
            </a:r>
            <a:r>
              <a:rPr lang="da-DK" baseline="-25000" dirty="0" smtClean="0"/>
              <a:t>2</a:t>
            </a:r>
            <a:r>
              <a:rPr lang="da-DK" dirty="0" smtClean="0"/>
              <a:t>-emissioner fordelt på sektorer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406029" y="171561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59948446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12875" y="1990725"/>
            <a:ext cx="6075363" cy="408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240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-emissioner ved slutforbrug af energi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73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1275675" y="170318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4025640" y="174838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9036469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1763" y="1966913"/>
            <a:ext cx="6111875" cy="419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311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Emissioner af drivhusgasser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74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1406029" y="1644591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-ækvivalent 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45015701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41438" y="1968500"/>
            <a:ext cx="5995987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765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99474" cy="1800200"/>
          </a:xfrm>
        </p:spPr>
        <p:txBody>
          <a:bodyPr/>
          <a:lstStyle/>
          <a:p>
            <a:r>
              <a:rPr lang="da-DK" sz="3200" dirty="0"/>
              <a:t>Faktiske nettoemissioner af drivhusgasser fordelt på oprindelse i </a:t>
            </a:r>
            <a:r>
              <a:rPr lang="da-DK" sz="3200" dirty="0" smtClean="0"/>
              <a:t>2022</a:t>
            </a:r>
            <a:endParaRPr lang="da-DK" sz="3200" dirty="0">
              <a:solidFill>
                <a:srgbClr val="FF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75</a:t>
            </a:fld>
            <a:endParaRPr lang="da-DK" dirty="0"/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0368109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17997" y="1736012"/>
            <a:ext cx="6054725" cy="4310062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6100550" y="5087565"/>
            <a:ext cx="304821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* Affaldsdeponier mm.: Deponi af affald, Spildevandsrensning, Andet affald (bioforgasning mm.), Indirekte CO2-emissioner</a:t>
            </a:r>
          </a:p>
          <a:p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26608262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000" dirty="0" smtClean="0"/>
              <a:t>Faktiske nettoemissioner af drivhusgasser fordelt på oprindelse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76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1406029" y="167371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-ækvivalent 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6728065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877889" y="1981487"/>
            <a:ext cx="6702624" cy="4341526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238677" y="4929123"/>
            <a:ext cx="191008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* Affaldsdeponier mm.: Deponi af affald, Spildevandsrensning, Andet affald (bioforgasning mm.), Indirekte CO2-emissioner</a:t>
            </a:r>
          </a:p>
          <a:p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31238647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263029"/>
            <a:ext cx="8233887" cy="1728192"/>
          </a:xfrm>
        </p:spPr>
        <p:txBody>
          <a:bodyPr/>
          <a:lstStyle/>
          <a:p>
            <a:r>
              <a:rPr lang="da-DK" sz="4000" dirty="0" smtClean="0"/>
              <a:t>Faktiske CO</a:t>
            </a:r>
            <a:r>
              <a:rPr lang="da-DK" sz="4000" baseline="-25000" dirty="0" smtClean="0"/>
              <a:t>2</a:t>
            </a:r>
            <a:r>
              <a:rPr lang="da-DK" sz="4000" dirty="0" smtClean="0"/>
              <a:t>-emissioner fra energiforbrug i 2023, kvote- og ikke-kvoteomfattet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799854" y="206517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 ton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38253497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06575" y="2284413"/>
            <a:ext cx="55245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110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smtClean="0"/>
              <a:t>Energiudgifter i erhverv og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829965" y="170064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58540147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11325" y="2052638"/>
            <a:ext cx="5405438" cy="390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325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Energiudgifter i produktionserhverv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79</a:t>
            </a:fld>
            <a:endParaRPr lang="da-DK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45989" y="1747678"/>
            <a:ext cx="25971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13122504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62100" y="2076450"/>
            <a:ext cx="5837238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7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Forbrug af affald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27216" y="133327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86725272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57313" y="1604963"/>
            <a:ext cx="606425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Energiudgifter fordelt på brændsler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478037" y="1682011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1407271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06563" y="1982788"/>
            <a:ext cx="5591175" cy="40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583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Provenu af energi-, CO</a:t>
            </a:r>
            <a:r>
              <a:rPr lang="da-DK" baseline="-25000" dirty="0" smtClean="0"/>
              <a:t>2</a:t>
            </a:r>
            <a:r>
              <a:rPr lang="da-DK" dirty="0" smtClean="0"/>
              <a:t>- og svovlafgifter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436945" y="1709403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8372036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36688" y="2039938"/>
            <a:ext cx="5837237" cy="402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998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Energiudgift og afgifts-provenu i faste priser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478037" y="1857077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faste 2022-priser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6201335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63663" y="2187575"/>
            <a:ext cx="5775325" cy="37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729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Værdi af råolie- og naturgasproduktion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83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550045" y="1897913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6016706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0688" y="2217738"/>
            <a:ext cx="5297487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729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Eksport af energiteknologi </a:t>
            </a:r>
            <a:br>
              <a:rPr lang="da-DK" dirty="0" smtClean="0"/>
            </a:br>
            <a:r>
              <a:rPr lang="da-DK" dirty="0" smtClean="0"/>
              <a:t>og -udstyr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117997" y="184600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335544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84350" y="2128838"/>
            <a:ext cx="5534025" cy="382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570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Spotmarkedspriser på råolie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Energistyrelsen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85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69925" y="5787900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*Priserne for 2022 dækker alene </a:t>
            </a:r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første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halvår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829965" y="1281455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USD pr. tønde, gennemsnitlige årspriser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17670088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260475" y="1766888"/>
            <a:ext cx="6110288" cy="394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40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</a:t>
            </a:r>
            <a:r>
              <a:rPr lang="da-DK" baseline="-25000" dirty="0"/>
              <a:t>2</a:t>
            </a:r>
            <a:r>
              <a:rPr lang="da-DK" dirty="0"/>
              <a:t>-priser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5591-981E-4A58-B0B3-7DB132FEA237}" type="datetime2">
              <a:rPr lang="da-DK" smtClean="0"/>
              <a:t>25. oktober 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86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5077193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258888" y="1930400"/>
            <a:ext cx="6348412" cy="4022725"/>
          </a:xfrm>
          <a:prstGeom prst="rect">
            <a:avLst/>
          </a:prstGeom>
        </p:spPr>
      </p:pic>
      <p:sp>
        <p:nvSpPr>
          <p:cNvPr id="8" name="Tekstboks 7"/>
          <p:cNvSpPr txBox="1"/>
          <p:nvPr/>
        </p:nvSpPr>
        <p:spPr>
          <a:xfrm>
            <a:off x="1406029" y="161153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EUR/ton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076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Spotmarkedspriser på el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334021" y="1490703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DKK, øre pr. kWh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5122807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57313" y="1844675"/>
            <a:ext cx="5834062" cy="407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558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Energipriser for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334021" y="163857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6563774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92213" y="1960563"/>
            <a:ext cx="6034087" cy="396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833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Energipriser for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94061" y="1703189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DKK, 2023-priser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73956290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46225" y="1987550"/>
            <a:ext cx="6173788" cy="403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2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Forbrug af vedvarende energi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94602" y="137654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18593824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47813" y="1684338"/>
            <a:ext cx="58928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Elpriser for erhvervskunder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90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69925" y="580764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Kilde: Eurostat</a:t>
            </a:r>
            <a:endParaRPr lang="da-DK" sz="1400" dirty="0"/>
          </a:p>
        </p:txBody>
      </p:sp>
      <p:sp>
        <p:nvSpPr>
          <p:cNvPr id="3" name="Tekstboks 2"/>
          <p:cNvSpPr txBox="1"/>
          <p:nvPr/>
        </p:nvSpPr>
        <p:spPr>
          <a:xfrm>
            <a:off x="1670314" y="169714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 pr. kWh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01350287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76375" y="1958975"/>
            <a:ext cx="5802313" cy="37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67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Naturgaspriser for erhvervskunder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91</a:t>
            </a:fld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469925" y="580764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Kilde: Eurostat</a:t>
            </a:r>
            <a:endParaRPr lang="da-DK" sz="1400" dirty="0"/>
          </a:p>
        </p:txBody>
      </p:sp>
      <p:sp>
        <p:nvSpPr>
          <p:cNvPr id="3" name="Tekstboks 2"/>
          <p:cNvSpPr txBox="1"/>
          <p:nvPr/>
        </p:nvSpPr>
        <p:spPr>
          <a:xfrm>
            <a:off x="1694061" y="1631181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 pr. m</a:t>
            </a:r>
            <a:r>
              <a:rPr lang="da-DK" sz="1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da-DK" sz="140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25944478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50988" y="2001838"/>
            <a:ext cx="5757862" cy="38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57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Benzinpriser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92</a:t>
            </a:fld>
            <a:endParaRPr lang="da-DK" dirty="0"/>
          </a:p>
        </p:txBody>
      </p:sp>
      <p:sp>
        <p:nvSpPr>
          <p:cNvPr id="7" name="Tekstboks 3"/>
          <p:cNvSpPr txBox="1"/>
          <p:nvPr/>
        </p:nvSpPr>
        <p:spPr>
          <a:xfrm>
            <a:off x="469925" y="5807645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Kilde: Oil Bulletin, EU-kommissionen </a:t>
            </a:r>
            <a:endParaRPr lang="da-DK" sz="1400" dirty="0"/>
          </a:p>
        </p:txBody>
      </p:sp>
      <p:sp>
        <p:nvSpPr>
          <p:cNvPr id="3" name="Tekstboks 2"/>
          <p:cNvSpPr txBox="1"/>
          <p:nvPr/>
        </p:nvSpPr>
        <p:spPr>
          <a:xfrm>
            <a:off x="1645492" y="161519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 pr. liter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97359380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6525" y="1922463"/>
            <a:ext cx="5770563" cy="37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0382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Forbrugerprisens sammen-sætning,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93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1489324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92213" y="1720850"/>
            <a:ext cx="6365875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672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Elpriser for husholdninger* 1997-2024 (pr. 1. januar)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757957" y="158936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 øre pr. kWh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76323163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5088" y="1935163"/>
            <a:ext cx="5808662" cy="3743325"/>
          </a:xfrm>
          <a:prstGeom prst="rect">
            <a:avLst/>
          </a:prstGeom>
        </p:spPr>
      </p:pic>
      <p:sp>
        <p:nvSpPr>
          <p:cNvPr id="9" name="Tekstboks 2"/>
          <p:cNvSpPr txBox="1"/>
          <p:nvPr/>
        </p:nvSpPr>
        <p:spPr>
          <a:xfrm>
            <a:off x="922493" y="5717094"/>
            <a:ext cx="746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*Gennemsnitlige elpris for husholdningskunder med et årsforbrug på 4000 kWh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526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b="1" dirty="0"/>
              <a:t>Naturgaspris for husholdninger </a:t>
            </a:r>
            <a:r>
              <a:rPr lang="da-DK" sz="4000" b="1" dirty="0" smtClean="0"/>
              <a:t>2018H1-2023H2</a:t>
            </a:r>
            <a:r>
              <a:rPr lang="da-DK" sz="4000" dirty="0"/>
              <a:t/>
            </a:r>
            <a:br>
              <a:rPr lang="da-DK" sz="4000" dirty="0"/>
            </a:b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95</a:t>
            </a:fld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1686973" y="182800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 pr. m3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6628544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6400" y="2174875"/>
            <a:ext cx="6005513" cy="37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379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Forbrug</a:t>
            </a:r>
            <a:r>
              <a:rPr lang="da-DK" sz="4400" dirty="0" smtClean="0"/>
              <a:t> af vedvarende energi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96</a:t>
            </a:fld>
            <a:endParaRPr lang="da-DK" dirty="0"/>
          </a:p>
        </p:txBody>
      </p:sp>
      <p:sp>
        <p:nvSpPr>
          <p:cNvPr id="16" name="Tekstboks 7"/>
          <p:cNvSpPr txBox="1"/>
          <p:nvPr/>
        </p:nvSpPr>
        <p:spPr>
          <a:xfrm>
            <a:off x="1776514" y="155917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Exajoules</a:t>
            </a:r>
            <a:endParaRPr lang="da-D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5690634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1638" y="1939925"/>
            <a:ext cx="5792787" cy="37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812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Forbrug af olie fordelt på regioner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70314" y="155969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408768200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8463" y="2151063"/>
            <a:ext cx="5586412" cy="353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1118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fordelt på regioner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406029" y="156172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oliækvivalent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9995237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90663" y="1935163"/>
            <a:ext cx="56610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47952"/>
      </p:ext>
    </p:extLst>
  </p:cSld>
  <p:clrMapOvr>
    <a:masterClrMapping/>
  </p:clrMapOvr>
</p:sld>
</file>

<file path=ppt/theme/theme1.xml><?xml version="1.0" encoding="utf-8"?>
<a:theme xmlns:a="http://schemas.openxmlformats.org/drawingml/2006/main" name="EFKM_Ppt_ENS_vDK_01">
  <a:themeElements>
    <a:clrScheme name="EFKM">
      <a:dk1>
        <a:srgbClr val="000000"/>
      </a:dk1>
      <a:lt1>
        <a:sysClr val="window" lastClr="FFFFFF"/>
      </a:lt1>
      <a:dk2>
        <a:srgbClr val="1F497D"/>
      </a:dk2>
      <a:lt2>
        <a:srgbClr val="1DE2CD"/>
      </a:lt2>
      <a:accent1>
        <a:srgbClr val="0097A7"/>
      </a:accent1>
      <a:accent2>
        <a:srgbClr val="045C65"/>
      </a:accent2>
      <a:accent3>
        <a:srgbClr val="FF5252"/>
      </a:accent3>
      <a:accent4>
        <a:srgbClr val="673AB7"/>
      </a:accent4>
      <a:accent5>
        <a:srgbClr val="0C2D83"/>
      </a:accent5>
      <a:accent6>
        <a:srgbClr val="0091EA"/>
      </a:accent6>
      <a:hlink>
        <a:srgbClr val="0000FF"/>
      </a:hlink>
      <a:folHlink>
        <a:srgbClr val="800080"/>
      </a:folHlink>
    </a:clrScheme>
    <a:fontScheme name="EFK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F22F492AE8914D8B73C3E3C23F308D" ma:contentTypeVersion="35" ma:contentTypeDescription="Opret et nyt dokument." ma:contentTypeScope="" ma:versionID="afa73df244fcf30f3c1d69ef4429e531">
  <xsd:schema xmlns:xsd="http://www.w3.org/2001/XMLSchema" xmlns:xs="http://www.w3.org/2001/XMLSchema" xmlns:p="http://schemas.microsoft.com/office/2006/metadata/properties" xmlns:ns1="http://schemas.microsoft.com/sharepoint/v3" xmlns:ns2="b1cfadd8-d294-4d34-bc36-10edd03a80b3" xmlns:ns3="57e246f5-a181-4ddd-bcfa-8f2bd33c0c9c" targetNamespace="http://schemas.microsoft.com/office/2006/metadata/properties" ma:root="true" ma:fieldsID="7cc1265a29cc1620a4073d4c8e845e1e" ns1:_="" ns2:_="" ns3:_="">
    <xsd:import namespace="http://schemas.microsoft.com/sharepoint/v3"/>
    <xsd:import namespace="b1cfadd8-d294-4d34-bc36-10edd03a80b3"/>
    <xsd:import namespace="57e246f5-a181-4ddd-bcfa-8f2bd33c0c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Filtyp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Test" minOccurs="0"/>
                <xsd:element ref="ns2:MediaServiceSearchProperties" minOccurs="0"/>
                <xsd:element ref="ns2:Test_ContainsTool" minOccurs="0"/>
                <xsd:element ref="ns2:Subjects" minOccurs="0"/>
                <xsd:element ref="ns2:Shortdescription" minOccurs="0"/>
                <xsd:element ref="ns2:Tool_x002f_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genskaber for Unified Compliance Policy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Handling for Unified Compliance Policy-grænseflad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fadd8-d294-4d34-bc36-10edd03a8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description="" ma:indexed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Filtype" ma:index="17" nillable="true" ma:displayName="Filtype" ma:format="Dropdown" ma:indexed="true" ma:internalName="Filtype">
      <xsd:simpleType>
        <xsd:restriction base="dms:Text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ledmærker" ma:readOnly="false" ma:fieldId="{5cf76f15-5ced-4ddc-b409-7134ff3c332f}" ma:taxonomyMulti="true" ma:sspId="fcff2bff-98dc-460d-973e-03f7511429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est" ma:index="28" nillable="true" ma:displayName="Test" ma:format="Dropdown" ma:list="UserInfo" ma:SharePointGroup="0" ma:internalName="Tes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est_ContainsTool" ma:index="30" nillable="true" ma:displayName="Test_Contains Tool" ma:default="0" ma:description="Mark as 'yes' if this folder contains tool to add to the Tools Library" ma:format="Dropdown" ma:internalName="Test_ContainsTool">
      <xsd:simpleType>
        <xsd:restriction base="dms:Boolean"/>
      </xsd:simpleType>
    </xsd:element>
    <xsd:element name="Subjects" ma:index="31" nillable="true" ma:displayName="Subjects" ma:format="Dropdown" ma:internalName="Subject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ESG"/>
                        <xsd:enumeration value="Klimaregnskab"/>
                        <xsd:enumeration value="Energieffektivite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hortdescription" ma:index="32" nillable="true" ma:displayName="Short description" ma:default="Please help your colleague by describing your tool" ma:description="Describe briefly what the tools is used for. You might include things like required user skill level or what problem the tool solves" ma:format="Dropdown" ma:internalName="Shortdescription">
      <xsd:simpleType>
        <xsd:restriction base="dms:Note">
          <xsd:maxLength value="255"/>
        </xsd:restriction>
      </xsd:simpleType>
    </xsd:element>
    <xsd:element name="Tool_x002f_background" ma:index="33" nillable="true" ma:displayName="Tool/background" ma:format="Dropdown" ma:indexed="true" ma:internalName="Tool_x002f_background">
      <xsd:simpleType>
        <xsd:restriction base="dms:Choice">
          <xsd:enumeration value="Tool"/>
          <xsd:enumeration value="Background"/>
          <xsd:enumeration value="Legisla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246f5-a181-4ddd-bcfa-8f2bd33c0c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4651abdf-1673-48e2-821d-f5cd0b68c3fe}" ma:internalName="TaxCatchAll" ma:showField="CatchAllData" ma:web="57e246f5-a181-4ddd-bcfa-8f2bd33c0c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e246f5-a181-4ddd-bcfa-8f2bd33c0c9c" xsi:nil="true"/>
    <_ip_UnifiedCompliancePolicyUIAction xmlns="http://schemas.microsoft.com/sharepoint/v3" xsi:nil="true"/>
    <lcf76f155ced4ddcb4097134ff3c332f xmlns="b1cfadd8-d294-4d34-bc36-10edd03a80b3">
      <Terms xmlns="http://schemas.microsoft.com/office/infopath/2007/PartnerControls"/>
    </lcf76f155ced4ddcb4097134ff3c332f>
    <Test xmlns="b1cfadd8-d294-4d34-bc36-10edd03a80b3">
      <UserInfo>
        <DisplayName/>
        <AccountId xsi:nil="true"/>
        <AccountType/>
      </UserInfo>
    </Test>
    <Filtype xmlns="b1cfadd8-d294-4d34-bc36-10edd03a80b3" xsi:nil="true"/>
    <Test_ContainsTool xmlns="b1cfadd8-d294-4d34-bc36-10edd03a80b3">false</Test_ContainsTool>
    <_ip_UnifiedCompliancePolicyProperties xmlns="http://schemas.microsoft.com/sharepoint/v3" xsi:nil="true"/>
    <Subjects xmlns="b1cfadd8-d294-4d34-bc36-10edd03a80b3" xsi:nil="true"/>
    <Shortdescription xmlns="b1cfadd8-d294-4d34-bc36-10edd03a80b3">Please help your colleague by describing your tool</Shortdescription>
    <Tool_x002f_background xmlns="b1cfadd8-d294-4d34-bc36-10edd03a80b3" xsi:nil="true"/>
  </documentManagement>
</p:properties>
</file>

<file path=customXml/itemProps1.xml><?xml version="1.0" encoding="utf-8"?>
<ds:datastoreItem xmlns:ds="http://schemas.openxmlformats.org/officeDocument/2006/customXml" ds:itemID="{CF33A748-DAB2-49F7-8E4F-2F9B6F74F4E1}"/>
</file>

<file path=customXml/itemProps2.xml><?xml version="1.0" encoding="utf-8"?>
<ds:datastoreItem xmlns:ds="http://schemas.openxmlformats.org/officeDocument/2006/customXml" ds:itemID="{96CB52E6-E3ED-4496-A3FF-2C39CE1A84BC}"/>
</file>

<file path=customXml/itemProps3.xml><?xml version="1.0" encoding="utf-8"?>
<ds:datastoreItem xmlns:ds="http://schemas.openxmlformats.org/officeDocument/2006/customXml" ds:itemID="{373D5E89-0E4A-47A1-A3A5-C40318CEB326}"/>
</file>

<file path=docProps/app.xml><?xml version="1.0" encoding="utf-8"?>
<Properties xmlns="http://schemas.openxmlformats.org/officeDocument/2006/extended-properties" xmlns:vt="http://schemas.openxmlformats.org/officeDocument/2006/docPropsVTypes">
  <Template>EFKM_Ppt_ENS_vDK_01</Template>
  <TotalTime>2263</TotalTime>
  <Words>1185</Words>
  <Application>Microsoft Office PowerPoint</Application>
  <PresentationFormat>Brugerdefineret</PresentationFormat>
  <Paragraphs>423</Paragraphs>
  <Slides>98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98</vt:i4>
      </vt:variant>
    </vt:vector>
  </HeadingPairs>
  <TitlesOfParts>
    <vt:vector size="103" baseType="lpstr">
      <vt:lpstr>Arial</vt:lpstr>
      <vt:lpstr>Calibri</vt:lpstr>
      <vt:lpstr>Symbol</vt:lpstr>
      <vt:lpstr>Verdana</vt:lpstr>
      <vt:lpstr>EFKM_Ppt_ENS_vDK_01</vt:lpstr>
      <vt:lpstr>Energistatistik</vt:lpstr>
      <vt:lpstr>Bruttoenergiforbrug og  CO2-emissioner</vt:lpstr>
      <vt:lpstr>Selvforsyningsgrad</vt:lpstr>
      <vt:lpstr>Primær energiproduktion</vt:lpstr>
      <vt:lpstr>Reserver og betingede ressourcer for olie og gas</vt:lpstr>
      <vt:lpstr>Naturgasforbrug og flaring på platforme i Nordsøen</vt:lpstr>
      <vt:lpstr>Produktion af vedvarende energi fordelt på energivarer</vt:lpstr>
      <vt:lpstr>Forbrug af affald</vt:lpstr>
      <vt:lpstr>Forbrug af vedvarende energi</vt:lpstr>
      <vt:lpstr>Vedvarende energi – forbrug fordelt på energivarer</vt:lpstr>
      <vt:lpstr>Anvendelse af vedvarende energi i 2023</vt:lpstr>
      <vt:lpstr>Bionaturgasandel af ledningsgassen</vt:lpstr>
      <vt:lpstr>Andel af vedvarende energi iflg. EU-opgørelse</vt:lpstr>
      <vt:lpstr>Vindkraftkapacitet og vindkrafts andel af indenlandsk elforsyning</vt:lpstr>
      <vt:lpstr>Vindkraft på land fordelt på kommuner 2023</vt:lpstr>
      <vt:lpstr>Vindkapacitet efter anlægsstørrelse</vt:lpstr>
      <vt:lpstr>Vindkraftproduktion efter anlægsstørrelse</vt:lpstr>
      <vt:lpstr>Elproduktion fordelt efter produktionsform</vt:lpstr>
      <vt:lpstr>Elproduktion fordelt efter anvendt brændsel</vt:lpstr>
      <vt:lpstr>Andre brændsler end kul til elproduktion</vt:lpstr>
      <vt:lpstr>Nettoeksport af el fordelt på lande</vt:lpstr>
      <vt:lpstr>Elkapacitet</vt:lpstr>
      <vt:lpstr>Kraftvarmeandel af termisk el- og fjernvarmeproduktion</vt:lpstr>
      <vt:lpstr>Varmelevering 2023 opdelt på anlæggenes primære brændsel</vt:lpstr>
      <vt:lpstr>Fjernvarmeproduktion fordelt efter produktionsanlæg</vt:lpstr>
      <vt:lpstr>Fjernvarmeproduktion fordelt efter anvendt brændsel, procentvis fordeling</vt:lpstr>
      <vt:lpstr>Faktisk energiforbrug og korrigeret bruttoenergiforbrug</vt:lpstr>
      <vt:lpstr>Bruttoenergiforbrug fordelt på brændsler</vt:lpstr>
      <vt:lpstr>Bruttoenergiforbrug fordelt på energivarer efter konvertering</vt:lpstr>
      <vt:lpstr>Bruttoenergiforbrug fordelt på anvendelser</vt:lpstr>
      <vt:lpstr>Endeligt energiforbrug fordelt på anvendelser</vt:lpstr>
      <vt:lpstr>Endeligt energiforbrug fordelt på energivarer</vt:lpstr>
      <vt:lpstr>Bruttoenergiforbrug og endeligt energiforbrug pr. mio. DKK, BNP (intensitet)</vt:lpstr>
      <vt:lpstr>Endeligt elforbrug på anvendelsesområder</vt:lpstr>
      <vt:lpstr>Elforbrugets andel af det samlede energiforbrug</vt:lpstr>
      <vt:lpstr>Energiforbrug til transport fordelt på transportform</vt:lpstr>
      <vt:lpstr>Energiforbrug til transport fordelt på drivmidler</vt:lpstr>
      <vt:lpstr>Energiforbrug til vejtransport</vt:lpstr>
      <vt:lpstr>Energiforbrug fordelt på person- og godstransport</vt:lpstr>
      <vt:lpstr>Energiforbrug til persontransport fordelt på transportmidler</vt:lpstr>
      <vt:lpstr>Energiforbrug til godstransport fordelt på transportform</vt:lpstr>
      <vt:lpstr>Energi- og elforbrug i produktionserhverv</vt:lpstr>
      <vt:lpstr>Energiforbrug i produktions-erhverv fordelt på energivarer</vt:lpstr>
      <vt:lpstr>Energiforbrug fordelt på produktionserhverv</vt:lpstr>
      <vt:lpstr>Elforbrugets andel af det samlede energiforbrug i eget erhverv</vt:lpstr>
      <vt:lpstr>Energi- og elforbrug i fremstillingsvirksomhed</vt:lpstr>
      <vt:lpstr>Energiforbrugets sammensætning i fremstillingsvirksomhed</vt:lpstr>
      <vt:lpstr>Energiintensitet i produktionserhverv</vt:lpstr>
      <vt:lpstr>Elintensitet i produktionserhverv</vt:lpstr>
      <vt:lpstr>Energiforbrug pr. beskæftiget i fremstillingsvirksomhed</vt:lpstr>
      <vt:lpstr>Energi- og elforbrug i handels- og serviceerhverv</vt:lpstr>
      <vt:lpstr>Energiforbrug fordelt på energivarer</vt:lpstr>
      <vt:lpstr>Energiforbrugets sammensætning i handels- og serviceerhverv</vt:lpstr>
      <vt:lpstr>Energiforbrug fordelt på erhverv</vt:lpstr>
      <vt:lpstr>Energiforbrug til opvarmning i handels- og serviceerhverv</vt:lpstr>
      <vt:lpstr>Elforbrug fordelt på erhverv</vt:lpstr>
      <vt:lpstr>Energiintensitet i handels- og serviceerhverv</vt:lpstr>
      <vt:lpstr>Elintensitet i handels- og serviceerhverv</vt:lpstr>
      <vt:lpstr>Energiforbrug pr. beskæftiget i handels- og serviceerhverv</vt:lpstr>
      <vt:lpstr>Energiforbrug i husholdninger</vt:lpstr>
      <vt:lpstr>Husholdningers forbrug fordelt på energivarer</vt:lpstr>
      <vt:lpstr>Energiforbrug pr. husholdning</vt:lpstr>
      <vt:lpstr>Husholdningers vedvarende energiforbrug fordelt på energivarer</vt:lpstr>
      <vt:lpstr>Energiforbrug til opvarmning i boliger</vt:lpstr>
      <vt:lpstr>Nettoenergiforbrug og tab ved opvarmning i boliger</vt:lpstr>
      <vt:lpstr>Privat forbrug og elforbrug i husholdninger</vt:lpstr>
      <vt:lpstr>Husholdningernes bestand af elapparater</vt:lpstr>
      <vt:lpstr>Husholdningsapparaters specifikke elforbrug</vt:lpstr>
      <vt:lpstr>CO2-emissioner fra energiforbrug</vt:lpstr>
      <vt:lpstr>CO2-emissioner fordelt på brændsler</vt:lpstr>
      <vt:lpstr>CO2-emissioner pr. brændsels-enhed og pr. kWh el</vt:lpstr>
      <vt:lpstr>Faktiske CO2-emissioner fordelt på sektorer</vt:lpstr>
      <vt:lpstr>CO2-emissioner ved slutforbrug af energi</vt:lpstr>
      <vt:lpstr>Emissioner af drivhusgasser</vt:lpstr>
      <vt:lpstr>Faktiske nettoemissioner af drivhusgasser fordelt på oprindelse i 2022</vt:lpstr>
      <vt:lpstr>Faktiske nettoemissioner af drivhusgasser fordelt på oprindelse</vt:lpstr>
      <vt:lpstr>Faktiske CO2-emissioner fra energiforbrug i 2023, kvote- og ikke-kvoteomfattet</vt:lpstr>
      <vt:lpstr>Energiudgifter i erhverv og husholdninger</vt:lpstr>
      <vt:lpstr>Energiudgifter i produktionserhverv</vt:lpstr>
      <vt:lpstr>Energiudgifter fordelt på brændsler</vt:lpstr>
      <vt:lpstr>Provenu af energi-, CO2- og svovlafgifter</vt:lpstr>
      <vt:lpstr>Energiudgift og afgifts-provenu i faste priser</vt:lpstr>
      <vt:lpstr>Værdi af råolie- og naturgasproduktion</vt:lpstr>
      <vt:lpstr>Eksport af energiteknologi  og -udstyr</vt:lpstr>
      <vt:lpstr>Spotmarkedspriser på råolie</vt:lpstr>
      <vt:lpstr>CO2-priser</vt:lpstr>
      <vt:lpstr>Spotmarkedspriser på el</vt:lpstr>
      <vt:lpstr>Energipriser for husholdninger</vt:lpstr>
      <vt:lpstr>Energipriser for husholdninger</vt:lpstr>
      <vt:lpstr>Elpriser for erhvervskunder</vt:lpstr>
      <vt:lpstr>Naturgaspriser for erhvervskunder</vt:lpstr>
      <vt:lpstr>Benzinpriser</vt:lpstr>
      <vt:lpstr>Forbrugerprisens sammen-sætning, husholdninger</vt:lpstr>
      <vt:lpstr>Elpriser for husholdninger* 1997-2024 (pr. 1. januar)</vt:lpstr>
      <vt:lpstr>Naturgaspris for husholdninger 2018H1-2023H2 </vt:lpstr>
      <vt:lpstr>Forbrug af vedvarende energi</vt:lpstr>
      <vt:lpstr>Forbrug af olie fordelt på regioner</vt:lpstr>
      <vt:lpstr>Energiforbrug fordelt på regioner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Line Jensen</dc:creator>
  <cp:lastModifiedBy>Carmela Moreno</cp:lastModifiedBy>
  <cp:revision>303</cp:revision>
  <dcterms:created xsi:type="dcterms:W3CDTF">2016-06-01T09:27:26Z</dcterms:created>
  <dcterms:modified xsi:type="dcterms:W3CDTF">2024-10-25T07:44:51Z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0x010100BDF22F492AE8914D8B73C3E3C23F308D</vt:lpwstr>
  </property>
</Properties>
</file>