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drawings/drawing1.xml" ContentType="application/vnd.openxmlformats-officedocument.drawingml.chartshapes+xml"/>
  <Override PartName="/ppt/presentation.xml" ContentType="application/vnd.openxmlformats-officedocument.presentationml.presentation.main+xml"/>
  <Override PartName="/ppt/slides/slide25.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26.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7.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7.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1.xml" ContentType="application/vnd.openxmlformats-officedocument.theme+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24.xml" ContentType="application/vnd.openxmlformats-officedocument.drawingml.chart+xml"/>
  <Override PartName="/ppt/charts/chart23.xml" ContentType="application/vnd.openxmlformats-officedocument.drawingml.chart+xml"/>
  <Override PartName="/ppt/charts/chart22.xml" ContentType="application/vnd.openxmlformats-officedocument.drawingml.chart+xml"/>
  <Override PartName="/ppt/charts/chart21.xml" ContentType="application/vnd.openxmlformats-officedocument.drawingml.chart+xml"/>
  <Override PartName="/ppt/charts/chart20.xml" ContentType="application/vnd.openxmlformats-officedocument.drawingml.chart+xml"/>
  <Override PartName="/ppt/charts/chart19.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style2.xml" ContentType="application/vnd.ms-office.chartstyle+xml"/>
  <Override PartName="/ppt/charts/colors2.xml" ContentType="application/vnd.ms-office.chartcolorstyle+xml"/>
  <Override PartName="/ppt/charts/chart29.xml" ContentType="application/vnd.openxmlformats-officedocument.drawingml.chart+xml"/>
  <Override PartName="/ppt/charts/style3.xml" ContentType="application/vnd.ms-office.chartstyle+xml"/>
  <Override PartName="/ppt/charts/colors3.xml" ContentType="application/vnd.ms-office.chartcolorstyle+xml"/>
  <Override PartName="/ppt/charts/chart17.xml" ContentType="application/vnd.openxmlformats-officedocument.drawingml.chart+xml"/>
  <Override PartName="/ppt/charts/chart18.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8.xml" ContentType="application/vnd.openxmlformats-officedocument.drawingml.chart+xml"/>
  <Override PartName="/ppt/charts/chart7.xml" ContentType="application/vnd.openxmlformats-officedocument.drawingml.chart+xml"/>
  <Override PartName="/ppt/charts/chart6.xml" ContentType="application/vnd.openxmlformats-officedocument.drawingml.chart+xml"/>
  <Override PartName="/ppt/charts/colors1.xml" ContentType="application/vnd.ms-office.chartcolorstyle+xml"/>
  <Override PartName="/ppt/charts/style1.xml" ContentType="application/vnd.ms-office.chartstyle+xml"/>
  <Override PartName="/ppt/charts/chart5.xml" ContentType="application/vnd.openxmlformats-officedocument.drawingml.chart+xml"/>
  <Override PartName="/ppt/charts/chart10.xml" ContentType="application/vnd.openxmlformats-officedocument.drawingml.chart+xml"/>
  <Override PartName="/ppt/charts/chart9.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1.xml" ContentType="application/vnd.openxmlformats-officedocument.drawingml.chart+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0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prod.sitad.dk\dfs\CU2303\faelles\Fremskrivningsmodeller\Danish%20Energy%20Model\SFM\SFM_master.xlsb"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28.xml.rels><?xml version="1.0" encoding="UTF-8" standalone="yes"?>
<Relationships xmlns="http://schemas.openxmlformats.org/package/2006/relationships"><Relationship Id="rId3" Type="http://schemas.openxmlformats.org/officeDocument/2006/relationships/oleObject" Target="file:///\\prod.sitad.dk\dfs\CU2303\faelles\Fremskrivningsmodeller\Danish%20Energy%20Model\SFM\SFM_master.xlsb" TargetMode="External"/><Relationship Id="rId2" Type="http://schemas.microsoft.com/office/2011/relationships/chartColorStyle" Target="colors2.xml"/><Relationship Id="rId1" Type="http://schemas.microsoft.com/office/2011/relationships/chartStyle" Target="style2.xml"/></Relationships>
</file>

<file path=ppt/charts/_rels/chart29.xml.rels><?xml version="1.0" encoding="UTF-8" standalone="yes"?>
<Relationships xmlns="http://schemas.openxmlformats.org/package/2006/relationships"><Relationship Id="rId3" Type="http://schemas.openxmlformats.org/officeDocument/2006/relationships/oleObject" Target="file:///\\prod.sitad.dk\dfs\CU2303\faelles\Fremskrivningsmodeller\Danish%20Energy%20Model\SFM\SFM_master.xlsb" TargetMode="External"/><Relationship Id="rId2" Type="http://schemas.microsoft.com/office/2011/relationships/chartColorStyle" Target="colors3.xml"/><Relationship Id="rId1" Type="http://schemas.microsoft.com/office/2011/relationships/chartStyle" Target="style3.xml"/></Relationships>
</file>

<file path=ppt/charts/_rels/chart3.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file:///\\prod.sitad.dk\dfs\CU2303\faelles\Fremskrivningsmodeller\Danish%20Energy%20Model\SFM\SFM_master.xlsb" TargetMode="External"/><Relationship Id="rId2" Type="http://schemas.microsoft.com/office/2011/relationships/chartColorStyle" Target="colors1.xml"/><Relationship Id="rId1" Type="http://schemas.microsoft.com/office/2011/relationships/chartStyle" Target="style1.xml"/></Relationships>
</file>

<file path=ppt/charts/_rels/chart6.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prod.sitad.dk\dfs\CU2303\faelles\Fremskrivningsmodeller\Danish%20Energy%20Model\SFM\SFM_master.xlsb"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tx>
            <c:strRef>
              <c:f>'3'!$B$1</c:f>
              <c:strCache>
                <c:ptCount val="1"/>
                <c:pt idx="0">
                  <c:v>RE Share (RES)</c:v>
                </c:pt>
              </c:strCache>
            </c:strRef>
          </c:tx>
          <c:spPr>
            <a:ln>
              <a:solidFill>
                <a:srgbClr val="FF5252"/>
              </a:solidFill>
            </a:ln>
          </c:spPr>
          <c:marker>
            <c:symbol val="none"/>
          </c:marker>
          <c:dLbls>
            <c:dLbl>
              <c:idx val="13"/>
              <c:layout>
                <c:manualLayout>
                  <c:x val="-8.0620391042556198E-3"/>
                  <c:y val="4.845654709827938E-2"/>
                </c:manualLayout>
              </c:layout>
              <c:tx>
                <c:rich>
                  <a:bodyPr/>
                  <a:lstStyle/>
                  <a:p>
                    <a:r>
                      <a:rPr lang="en-US"/>
                      <a:t>RES: 54%</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AC2F-4D00-AED3-5898FE3A3B8A}"/>
                </c:ext>
              </c:extLst>
            </c:dLbl>
            <c:dLbl>
              <c:idx val="17"/>
              <c:layout>
                <c:manualLayout>
                  <c:x val="-1.8927441660673529E-2"/>
                  <c:y val="-4.821510654341199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C2F-4D00-AED3-5898FE3A3B8A}"/>
                </c:ext>
              </c:extLst>
            </c:dLbl>
            <c:spPr>
              <a:noFill/>
              <a:ln>
                <a:noFill/>
              </a:ln>
              <a:effectLst/>
            </c:spPr>
            <c:txPr>
              <a:bodyPr wrap="square" lIns="38100" tIns="19050" rIns="38100" bIns="19050" anchor="ctr">
                <a:spAutoFit/>
              </a:bodyPr>
              <a:lstStyle/>
              <a:p>
                <a:pPr>
                  <a:defRPr b="1"/>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'3'!$A$2:$A$15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'3'!$B$2:$B$15</c:f>
              <c:numCache>
                <c:formatCode>0%</c:formatCode>
                <c:ptCount val="14"/>
                <c:pt idx="0">
                  <c:v>0.34250000000000003</c:v>
                </c:pt>
                <c:pt idx="1">
                  <c:v>0.37435324869594977</c:v>
                </c:pt>
                <c:pt idx="2">
                  <c:v>0.38900535559700228</c:v>
                </c:pt>
                <c:pt idx="3">
                  <c:v>0.41077687101309596</c:v>
                </c:pt>
                <c:pt idx="4">
                  <c:v>0.42524484420047931</c:v>
                </c:pt>
                <c:pt idx="5">
                  <c:v>0.44705428094456079</c:v>
                </c:pt>
                <c:pt idx="6">
                  <c:v>0.45568647198742318</c:v>
                </c:pt>
                <c:pt idx="7">
                  <c:v>0.46518321664735696</c:v>
                </c:pt>
                <c:pt idx="8">
                  <c:v>0.47121651210800442</c:v>
                </c:pt>
                <c:pt idx="9">
                  <c:v>0.49517918594194715</c:v>
                </c:pt>
                <c:pt idx="10">
                  <c:v>0.50407305067446539</c:v>
                </c:pt>
                <c:pt idx="11">
                  <c:v>0.51489091913062746</c:v>
                </c:pt>
                <c:pt idx="12">
                  <c:v>0.52518243384945218</c:v>
                </c:pt>
                <c:pt idx="13">
                  <c:v>0.54198132099910157</c:v>
                </c:pt>
              </c:numCache>
            </c:numRef>
          </c:val>
          <c:smooth val="0"/>
          <c:extLst>
            <c:ext xmlns:c16="http://schemas.microsoft.com/office/drawing/2014/chart" uri="{C3380CC4-5D6E-409C-BE32-E72D297353CC}">
              <c16:uniqueId val="{00000002-AC2F-4D00-AED3-5898FE3A3B8A}"/>
            </c:ext>
          </c:extLst>
        </c:ser>
        <c:ser>
          <c:idx val="2"/>
          <c:order val="1"/>
          <c:tx>
            <c:strRef>
              <c:f>'3'!$C$1</c:f>
              <c:strCache>
                <c:ptCount val="1"/>
                <c:pt idx="0">
                  <c:v>RE Share Electricity (RES-E)</c:v>
                </c:pt>
              </c:strCache>
            </c:strRef>
          </c:tx>
          <c:spPr>
            <a:ln>
              <a:solidFill>
                <a:srgbClr val="0091EA"/>
              </a:solidFill>
            </a:ln>
          </c:spPr>
          <c:marker>
            <c:symbol val="none"/>
          </c:marker>
          <c:dLbls>
            <c:dLbl>
              <c:idx val="13"/>
              <c:layout>
                <c:manualLayout>
                  <c:x val="-1.585988769366078E-3"/>
                  <c:y val="-5.3060659084281134E-2"/>
                </c:manualLayout>
              </c:layout>
              <c:tx>
                <c:rich>
                  <a:bodyPr/>
                  <a:lstStyle/>
                  <a:p>
                    <a:r>
                      <a:rPr lang="en-US"/>
                      <a:t>RES-E: 109%</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AC2F-4D00-AED3-5898FE3A3B8A}"/>
                </c:ext>
              </c:extLst>
            </c:dLbl>
            <c:dLbl>
              <c:idx val="17"/>
              <c:layout>
                <c:manualLayout>
                  <c:x val="-2.1030490734081697E-2"/>
                  <c:y val="-5.93416695918916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C2F-4D00-AED3-5898FE3A3B8A}"/>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'3'!$A$2:$A$15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'3'!$C$2:$C$15</c:f>
              <c:numCache>
                <c:formatCode>0%</c:formatCode>
                <c:ptCount val="14"/>
                <c:pt idx="0">
                  <c:v>0.63749999999999996</c:v>
                </c:pt>
                <c:pt idx="1">
                  <c:v>0.7066952807633583</c:v>
                </c:pt>
                <c:pt idx="2">
                  <c:v>0.72605417426075936</c:v>
                </c:pt>
                <c:pt idx="3">
                  <c:v>0.76594159600756517</c:v>
                </c:pt>
                <c:pt idx="4">
                  <c:v>0.80414838077526307</c:v>
                </c:pt>
                <c:pt idx="5">
                  <c:v>0.84782648870558575</c:v>
                </c:pt>
                <c:pt idx="6">
                  <c:v>0.85560716110173884</c:v>
                </c:pt>
                <c:pt idx="7">
                  <c:v>0.8772203039251093</c:v>
                </c:pt>
                <c:pt idx="8">
                  <c:v>0.88472802774955717</c:v>
                </c:pt>
                <c:pt idx="9">
                  <c:v>0.98180238284186927</c:v>
                </c:pt>
                <c:pt idx="10">
                  <c:v>0.99191901182726105</c:v>
                </c:pt>
                <c:pt idx="11">
                  <c:v>1.0181804425426699</c:v>
                </c:pt>
                <c:pt idx="12">
                  <c:v>1.0385495236048756</c:v>
                </c:pt>
                <c:pt idx="13">
                  <c:v>1.0886742700958096</c:v>
                </c:pt>
              </c:numCache>
            </c:numRef>
          </c:val>
          <c:smooth val="0"/>
          <c:extLst>
            <c:ext xmlns:c16="http://schemas.microsoft.com/office/drawing/2014/chart" uri="{C3380CC4-5D6E-409C-BE32-E72D297353CC}">
              <c16:uniqueId val="{00000005-AC2F-4D00-AED3-5898FE3A3B8A}"/>
            </c:ext>
          </c:extLst>
        </c:ser>
        <c:ser>
          <c:idx val="3"/>
          <c:order val="2"/>
          <c:tx>
            <c:strRef>
              <c:f>'3'!$D$1</c:f>
              <c:strCache>
                <c:ptCount val="1"/>
                <c:pt idx="0">
                  <c:v>RE Share Transportation (RES-T)</c:v>
                </c:pt>
              </c:strCache>
            </c:strRef>
          </c:tx>
          <c:spPr>
            <a:ln>
              <a:solidFill>
                <a:srgbClr val="673AB7"/>
              </a:solidFill>
            </a:ln>
          </c:spPr>
          <c:marker>
            <c:symbol val="none"/>
          </c:marker>
          <c:dLbls>
            <c:dLbl>
              <c:idx val="7"/>
              <c:layout>
                <c:manualLayout>
                  <c:x val="-0.31786579861111108"/>
                  <c:y val="2.9057291666666665E-2"/>
                </c:manualLayout>
              </c:layout>
              <c:tx>
                <c:rich>
                  <a:bodyPr/>
                  <a:lstStyle/>
                  <a:p>
                    <a:pPr>
                      <a:defRPr/>
                    </a:pPr>
                    <a:r>
                      <a:rPr lang="en-US"/>
                      <a:t>RES-T 2020: 9%</a:t>
                    </a:r>
                  </a:p>
                </c:rich>
              </c:tx>
              <c:numFmt formatCode="0.0%" sourceLinked="0"/>
              <c:spP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AC2F-4D00-AED3-5898FE3A3B8A}"/>
                </c:ext>
              </c:extLst>
            </c:dLbl>
            <c:dLbl>
              <c:idx val="13"/>
              <c:layout>
                <c:manualLayout>
                  <c:x val="-1.2352682497801231E-2"/>
                  <c:y val="5.7418013522797122E-2"/>
                </c:manualLayout>
              </c:layout>
              <c:tx>
                <c:rich>
                  <a:bodyPr/>
                  <a:lstStyle/>
                  <a:p>
                    <a:r>
                      <a:rPr lang="en-US"/>
                      <a:t>RES-T: 19%</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AC2F-4D00-AED3-5898FE3A3B8A}"/>
                </c:ext>
              </c:extLst>
            </c:dLbl>
            <c:dLbl>
              <c:idx val="17"/>
              <c:layout>
                <c:manualLayout>
                  <c:x val="-2.5236588880898039E-2"/>
                  <c:y val="-4.450625219391876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C2F-4D00-AED3-5898FE3A3B8A}"/>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numRef>
              <c:f>'3'!$A$2:$A$15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'3'!$D$2:$D$15</c:f>
              <c:numCache>
                <c:formatCode>0%</c:formatCode>
                <c:ptCount val="14"/>
                <c:pt idx="0">
                  <c:v>6.6694734326481389E-2</c:v>
                </c:pt>
                <c:pt idx="1">
                  <c:v>6.9577116804496839E-2</c:v>
                </c:pt>
                <c:pt idx="2">
                  <c:v>7.4665379892520325E-2</c:v>
                </c:pt>
                <c:pt idx="3">
                  <c:v>8.673021750985907E-2</c:v>
                </c:pt>
                <c:pt idx="4">
                  <c:v>8.3325612916724912E-2</c:v>
                </c:pt>
                <c:pt idx="5">
                  <c:v>8.818262426450961E-2</c:v>
                </c:pt>
                <c:pt idx="6">
                  <c:v>9.3447110772274272E-2</c:v>
                </c:pt>
                <c:pt idx="7">
                  <c:v>0.10100060271036804</c:v>
                </c:pt>
                <c:pt idx="8">
                  <c:v>0.10678823269566239</c:v>
                </c:pt>
                <c:pt idx="9">
                  <c:v>0.1140327681150132</c:v>
                </c:pt>
                <c:pt idx="10">
                  <c:v>0.13785423125732257</c:v>
                </c:pt>
                <c:pt idx="11">
                  <c:v>0.15396406122960371</c:v>
                </c:pt>
                <c:pt idx="12">
                  <c:v>0.16972150389802312</c:v>
                </c:pt>
                <c:pt idx="13">
                  <c:v>0.18606346707235111</c:v>
                </c:pt>
              </c:numCache>
            </c:numRef>
          </c:val>
          <c:smooth val="0"/>
          <c:extLst>
            <c:ext xmlns:c16="http://schemas.microsoft.com/office/drawing/2014/chart" uri="{C3380CC4-5D6E-409C-BE32-E72D297353CC}">
              <c16:uniqueId val="{00000009-AC2F-4D00-AED3-5898FE3A3B8A}"/>
            </c:ext>
          </c:extLst>
        </c:ser>
        <c:ser>
          <c:idx val="0"/>
          <c:order val="3"/>
          <c:tx>
            <c:strRef>
              <c:f>'3'!$E$1</c:f>
              <c:strCache>
                <c:ptCount val="1"/>
                <c:pt idx="0">
                  <c:v>RE Share Heating and Cooling (RES-H&amp;C)</c:v>
                </c:pt>
              </c:strCache>
            </c:strRef>
          </c:tx>
          <c:spPr>
            <a:ln>
              <a:solidFill>
                <a:srgbClr val="FFDA06"/>
              </a:solidFill>
            </a:ln>
          </c:spPr>
          <c:marker>
            <c:symbol val="none"/>
          </c:marker>
          <c:dLbls>
            <c:dLbl>
              <c:idx val="13"/>
              <c:layout>
                <c:manualLayout>
                  <c:x val="-4.0006944444444439E-3"/>
                  <c:y val="-3.6759379101049906E-2"/>
                </c:manualLayout>
              </c:layout>
              <c:tx>
                <c:rich>
                  <a:bodyPr wrap="square" lIns="38100" tIns="19050" rIns="38100" bIns="19050" anchor="ctr">
                    <a:noAutofit/>
                  </a:bodyPr>
                  <a:lstStyle/>
                  <a:p>
                    <a:pPr>
                      <a:defRPr/>
                    </a:pPr>
                    <a:r>
                      <a:rPr lang="en-US"/>
                      <a:t>RES-H&amp;C:</a:t>
                    </a:r>
                    <a:r>
                      <a:rPr lang="en-US" baseline="0"/>
                      <a:t> 60%</a:t>
                    </a:r>
                  </a:p>
                </c:rich>
              </c:tx>
              <c:numFmt formatCode="0.0%" sourceLinked="0"/>
              <c:spPr>
                <a:solidFill>
                  <a:sysClr val="window" lastClr="FFFFFF"/>
                </a:solidFill>
                <a:ln>
                  <a:noFill/>
                </a:ln>
                <a:effectLst/>
              </c:spPr>
              <c:showLegendKey val="0"/>
              <c:showVal val="1"/>
              <c:showCatName val="1"/>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1466736111111111"/>
                      <c:h val="5.6134375E-2"/>
                    </c:manualLayout>
                  </c15:layout>
                </c:ext>
                <c:ext xmlns:c16="http://schemas.microsoft.com/office/drawing/2014/chart" uri="{C3380CC4-5D6E-409C-BE32-E72D297353CC}">
                  <c16:uniqueId val="{0000000A-AC2F-4D00-AED3-5898FE3A3B8A}"/>
                </c:ext>
              </c:extLst>
            </c:dLbl>
            <c:numFmt formatCode="0.0%" sourceLinked="0"/>
            <c:spPr>
              <a:solidFill>
                <a:sysClr val="window" lastClr="FFFFFF"/>
              </a:solidFill>
              <a:ln>
                <a:noFill/>
              </a:ln>
              <a:effectLst/>
            </c:sp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LeaderLines val="0"/>
              </c:ext>
            </c:extLst>
          </c:dLbls>
          <c:cat>
            <c:numRef>
              <c:f>'3'!$A$2:$A$15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'3'!$E$2:$E$15</c:f>
              <c:numCache>
                <c:formatCode>0%</c:formatCode>
                <c:ptCount val="14"/>
                <c:pt idx="0">
                  <c:v>0.4442695684855969</c:v>
                </c:pt>
                <c:pt idx="1">
                  <c:v>0.48139287951305526</c:v>
                </c:pt>
                <c:pt idx="2">
                  <c:v>0.50355389309543586</c:v>
                </c:pt>
                <c:pt idx="3">
                  <c:v>0.53514224416235057</c:v>
                </c:pt>
                <c:pt idx="4">
                  <c:v>0.54478427345349578</c:v>
                </c:pt>
                <c:pt idx="5">
                  <c:v>0.5655515146477873</c:v>
                </c:pt>
                <c:pt idx="6">
                  <c:v>0.57421328639967628</c:v>
                </c:pt>
                <c:pt idx="7">
                  <c:v>0.57825546026995933</c:v>
                </c:pt>
                <c:pt idx="8">
                  <c:v>0.58221310644412461</c:v>
                </c:pt>
                <c:pt idx="9">
                  <c:v>0.58291655944962062</c:v>
                </c:pt>
                <c:pt idx="10">
                  <c:v>0.58657705263082216</c:v>
                </c:pt>
                <c:pt idx="11">
                  <c:v>0.59067264833461641</c:v>
                </c:pt>
                <c:pt idx="12">
                  <c:v>0.59577679809307071</c:v>
                </c:pt>
                <c:pt idx="13">
                  <c:v>0.59897247930782105</c:v>
                </c:pt>
              </c:numCache>
            </c:numRef>
          </c:val>
          <c:smooth val="0"/>
          <c:extLst>
            <c:ext xmlns:c16="http://schemas.microsoft.com/office/drawing/2014/chart" uri="{C3380CC4-5D6E-409C-BE32-E72D297353CC}">
              <c16:uniqueId val="{0000000B-AC2F-4D00-AED3-5898FE3A3B8A}"/>
            </c:ext>
          </c:extLst>
        </c:ser>
        <c:ser>
          <c:idx val="4"/>
          <c:order val="4"/>
          <c:tx>
            <c:strRef>
              <c:f>'3'!$F$1</c:f>
              <c:strCache>
                <c:ptCount val="1"/>
                <c:pt idx="0">
                  <c:v>RE Share District Heating (RES-DH)</c:v>
                </c:pt>
              </c:strCache>
            </c:strRef>
          </c:tx>
          <c:spPr>
            <a:ln>
              <a:solidFill>
                <a:srgbClr val="FFC1C1"/>
              </a:solidFill>
            </a:ln>
          </c:spPr>
          <c:marker>
            <c:symbol val="none"/>
          </c:marker>
          <c:dLbls>
            <c:dLbl>
              <c:idx val="13"/>
              <c:layout>
                <c:manualLayout>
                  <c:x val="-8.5921114944861651E-3"/>
                  <c:y val="-5.5555555555555552E-2"/>
                </c:manualLayout>
              </c:layout>
              <c:tx>
                <c:rich>
                  <a:bodyPr/>
                  <a:lstStyle/>
                  <a:p>
                    <a:r>
                      <a:rPr lang="en-US"/>
                      <a:t>RES-DH:</a:t>
                    </a:r>
                    <a:r>
                      <a:rPr lang="en-US" baseline="0"/>
                      <a:t> 80%</a:t>
                    </a:r>
                  </a:p>
                </c:rich>
              </c:tx>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AC2F-4D00-AED3-5898FE3A3B8A}"/>
                </c:ext>
              </c:extLst>
            </c:dLbl>
            <c:numFmt formatCode="0.0%" sourceLinked="0"/>
            <c:spPr>
              <a:solidFill>
                <a:sysClr val="window" lastClr="FFFFFF"/>
              </a:solidFill>
              <a:ln>
                <a:noFill/>
              </a:ln>
              <a:effectLst/>
            </c:spPr>
            <c:showLegendKey val="0"/>
            <c:showVal val="0"/>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showLeaderLines val="0"/>
              </c:ext>
            </c:extLst>
          </c:dLbls>
          <c:cat>
            <c:numRef>
              <c:f>'3'!$A$2:$A$15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'3'!$F$2:$F$15</c:f>
              <c:numCache>
                <c:formatCode>0%</c:formatCode>
                <c:ptCount val="14"/>
                <c:pt idx="0">
                  <c:v>0.55050524497161546</c:v>
                </c:pt>
                <c:pt idx="1">
                  <c:v>0.63848446268272674</c:v>
                </c:pt>
                <c:pt idx="2">
                  <c:v>0.67183911639287375</c:v>
                </c:pt>
                <c:pt idx="3">
                  <c:v>0.70724515055742099</c:v>
                </c:pt>
                <c:pt idx="4">
                  <c:v>0.72391675649056553</c:v>
                </c:pt>
                <c:pt idx="5">
                  <c:v>0.74394138847393998</c:v>
                </c:pt>
                <c:pt idx="6">
                  <c:v>0.76282062669763429</c:v>
                </c:pt>
                <c:pt idx="7">
                  <c:v>0.76897751970168293</c:v>
                </c:pt>
                <c:pt idx="8">
                  <c:v>0.77571493658782731</c:v>
                </c:pt>
                <c:pt idx="9">
                  <c:v>0.77410042083409936</c:v>
                </c:pt>
                <c:pt idx="10">
                  <c:v>0.77782198540527947</c:v>
                </c:pt>
                <c:pt idx="11">
                  <c:v>0.7827639444542811</c:v>
                </c:pt>
                <c:pt idx="12">
                  <c:v>0.79034434705569179</c:v>
                </c:pt>
                <c:pt idx="13">
                  <c:v>0.79282395692198782</c:v>
                </c:pt>
              </c:numCache>
            </c:numRef>
          </c:val>
          <c:smooth val="0"/>
          <c:extLst>
            <c:ext xmlns:c16="http://schemas.microsoft.com/office/drawing/2014/chart" uri="{C3380CC4-5D6E-409C-BE32-E72D297353CC}">
              <c16:uniqueId val="{0000000D-AC2F-4D00-AED3-5898FE3A3B8A}"/>
            </c:ext>
          </c:extLst>
        </c:ser>
        <c:dLbls>
          <c:showLegendKey val="0"/>
          <c:showVal val="0"/>
          <c:showCatName val="0"/>
          <c:showSerName val="0"/>
          <c:showPercent val="0"/>
          <c:showBubbleSize val="0"/>
        </c:dLbls>
        <c:smooth val="0"/>
        <c:axId val="182403072"/>
        <c:axId val="182404608"/>
      </c:lineChart>
      <c:catAx>
        <c:axId val="182403072"/>
        <c:scaling>
          <c:orientation val="minMax"/>
        </c:scaling>
        <c:delete val="0"/>
        <c:axPos val="b"/>
        <c:majorGridlines>
          <c:spPr>
            <a:ln>
              <a:solidFill>
                <a:srgbClr val="F0F0F0"/>
              </a:solidFill>
            </a:ln>
          </c:spPr>
        </c:majorGridlines>
        <c:numFmt formatCode="0" sourceLinked="1"/>
        <c:majorTickMark val="none"/>
        <c:minorTickMark val="none"/>
        <c:tickLblPos val="nextTo"/>
        <c:txPr>
          <a:bodyPr rot="0" vert="horz"/>
          <a:lstStyle/>
          <a:p>
            <a:pPr>
              <a:defRPr/>
            </a:pPr>
            <a:endParaRPr lang="en-US"/>
          </a:p>
        </c:txPr>
        <c:crossAx val="182404608"/>
        <c:crosses val="autoZero"/>
        <c:auto val="1"/>
        <c:lblAlgn val="ctr"/>
        <c:lblOffset val="100"/>
        <c:noMultiLvlLbl val="0"/>
      </c:catAx>
      <c:valAx>
        <c:axId val="182404608"/>
        <c:scaling>
          <c:orientation val="minMax"/>
        </c:scaling>
        <c:delete val="0"/>
        <c:axPos val="l"/>
        <c:majorGridlines>
          <c:spPr>
            <a:ln>
              <a:solidFill>
                <a:srgbClr val="F0F0F0"/>
              </a:solidFill>
            </a:ln>
          </c:spPr>
        </c:majorGridlines>
        <c:title>
          <c:tx>
            <c:strRef>
              <c:f>'3'!$A$1</c:f>
              <c:strCache>
                <c:ptCount val="1"/>
                <c:pt idx="0">
                  <c:v>%</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2403072"/>
        <c:crosses val="autoZero"/>
        <c:crossBetween val="between"/>
        <c:majorUnit val="0.1"/>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1"/>
          <c:order val="0"/>
          <c:tx>
            <c:strRef>
              <c:f>'13'!$B$1</c:f>
              <c:strCache>
                <c:ptCount val="1"/>
                <c:pt idx="0">
                  <c:v>Agriculture and fishery</c:v>
                </c:pt>
              </c:strCache>
            </c:strRef>
          </c:tx>
          <c:spPr>
            <a:solidFill>
              <a:srgbClr val="1DE2CD"/>
            </a:solidFill>
            <a:ln>
              <a:solidFill>
                <a:srgbClr val="1DE2CD"/>
              </a:solidFill>
            </a:ln>
          </c:spPr>
          <c:cat>
            <c:numRef>
              <c:f>'13'!$A$2:$A$15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'13'!$B$2:$B$15</c:f>
              <c:numCache>
                <c:formatCode>0</c:formatCode>
                <c:ptCount val="14"/>
                <c:pt idx="0">
                  <c:v>19.867855459596029</c:v>
                </c:pt>
                <c:pt idx="1">
                  <c:v>19.887169180999777</c:v>
                </c:pt>
                <c:pt idx="2">
                  <c:v>19.871626776693901</c:v>
                </c:pt>
                <c:pt idx="3">
                  <c:v>19.813802980426736</c:v>
                </c:pt>
                <c:pt idx="4">
                  <c:v>19.974867120663248</c:v>
                </c:pt>
                <c:pt idx="5">
                  <c:v>20.034525838896254</c:v>
                </c:pt>
                <c:pt idx="6">
                  <c:v>20.204139811475937</c:v>
                </c:pt>
                <c:pt idx="7">
                  <c:v>20.372582742836318</c:v>
                </c:pt>
                <c:pt idx="8">
                  <c:v>20.545941662637908</c:v>
                </c:pt>
                <c:pt idx="9">
                  <c:v>20.418149947855202</c:v>
                </c:pt>
                <c:pt idx="10">
                  <c:v>20.291241669488279</c:v>
                </c:pt>
                <c:pt idx="11">
                  <c:v>20.16503542382463</c:v>
                </c:pt>
                <c:pt idx="12">
                  <c:v>20.040910068447801</c:v>
                </c:pt>
                <c:pt idx="13">
                  <c:v>19.914732294862471</c:v>
                </c:pt>
              </c:numCache>
            </c:numRef>
          </c:val>
          <c:extLst>
            <c:ext xmlns:c16="http://schemas.microsoft.com/office/drawing/2014/chart" uri="{C3380CC4-5D6E-409C-BE32-E72D297353CC}">
              <c16:uniqueId val="{00000000-43A0-4C88-B76D-0B65D1569A83}"/>
            </c:ext>
          </c:extLst>
        </c:ser>
        <c:ser>
          <c:idx val="3"/>
          <c:order val="1"/>
          <c:tx>
            <c:strRef>
              <c:f>'13'!$D$1</c:f>
              <c:strCache>
                <c:ptCount val="1"/>
                <c:pt idx="0">
                  <c:v>Construction</c:v>
                </c:pt>
              </c:strCache>
            </c:strRef>
          </c:tx>
          <c:spPr>
            <a:solidFill>
              <a:srgbClr val="4F67A5"/>
            </a:solidFill>
            <a:ln>
              <a:solidFill>
                <a:srgbClr val="4F67A5"/>
              </a:solidFill>
            </a:ln>
          </c:spPr>
          <c:cat>
            <c:numRef>
              <c:f>'13'!$A$2:$A$15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'13'!$D$2:$D$15</c:f>
              <c:numCache>
                <c:formatCode>0</c:formatCode>
                <c:ptCount val="14"/>
                <c:pt idx="0">
                  <c:v>5.7629286871604055</c:v>
                </c:pt>
                <c:pt idx="1">
                  <c:v>5.794521017634497</c:v>
                </c:pt>
                <c:pt idx="2">
                  <c:v>5.8198935128017224</c:v>
                </c:pt>
                <c:pt idx="3">
                  <c:v>5.8371083973597484</c:v>
                </c:pt>
                <c:pt idx="4">
                  <c:v>5.8853287321020593</c:v>
                </c:pt>
                <c:pt idx="5">
                  <c:v>5.9145238831793323</c:v>
                </c:pt>
                <c:pt idx="6">
                  <c:v>5.9646500387883554</c:v>
                </c:pt>
                <c:pt idx="7">
                  <c:v>6.0145950675037536</c:v>
                </c:pt>
                <c:pt idx="8">
                  <c:v>6.0654808584896136</c:v>
                </c:pt>
                <c:pt idx="9">
                  <c:v>6.0677288902261095</c:v>
                </c:pt>
                <c:pt idx="10">
                  <c:v>6.0701465477683358</c:v>
                </c:pt>
                <c:pt idx="11">
                  <c:v>6.0726989877766409</c:v>
                </c:pt>
                <c:pt idx="12">
                  <c:v>6.0756345866497297</c:v>
                </c:pt>
                <c:pt idx="13">
                  <c:v>6.078202970925572</c:v>
                </c:pt>
              </c:numCache>
            </c:numRef>
          </c:val>
          <c:extLst>
            <c:ext xmlns:c16="http://schemas.microsoft.com/office/drawing/2014/chart" uri="{C3380CC4-5D6E-409C-BE32-E72D297353CC}">
              <c16:uniqueId val="{00000001-43A0-4C88-B76D-0B65D1569A83}"/>
            </c:ext>
          </c:extLst>
        </c:ser>
        <c:ser>
          <c:idx val="2"/>
          <c:order val="2"/>
          <c:tx>
            <c:strRef>
              <c:f>'13'!$C$1</c:f>
              <c:strCache>
                <c:ptCount val="1"/>
                <c:pt idx="0">
                  <c:v>Manufacturing</c:v>
                </c:pt>
              </c:strCache>
            </c:strRef>
          </c:tx>
          <c:spPr>
            <a:solidFill>
              <a:srgbClr val="BFBFBF"/>
            </a:solidFill>
            <a:ln>
              <a:solidFill>
                <a:srgbClr val="BFBFBF"/>
              </a:solidFill>
            </a:ln>
          </c:spPr>
          <c:cat>
            <c:numRef>
              <c:f>'13'!$A$2:$A$15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'13'!$C$2:$C$15</c:f>
              <c:numCache>
                <c:formatCode>0</c:formatCode>
                <c:ptCount val="14"/>
                <c:pt idx="0">
                  <c:v>46.968931630765667</c:v>
                </c:pt>
                <c:pt idx="1">
                  <c:v>46.501894517027431</c:v>
                </c:pt>
                <c:pt idx="2">
                  <c:v>45.550384958025148</c:v>
                </c:pt>
                <c:pt idx="3">
                  <c:v>43.932423320596406</c:v>
                </c:pt>
                <c:pt idx="4">
                  <c:v>43.647920813907355</c:v>
                </c:pt>
                <c:pt idx="5">
                  <c:v>41.797514608259583</c:v>
                </c:pt>
                <c:pt idx="6">
                  <c:v>41.690929796174295</c:v>
                </c:pt>
                <c:pt idx="7">
                  <c:v>41.572128949442195</c:v>
                </c:pt>
                <c:pt idx="8">
                  <c:v>41.532046669241751</c:v>
                </c:pt>
                <c:pt idx="9">
                  <c:v>41.397853918153494</c:v>
                </c:pt>
                <c:pt idx="10">
                  <c:v>41.277526987719185</c:v>
                </c:pt>
                <c:pt idx="11">
                  <c:v>41.168217407222677</c:v>
                </c:pt>
                <c:pt idx="12">
                  <c:v>41.089901469500433</c:v>
                </c:pt>
                <c:pt idx="13">
                  <c:v>40.982104401896244</c:v>
                </c:pt>
              </c:numCache>
            </c:numRef>
          </c:val>
          <c:extLst>
            <c:ext xmlns:c16="http://schemas.microsoft.com/office/drawing/2014/chart" uri="{C3380CC4-5D6E-409C-BE32-E72D297353CC}">
              <c16:uniqueId val="{00000002-43A0-4C88-B76D-0B65D1569A83}"/>
            </c:ext>
          </c:extLst>
        </c:ser>
        <c:ser>
          <c:idx val="4"/>
          <c:order val="3"/>
          <c:tx>
            <c:strRef>
              <c:f>'13'!$E$1</c:f>
              <c:strCache>
                <c:ptCount val="1"/>
                <c:pt idx="0">
                  <c:v>Service</c:v>
                </c:pt>
              </c:strCache>
            </c:strRef>
          </c:tx>
          <c:spPr>
            <a:solidFill>
              <a:srgbClr val="0097A7"/>
            </a:solidFill>
            <a:ln>
              <a:solidFill>
                <a:srgbClr val="0097A7"/>
              </a:solidFill>
            </a:ln>
          </c:spPr>
          <c:cat>
            <c:numRef>
              <c:f>'13'!$A$2:$A$15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'13'!$E$2:$E$15</c:f>
              <c:numCache>
                <c:formatCode>0</c:formatCode>
                <c:ptCount val="14"/>
                <c:pt idx="0">
                  <c:v>10.719321769105921</c:v>
                </c:pt>
                <c:pt idx="1">
                  <c:v>10.63079776279511</c:v>
                </c:pt>
                <c:pt idx="2">
                  <c:v>10.377470005577546</c:v>
                </c:pt>
                <c:pt idx="3">
                  <c:v>9.9264194211370906</c:v>
                </c:pt>
                <c:pt idx="4">
                  <c:v>9.765741940833955</c:v>
                </c:pt>
                <c:pt idx="5">
                  <c:v>9.1567824163778972</c:v>
                </c:pt>
                <c:pt idx="6">
                  <c:v>9.0496386205753581</c:v>
                </c:pt>
                <c:pt idx="7">
                  <c:v>8.9393300624671568</c:v>
                </c:pt>
                <c:pt idx="8">
                  <c:v>8.8517157744741137</c:v>
                </c:pt>
                <c:pt idx="9">
                  <c:v>8.8864754362090874</c:v>
                </c:pt>
                <c:pt idx="10">
                  <c:v>8.9245158659129977</c:v>
                </c:pt>
                <c:pt idx="11">
                  <c:v>8.9651641703734679</c:v>
                </c:pt>
                <c:pt idx="12">
                  <c:v>9.0145493595212862</c:v>
                </c:pt>
                <c:pt idx="13">
                  <c:v>9.0546581120975471</c:v>
                </c:pt>
              </c:numCache>
            </c:numRef>
          </c:val>
          <c:extLst>
            <c:ext xmlns:c16="http://schemas.microsoft.com/office/drawing/2014/chart" uri="{C3380CC4-5D6E-409C-BE32-E72D297353CC}">
              <c16:uniqueId val="{00000003-43A0-4C88-B76D-0B65D1569A83}"/>
            </c:ext>
          </c:extLst>
        </c:ser>
        <c:dLbls>
          <c:showLegendKey val="0"/>
          <c:showVal val="0"/>
          <c:showCatName val="0"/>
          <c:showSerName val="0"/>
          <c:showPercent val="0"/>
          <c:showBubbleSize val="0"/>
        </c:dLbls>
        <c:axId val="181428608"/>
        <c:axId val="181430144"/>
      </c:areaChart>
      <c:catAx>
        <c:axId val="181428608"/>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1430144"/>
        <c:crosses val="autoZero"/>
        <c:auto val="1"/>
        <c:lblAlgn val="ctr"/>
        <c:lblOffset val="100"/>
        <c:noMultiLvlLbl val="0"/>
      </c:catAx>
      <c:valAx>
        <c:axId val="181430144"/>
        <c:scaling>
          <c:orientation val="minMax"/>
        </c:scaling>
        <c:delete val="0"/>
        <c:axPos val="l"/>
        <c:majorGridlines>
          <c:spPr>
            <a:ln>
              <a:solidFill>
                <a:srgbClr val="F0F0F0"/>
              </a:solidFill>
            </a:ln>
          </c:spPr>
        </c:majorGridlines>
        <c:title>
          <c:tx>
            <c:strRef>
              <c:f>'13'!$A$1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1428608"/>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'17'!$B$1</c:f>
              <c:strCache>
                <c:ptCount val="1"/>
                <c:pt idx="0">
                  <c:v>Road</c:v>
                </c:pt>
              </c:strCache>
            </c:strRef>
          </c:tx>
          <c:spPr>
            <a:solidFill>
              <a:srgbClr val="808080"/>
            </a:solidFill>
            <a:ln>
              <a:solidFill>
                <a:srgbClr val="808080"/>
              </a:solidFill>
            </a:ln>
          </c:spPr>
          <c:cat>
            <c:numRef>
              <c:f>'17'!$A$2:$A$15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'17'!$B$2:$B$15</c:f>
              <c:numCache>
                <c:formatCode>0.0</c:formatCode>
                <c:ptCount val="14"/>
                <c:pt idx="0">
                  <c:v>162.21446999999998</c:v>
                </c:pt>
                <c:pt idx="1">
                  <c:v>163.63655991176645</c:v>
                </c:pt>
                <c:pt idx="2">
                  <c:v>165.04378972621566</c:v>
                </c:pt>
                <c:pt idx="3">
                  <c:v>166.06378185141813</c:v>
                </c:pt>
                <c:pt idx="4">
                  <c:v>166.71862878855953</c:v>
                </c:pt>
                <c:pt idx="5">
                  <c:v>167.14411271279903</c:v>
                </c:pt>
                <c:pt idx="6">
                  <c:v>167.43332779955568</c:v>
                </c:pt>
                <c:pt idx="7">
                  <c:v>167.57132320115372</c:v>
                </c:pt>
                <c:pt idx="8">
                  <c:v>167.50209532250003</c:v>
                </c:pt>
                <c:pt idx="9">
                  <c:v>167.21640215599996</c:v>
                </c:pt>
                <c:pt idx="10">
                  <c:v>166.73334623257188</c:v>
                </c:pt>
                <c:pt idx="11">
                  <c:v>166.04925231129124</c:v>
                </c:pt>
                <c:pt idx="12">
                  <c:v>165.15115177281385</c:v>
                </c:pt>
                <c:pt idx="13">
                  <c:v>164.03439329270986</c:v>
                </c:pt>
              </c:numCache>
            </c:numRef>
          </c:val>
          <c:extLst>
            <c:ext xmlns:c16="http://schemas.microsoft.com/office/drawing/2014/chart" uri="{C3380CC4-5D6E-409C-BE32-E72D297353CC}">
              <c16:uniqueId val="{00000000-370E-479E-B7F7-FE5FA8859B00}"/>
            </c:ext>
          </c:extLst>
        </c:ser>
        <c:ser>
          <c:idx val="2"/>
          <c:order val="1"/>
          <c:tx>
            <c:strRef>
              <c:f>'17'!$D$1</c:f>
              <c:strCache>
                <c:ptCount val="1"/>
                <c:pt idx="0">
                  <c:v>Aviation</c:v>
                </c:pt>
              </c:strCache>
            </c:strRef>
          </c:tx>
          <c:spPr>
            <a:solidFill>
              <a:srgbClr val="F5FE89"/>
            </a:solidFill>
            <a:ln>
              <a:solidFill>
                <a:srgbClr val="F5FE89"/>
              </a:solidFill>
            </a:ln>
          </c:spPr>
          <c:cat>
            <c:numRef>
              <c:f>'17'!$A$2:$A$15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'17'!$D$2:$D$15</c:f>
              <c:numCache>
                <c:formatCode>0.0</c:formatCode>
                <c:ptCount val="14"/>
                <c:pt idx="0">
                  <c:v>42.26258</c:v>
                </c:pt>
                <c:pt idx="1">
                  <c:v>42.464543003167684</c:v>
                </c:pt>
                <c:pt idx="2">
                  <c:v>42.709781245673547</c:v>
                </c:pt>
                <c:pt idx="3">
                  <c:v>42.865035016150365</c:v>
                </c:pt>
                <c:pt idx="4">
                  <c:v>43.079707333205263</c:v>
                </c:pt>
                <c:pt idx="5">
                  <c:v>43.333370127362052</c:v>
                </c:pt>
                <c:pt idx="6">
                  <c:v>43.568884342631343</c:v>
                </c:pt>
                <c:pt idx="7">
                  <c:v>43.810535123281937</c:v>
                </c:pt>
                <c:pt idx="8">
                  <c:v>44.018294793462317</c:v>
                </c:pt>
                <c:pt idx="9">
                  <c:v>44.277179398287494</c:v>
                </c:pt>
                <c:pt idx="10">
                  <c:v>44.602337339360858</c:v>
                </c:pt>
                <c:pt idx="11">
                  <c:v>44.885395953593509</c:v>
                </c:pt>
                <c:pt idx="12">
                  <c:v>45.174065773056526</c:v>
                </c:pt>
                <c:pt idx="13">
                  <c:v>45.551656329041727</c:v>
                </c:pt>
              </c:numCache>
            </c:numRef>
          </c:val>
          <c:extLst>
            <c:ext xmlns:c16="http://schemas.microsoft.com/office/drawing/2014/chart" uri="{C3380CC4-5D6E-409C-BE32-E72D297353CC}">
              <c16:uniqueId val="{00000001-370E-479E-B7F7-FE5FA8859B00}"/>
            </c:ext>
          </c:extLst>
        </c:ser>
        <c:ser>
          <c:idx val="1"/>
          <c:order val="2"/>
          <c:tx>
            <c:strRef>
              <c:f>'17'!$C$1</c:f>
              <c:strCache>
                <c:ptCount val="1"/>
                <c:pt idx="0">
                  <c:v>Rail</c:v>
                </c:pt>
              </c:strCache>
            </c:strRef>
          </c:tx>
          <c:spPr>
            <a:solidFill>
              <a:srgbClr val="FF8181"/>
            </a:solidFill>
            <a:ln>
              <a:solidFill>
                <a:srgbClr val="FF8181"/>
              </a:solidFill>
            </a:ln>
          </c:spPr>
          <c:cat>
            <c:numRef>
              <c:f>'17'!$A$2:$A$15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'17'!$C$2:$C$15</c:f>
              <c:numCache>
                <c:formatCode>0.0</c:formatCode>
                <c:ptCount val="14"/>
                <c:pt idx="0">
                  <c:v>4.7621300000000009</c:v>
                </c:pt>
                <c:pt idx="1">
                  <c:v>4.8162722517529621</c:v>
                </c:pt>
                <c:pt idx="2">
                  <c:v>4.8622789071960089</c:v>
                </c:pt>
                <c:pt idx="3">
                  <c:v>4.9082880991175299</c:v>
                </c:pt>
                <c:pt idx="4">
                  <c:v>4.9331266737548916</c:v>
                </c:pt>
                <c:pt idx="5">
                  <c:v>4.9391227640834785</c:v>
                </c:pt>
                <c:pt idx="6">
                  <c:v>4.9661363232925213</c:v>
                </c:pt>
                <c:pt idx="7">
                  <c:v>4.9135027026969373</c:v>
                </c:pt>
                <c:pt idx="8">
                  <c:v>4.9190388468076467</c:v>
                </c:pt>
                <c:pt idx="9">
                  <c:v>4.9246864369300436</c:v>
                </c:pt>
                <c:pt idx="10">
                  <c:v>4.6519719768489525</c:v>
                </c:pt>
                <c:pt idx="11">
                  <c:v>4.6828285215797587</c:v>
                </c:pt>
                <c:pt idx="12">
                  <c:v>4.7346064086460906</c:v>
                </c:pt>
                <c:pt idx="13" formatCode="0.00">
                  <c:v>4.7678804529158834</c:v>
                </c:pt>
              </c:numCache>
            </c:numRef>
          </c:val>
          <c:extLst>
            <c:ext xmlns:c16="http://schemas.microsoft.com/office/drawing/2014/chart" uri="{C3380CC4-5D6E-409C-BE32-E72D297353CC}">
              <c16:uniqueId val="{00000002-370E-479E-B7F7-FE5FA8859B00}"/>
            </c:ext>
          </c:extLst>
        </c:ser>
        <c:ser>
          <c:idx val="4"/>
          <c:order val="3"/>
          <c:tx>
            <c:strRef>
              <c:f>'17'!$F$1</c:f>
              <c:strCache>
                <c:ptCount val="1"/>
                <c:pt idx="0">
                  <c:v>Military</c:v>
                </c:pt>
              </c:strCache>
            </c:strRef>
          </c:tx>
          <c:spPr>
            <a:solidFill>
              <a:srgbClr val="6FB5BD"/>
            </a:solidFill>
            <a:ln>
              <a:solidFill>
                <a:srgbClr val="6FB5BD"/>
              </a:solidFill>
            </a:ln>
          </c:spPr>
          <c:cat>
            <c:numRef>
              <c:f>'17'!$A$2:$A$15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'17'!$F$2:$F$15</c:f>
              <c:numCache>
                <c:formatCode>0.0</c:formatCode>
                <c:ptCount val="14"/>
                <c:pt idx="0">
                  <c:v>2.7997399999999999</c:v>
                </c:pt>
                <c:pt idx="1">
                  <c:v>2.8537967091664429</c:v>
                </c:pt>
                <c:pt idx="2">
                  <c:v>2.8537967091664429</c:v>
                </c:pt>
                <c:pt idx="3">
                  <c:v>2.8537967091664429</c:v>
                </c:pt>
                <c:pt idx="4">
                  <c:v>2.8537967091664429</c:v>
                </c:pt>
                <c:pt idx="5">
                  <c:v>2.8537967091664429</c:v>
                </c:pt>
                <c:pt idx="6">
                  <c:v>2.8537967091664429</c:v>
                </c:pt>
                <c:pt idx="7">
                  <c:v>2.8537967091664429</c:v>
                </c:pt>
                <c:pt idx="8">
                  <c:v>2.8537967091664429</c:v>
                </c:pt>
                <c:pt idx="9">
                  <c:v>2.8537967091664429</c:v>
                </c:pt>
                <c:pt idx="10">
                  <c:v>2.8537967091664429</c:v>
                </c:pt>
                <c:pt idx="11">
                  <c:v>2.8537967091664429</c:v>
                </c:pt>
                <c:pt idx="12">
                  <c:v>2.8537967091664429</c:v>
                </c:pt>
                <c:pt idx="13">
                  <c:v>2.8537967091664429</c:v>
                </c:pt>
              </c:numCache>
            </c:numRef>
          </c:val>
          <c:extLst>
            <c:ext xmlns:c16="http://schemas.microsoft.com/office/drawing/2014/chart" uri="{C3380CC4-5D6E-409C-BE32-E72D297353CC}">
              <c16:uniqueId val="{00000003-370E-479E-B7F7-FE5FA8859B00}"/>
            </c:ext>
          </c:extLst>
        </c:ser>
        <c:ser>
          <c:idx val="3"/>
          <c:order val="4"/>
          <c:tx>
            <c:strRef>
              <c:f>'17'!$E$1</c:f>
              <c:strCache>
                <c:ptCount val="1"/>
                <c:pt idx="0">
                  <c:v>Maritime</c:v>
                </c:pt>
              </c:strCache>
            </c:strRef>
          </c:tx>
          <c:spPr>
            <a:solidFill>
              <a:srgbClr val="0C2D83"/>
            </a:solidFill>
            <a:ln>
              <a:solidFill>
                <a:srgbClr val="0C2D83"/>
              </a:solidFill>
            </a:ln>
          </c:spPr>
          <c:cat>
            <c:numRef>
              <c:f>'17'!$A$2:$A$15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'17'!$E$2:$E$15</c:f>
              <c:numCache>
                <c:formatCode>0.0</c:formatCode>
                <c:ptCount val="14"/>
                <c:pt idx="0">
                  <c:v>6.2140500000000003</c:v>
                </c:pt>
                <c:pt idx="1">
                  <c:v>6.1921390766564253</c:v>
                </c:pt>
                <c:pt idx="2">
                  <c:v>6.170226518404025</c:v>
                </c:pt>
                <c:pt idx="3">
                  <c:v>6.1483139601516239</c:v>
                </c:pt>
                <c:pt idx="4">
                  <c:v>6.1264014018992237</c:v>
                </c:pt>
                <c:pt idx="5">
                  <c:v>6.1044888436468225</c:v>
                </c:pt>
                <c:pt idx="6">
                  <c:v>6.0825762853944214</c:v>
                </c:pt>
                <c:pt idx="7">
                  <c:v>6.0606637271420212</c:v>
                </c:pt>
                <c:pt idx="8">
                  <c:v>6.03875116888962</c:v>
                </c:pt>
                <c:pt idx="9">
                  <c:v>6.0168386106372189</c:v>
                </c:pt>
                <c:pt idx="10">
                  <c:v>5.9949260523848187</c:v>
                </c:pt>
                <c:pt idx="11">
                  <c:v>5.9730134941324176</c:v>
                </c:pt>
                <c:pt idx="12">
                  <c:v>5.9511009358800173</c:v>
                </c:pt>
                <c:pt idx="13">
                  <c:v>5.9291883776276153</c:v>
                </c:pt>
              </c:numCache>
            </c:numRef>
          </c:val>
          <c:extLst>
            <c:ext xmlns:c16="http://schemas.microsoft.com/office/drawing/2014/chart" uri="{C3380CC4-5D6E-409C-BE32-E72D297353CC}">
              <c16:uniqueId val="{00000004-370E-479E-B7F7-FE5FA8859B00}"/>
            </c:ext>
          </c:extLst>
        </c:ser>
        <c:dLbls>
          <c:showLegendKey val="0"/>
          <c:showVal val="0"/>
          <c:showCatName val="0"/>
          <c:showSerName val="0"/>
          <c:showPercent val="0"/>
          <c:showBubbleSize val="0"/>
        </c:dLbls>
        <c:axId val="183939456"/>
        <c:axId val="183940992"/>
      </c:areaChart>
      <c:catAx>
        <c:axId val="183939456"/>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3940992"/>
        <c:crosses val="autoZero"/>
        <c:auto val="1"/>
        <c:lblAlgn val="ctr"/>
        <c:lblOffset val="100"/>
        <c:noMultiLvlLbl val="0"/>
      </c:catAx>
      <c:valAx>
        <c:axId val="183940992"/>
        <c:scaling>
          <c:orientation val="minMax"/>
        </c:scaling>
        <c:delete val="0"/>
        <c:axPos val="l"/>
        <c:majorGridlines>
          <c:spPr>
            <a:ln>
              <a:solidFill>
                <a:srgbClr val="F0F0F0"/>
              </a:solidFill>
            </a:ln>
          </c:spPr>
        </c:majorGridlines>
        <c:title>
          <c:tx>
            <c:strRef>
              <c:f>'17'!$A$1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3939456"/>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'18'!$B$1</c:f>
              <c:strCache>
                <c:ptCount val="1"/>
                <c:pt idx="0">
                  <c:v>Light road</c:v>
                </c:pt>
              </c:strCache>
            </c:strRef>
          </c:tx>
          <c:spPr>
            <a:solidFill>
              <a:srgbClr val="BFBFBF"/>
            </a:solidFill>
            <a:ln>
              <a:solidFill>
                <a:srgbClr val="BFBFBF"/>
              </a:solidFill>
            </a:ln>
          </c:spPr>
          <c:cat>
            <c:numRef>
              <c:f>'18'!$A$2:$A$15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'18'!$B$2:$B$15</c:f>
              <c:numCache>
                <c:formatCode>General</c:formatCode>
                <c:ptCount val="14"/>
                <c:pt idx="0">
                  <c:v>0</c:v>
                </c:pt>
                <c:pt idx="1">
                  <c:v>0.19</c:v>
                </c:pt>
                <c:pt idx="2">
                  <c:v>0.26</c:v>
                </c:pt>
                <c:pt idx="3">
                  <c:v>0.38</c:v>
                </c:pt>
                <c:pt idx="4">
                  <c:v>0.52</c:v>
                </c:pt>
                <c:pt idx="5">
                  <c:v>0.66</c:v>
                </c:pt>
                <c:pt idx="6">
                  <c:v>0.81</c:v>
                </c:pt>
                <c:pt idx="7">
                  <c:v>0.96</c:v>
                </c:pt>
                <c:pt idx="8">
                  <c:v>1.1599999999999999</c:v>
                </c:pt>
                <c:pt idx="9">
                  <c:v>1.41</c:v>
                </c:pt>
                <c:pt idx="10">
                  <c:v>1.74</c:v>
                </c:pt>
                <c:pt idx="11">
                  <c:v>2.16</c:v>
                </c:pt>
                <c:pt idx="12">
                  <c:v>2.67</c:v>
                </c:pt>
                <c:pt idx="13">
                  <c:v>3.29</c:v>
                </c:pt>
              </c:numCache>
            </c:numRef>
          </c:val>
          <c:extLst>
            <c:ext xmlns:c16="http://schemas.microsoft.com/office/drawing/2014/chart" uri="{C3380CC4-5D6E-409C-BE32-E72D297353CC}">
              <c16:uniqueId val="{00000000-0501-45C5-A102-C52459F1E013}"/>
            </c:ext>
          </c:extLst>
        </c:ser>
        <c:ser>
          <c:idx val="2"/>
          <c:order val="1"/>
          <c:tx>
            <c:strRef>
              <c:f>'18'!$D$1</c:f>
              <c:strCache>
                <c:ptCount val="1"/>
                <c:pt idx="0">
                  <c:v>Heavy road</c:v>
                </c:pt>
              </c:strCache>
            </c:strRef>
          </c:tx>
          <c:spPr>
            <a:solidFill>
              <a:srgbClr val="808080"/>
            </a:solidFill>
            <a:ln>
              <a:solidFill>
                <a:srgbClr val="808080"/>
              </a:solidFill>
            </a:ln>
          </c:spPr>
          <c:cat>
            <c:numRef>
              <c:f>'18'!$A$2:$A$15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'18'!$D$2:$D$15</c:f>
              <c:numCache>
                <c:formatCode>General</c:formatCode>
                <c:ptCount val="14"/>
                <c:pt idx="0">
                  <c:v>0</c:v>
                </c:pt>
                <c:pt idx="1">
                  <c:v>0</c:v>
                </c:pt>
                <c:pt idx="2">
                  <c:v>0.01</c:v>
                </c:pt>
                <c:pt idx="3">
                  <c:v>0.03</c:v>
                </c:pt>
                <c:pt idx="4">
                  <c:v>0.05</c:v>
                </c:pt>
                <c:pt idx="5">
                  <c:v>7.0000000000000007E-2</c:v>
                </c:pt>
                <c:pt idx="6">
                  <c:v>0.09</c:v>
                </c:pt>
                <c:pt idx="7">
                  <c:v>0.12</c:v>
                </c:pt>
                <c:pt idx="8">
                  <c:v>0.15</c:v>
                </c:pt>
                <c:pt idx="9">
                  <c:v>0.18</c:v>
                </c:pt>
                <c:pt idx="10">
                  <c:v>0.22</c:v>
                </c:pt>
                <c:pt idx="11">
                  <c:v>0.26</c:v>
                </c:pt>
                <c:pt idx="12">
                  <c:v>0.3</c:v>
                </c:pt>
                <c:pt idx="13">
                  <c:v>0.34</c:v>
                </c:pt>
              </c:numCache>
            </c:numRef>
          </c:val>
          <c:extLst>
            <c:ext xmlns:c16="http://schemas.microsoft.com/office/drawing/2014/chart" uri="{C3380CC4-5D6E-409C-BE32-E72D297353CC}">
              <c16:uniqueId val="{00000001-0501-45C5-A102-C52459F1E013}"/>
            </c:ext>
          </c:extLst>
        </c:ser>
        <c:ser>
          <c:idx val="1"/>
          <c:order val="2"/>
          <c:tx>
            <c:strRef>
              <c:f>'18'!$C$1</c:f>
              <c:strCache>
                <c:ptCount val="1"/>
                <c:pt idx="0">
                  <c:v>Rail</c:v>
                </c:pt>
              </c:strCache>
            </c:strRef>
          </c:tx>
          <c:spPr>
            <a:solidFill>
              <a:srgbClr val="FF8181"/>
            </a:solidFill>
            <a:ln>
              <a:solidFill>
                <a:srgbClr val="FF8181"/>
              </a:solidFill>
            </a:ln>
          </c:spPr>
          <c:cat>
            <c:numRef>
              <c:f>'18'!$A$2:$A$15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'18'!$C$2:$C$15</c:f>
              <c:numCache>
                <c:formatCode>General</c:formatCode>
                <c:ptCount val="14"/>
                <c:pt idx="0">
                  <c:v>1.47</c:v>
                </c:pt>
                <c:pt idx="1">
                  <c:v>1.51</c:v>
                </c:pt>
                <c:pt idx="2">
                  <c:v>1.55</c:v>
                </c:pt>
                <c:pt idx="3">
                  <c:v>1.59</c:v>
                </c:pt>
                <c:pt idx="4">
                  <c:v>1.61</c:v>
                </c:pt>
                <c:pt idx="5">
                  <c:v>1.61</c:v>
                </c:pt>
                <c:pt idx="6">
                  <c:v>1.63</c:v>
                </c:pt>
                <c:pt idx="7">
                  <c:v>1.96</c:v>
                </c:pt>
                <c:pt idx="8">
                  <c:v>1.96</c:v>
                </c:pt>
                <c:pt idx="9">
                  <c:v>1.96</c:v>
                </c:pt>
                <c:pt idx="10">
                  <c:v>3.53</c:v>
                </c:pt>
                <c:pt idx="11">
                  <c:v>3.66</c:v>
                </c:pt>
                <c:pt idx="12">
                  <c:v>3.79</c:v>
                </c:pt>
                <c:pt idx="13">
                  <c:v>3.82</c:v>
                </c:pt>
              </c:numCache>
            </c:numRef>
          </c:val>
          <c:extLst>
            <c:ext xmlns:c16="http://schemas.microsoft.com/office/drawing/2014/chart" uri="{C3380CC4-5D6E-409C-BE32-E72D297353CC}">
              <c16:uniqueId val="{00000002-0501-45C5-A102-C52459F1E013}"/>
            </c:ext>
          </c:extLst>
        </c:ser>
        <c:ser>
          <c:idx val="3"/>
          <c:order val="3"/>
          <c:tx>
            <c:strRef>
              <c:f>'18'!$E$1</c:f>
              <c:strCache>
                <c:ptCount val="1"/>
                <c:pt idx="0">
                  <c:v>Maritime</c:v>
                </c:pt>
              </c:strCache>
            </c:strRef>
          </c:tx>
          <c:spPr>
            <a:solidFill>
              <a:srgbClr val="0C2D83"/>
            </a:solidFill>
            <a:ln>
              <a:solidFill>
                <a:srgbClr val="0C2D83"/>
              </a:solidFill>
            </a:ln>
          </c:spPr>
          <c:cat>
            <c:numRef>
              <c:f>'18'!$A$2:$A$15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'18'!$E$2:$E$15</c:f>
              <c:numCache>
                <c:formatCode>General</c:formatCode>
                <c:ptCount val="14"/>
                <c:pt idx="0">
                  <c:v>0</c:v>
                </c:pt>
                <c:pt idx="1">
                  <c:v>0</c:v>
                </c:pt>
                <c:pt idx="2">
                  <c:v>0.01</c:v>
                </c:pt>
                <c:pt idx="3">
                  <c:v>0.01</c:v>
                </c:pt>
                <c:pt idx="4">
                  <c:v>0.02</c:v>
                </c:pt>
                <c:pt idx="5">
                  <c:v>0.02</c:v>
                </c:pt>
                <c:pt idx="6">
                  <c:v>0.03</c:v>
                </c:pt>
                <c:pt idx="7">
                  <c:v>0.03</c:v>
                </c:pt>
                <c:pt idx="8">
                  <c:v>0.04</c:v>
                </c:pt>
                <c:pt idx="9">
                  <c:v>0.04</c:v>
                </c:pt>
                <c:pt idx="10">
                  <c:v>0.05</c:v>
                </c:pt>
                <c:pt idx="11">
                  <c:v>0.05</c:v>
                </c:pt>
                <c:pt idx="12">
                  <c:v>0.06</c:v>
                </c:pt>
                <c:pt idx="13">
                  <c:v>0.06</c:v>
                </c:pt>
              </c:numCache>
            </c:numRef>
          </c:val>
          <c:extLst>
            <c:ext xmlns:c16="http://schemas.microsoft.com/office/drawing/2014/chart" uri="{C3380CC4-5D6E-409C-BE32-E72D297353CC}">
              <c16:uniqueId val="{00000003-0501-45C5-A102-C52459F1E013}"/>
            </c:ext>
          </c:extLst>
        </c:ser>
        <c:dLbls>
          <c:showLegendKey val="0"/>
          <c:showVal val="0"/>
          <c:showCatName val="0"/>
          <c:showSerName val="0"/>
          <c:showPercent val="0"/>
          <c:showBubbleSize val="0"/>
        </c:dLbls>
        <c:axId val="184183424"/>
        <c:axId val="184193408"/>
      </c:areaChart>
      <c:catAx>
        <c:axId val="184183424"/>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4193408"/>
        <c:crosses val="autoZero"/>
        <c:auto val="1"/>
        <c:lblAlgn val="ctr"/>
        <c:lblOffset val="100"/>
        <c:noMultiLvlLbl val="0"/>
      </c:catAx>
      <c:valAx>
        <c:axId val="184193408"/>
        <c:scaling>
          <c:orientation val="minMax"/>
        </c:scaling>
        <c:delete val="0"/>
        <c:axPos val="l"/>
        <c:majorGridlines>
          <c:spPr>
            <a:ln>
              <a:solidFill>
                <a:srgbClr val="F0F0F0"/>
              </a:solidFill>
            </a:ln>
          </c:spPr>
        </c:majorGridlines>
        <c:title>
          <c:tx>
            <c:strRef>
              <c:f>'18'!$A$1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4183424"/>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'19'!$B$1</c:f>
              <c:strCache>
                <c:ptCount val="1"/>
                <c:pt idx="0">
                  <c:v>Electric vehicles (EV, BEV)</c:v>
                </c:pt>
              </c:strCache>
            </c:strRef>
          </c:tx>
          <c:spPr>
            <a:solidFill>
              <a:srgbClr val="0091EA"/>
            </a:solidFill>
            <a:ln>
              <a:solidFill>
                <a:srgbClr val="0091EA"/>
              </a:solidFill>
            </a:ln>
          </c:spPr>
          <c:cat>
            <c:numRef>
              <c:f>'19'!$A$2:$A$15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'19'!$B$2:$B$15</c:f>
              <c:numCache>
                <c:formatCode>0.0%</c:formatCode>
                <c:ptCount val="14"/>
                <c:pt idx="0">
                  <c:v>3.0393601019856895E-3</c:v>
                </c:pt>
                <c:pt idx="1">
                  <c:v>8.7662397043651655E-3</c:v>
                </c:pt>
                <c:pt idx="2">
                  <c:v>1.6836701303255285E-2</c:v>
                </c:pt>
                <c:pt idx="3">
                  <c:v>2.3551103628899468E-2</c:v>
                </c:pt>
                <c:pt idx="4">
                  <c:v>2.672572617800497E-2</c:v>
                </c:pt>
                <c:pt idx="5">
                  <c:v>2.9078387066504501E-2</c:v>
                </c:pt>
                <c:pt idx="6">
                  <c:v>3.1954044679194195E-2</c:v>
                </c:pt>
                <c:pt idx="7">
                  <c:v>3.8615165309901896E-2</c:v>
                </c:pt>
                <c:pt idx="8">
                  <c:v>5.0353327039872491E-2</c:v>
                </c:pt>
                <c:pt idx="9">
                  <c:v>6.5266090684859931E-2</c:v>
                </c:pt>
                <c:pt idx="10">
                  <c:v>8.266815944861676E-2</c:v>
                </c:pt>
                <c:pt idx="11">
                  <c:v>0.10202462926074971</c:v>
                </c:pt>
                <c:pt idx="12">
                  <c:v>0.12330168773781368</c:v>
                </c:pt>
                <c:pt idx="13">
                  <c:v>0.14538964879794242</c:v>
                </c:pt>
              </c:numCache>
            </c:numRef>
          </c:val>
          <c:extLst>
            <c:ext xmlns:c16="http://schemas.microsoft.com/office/drawing/2014/chart" uri="{C3380CC4-5D6E-409C-BE32-E72D297353CC}">
              <c16:uniqueId val="{00000000-F8F4-4E73-8532-AB925529E3FF}"/>
            </c:ext>
          </c:extLst>
        </c:ser>
        <c:ser>
          <c:idx val="1"/>
          <c:order val="1"/>
          <c:tx>
            <c:strRef>
              <c:f>'19'!$C$1</c:f>
              <c:strCache>
                <c:ptCount val="1"/>
                <c:pt idx="0">
                  <c:v>Plug-in hybrids (PHEV)</c:v>
                </c:pt>
              </c:strCache>
            </c:strRef>
          </c:tx>
          <c:spPr>
            <a:solidFill>
              <a:srgbClr val="0C2D83"/>
            </a:solidFill>
            <a:ln>
              <a:solidFill>
                <a:srgbClr val="0C2D83"/>
              </a:solidFill>
            </a:ln>
          </c:spPr>
          <c:cat>
            <c:numRef>
              <c:f>'19'!$A$2:$A$15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'19'!$C$2:$C$15</c:f>
              <c:numCache>
                <c:formatCode>0.0%</c:formatCode>
                <c:ptCount val="14"/>
                <c:pt idx="0">
                  <c:v>2.4097228430065569E-3</c:v>
                </c:pt>
                <c:pt idx="1">
                  <c:v>1.3843382593508606E-2</c:v>
                </c:pt>
                <c:pt idx="2">
                  <c:v>1.8261929706563537E-2</c:v>
                </c:pt>
                <c:pt idx="3">
                  <c:v>2.1723176705900005E-2</c:v>
                </c:pt>
                <c:pt idx="4">
                  <c:v>2.4379822906098542E-2</c:v>
                </c:pt>
                <c:pt idx="5">
                  <c:v>2.4877464601478324E-2</c:v>
                </c:pt>
                <c:pt idx="6">
                  <c:v>2.3895098801877679E-2</c:v>
                </c:pt>
                <c:pt idx="7">
                  <c:v>2.5362671069226204E-2</c:v>
                </c:pt>
                <c:pt idx="8">
                  <c:v>2.9710849087644865E-2</c:v>
                </c:pt>
                <c:pt idx="9">
                  <c:v>3.5197866116788601E-2</c:v>
                </c:pt>
                <c:pt idx="10">
                  <c:v>4.1966033632523131E-2</c:v>
                </c:pt>
                <c:pt idx="11">
                  <c:v>5.0058908999803045E-2</c:v>
                </c:pt>
                <c:pt idx="12">
                  <c:v>5.9538430505238139E-2</c:v>
                </c:pt>
                <c:pt idx="13">
                  <c:v>6.9793575305083927E-2</c:v>
                </c:pt>
              </c:numCache>
            </c:numRef>
          </c:val>
          <c:extLst>
            <c:ext xmlns:c16="http://schemas.microsoft.com/office/drawing/2014/chart" uri="{C3380CC4-5D6E-409C-BE32-E72D297353CC}">
              <c16:uniqueId val="{00000001-F8F4-4E73-8532-AB925529E3FF}"/>
            </c:ext>
          </c:extLst>
        </c:ser>
        <c:dLbls>
          <c:showLegendKey val="0"/>
          <c:showVal val="0"/>
          <c:showCatName val="0"/>
          <c:showSerName val="0"/>
          <c:showPercent val="0"/>
          <c:showBubbleSize val="0"/>
        </c:dLbls>
        <c:axId val="184500608"/>
        <c:axId val="184502144"/>
      </c:areaChart>
      <c:lineChart>
        <c:grouping val="standard"/>
        <c:varyColors val="0"/>
        <c:ser>
          <c:idx val="2"/>
          <c:order val="2"/>
          <c:tx>
            <c:strRef>
              <c:f>'19'!$D$1</c:f>
              <c:strCache>
                <c:ptCount val="1"/>
                <c:pt idx="0">
                  <c:v>Share of total vehicle stock</c:v>
                </c:pt>
              </c:strCache>
            </c:strRef>
          </c:tx>
          <c:spPr>
            <a:ln>
              <a:solidFill>
                <a:srgbClr val="404040"/>
              </a:solidFill>
              <a:prstDash val="sysDash"/>
            </a:ln>
          </c:spPr>
          <c:marker>
            <c:symbol val="none"/>
          </c:marker>
          <c:cat>
            <c:numRef>
              <c:f>'19'!$A$2:$A$15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'19'!$D$2:$D$15</c:f>
              <c:numCache>
                <c:formatCode>0.0%</c:formatCode>
                <c:ptCount val="14"/>
                <c:pt idx="0">
                  <c:v>3.8282824295896296E-3</c:v>
                </c:pt>
                <c:pt idx="1">
                  <c:v>5.8263302507736295E-3</c:v>
                </c:pt>
                <c:pt idx="2">
                  <c:v>8.1267145694990835E-3</c:v>
                </c:pt>
                <c:pt idx="3">
                  <c:v>1.1182642790715916E-2</c:v>
                </c:pt>
                <c:pt idx="4">
                  <c:v>1.460870470445038E-2</c:v>
                </c:pt>
                <c:pt idx="5">
                  <c:v>1.8158298038350982E-2</c:v>
                </c:pt>
                <c:pt idx="6">
                  <c:v>2.1750980372233882E-2</c:v>
                </c:pt>
                <c:pt idx="7">
                  <c:v>2.5897361677834421E-2</c:v>
                </c:pt>
                <c:pt idx="8">
                  <c:v>3.1230356946553531E-2</c:v>
                </c:pt>
                <c:pt idx="9">
                  <c:v>3.8083591762960646E-2</c:v>
                </c:pt>
                <c:pt idx="10">
                  <c:v>4.6722798812898828E-2</c:v>
                </c:pt>
                <c:pt idx="11">
                  <c:v>5.7383915607602851E-2</c:v>
                </c:pt>
                <c:pt idx="12">
                  <c:v>7.028255526041248E-2</c:v>
                </c:pt>
                <c:pt idx="13">
                  <c:v>8.549677329742561E-2</c:v>
                </c:pt>
              </c:numCache>
            </c:numRef>
          </c:val>
          <c:smooth val="0"/>
          <c:extLst>
            <c:ext xmlns:c16="http://schemas.microsoft.com/office/drawing/2014/chart" uri="{C3380CC4-5D6E-409C-BE32-E72D297353CC}">
              <c16:uniqueId val="{00000002-F8F4-4E73-8532-AB925529E3FF}"/>
            </c:ext>
          </c:extLst>
        </c:ser>
        <c:dLbls>
          <c:showLegendKey val="0"/>
          <c:showVal val="0"/>
          <c:showCatName val="0"/>
          <c:showSerName val="0"/>
          <c:showPercent val="0"/>
          <c:showBubbleSize val="0"/>
        </c:dLbls>
        <c:marker val="1"/>
        <c:smooth val="0"/>
        <c:axId val="184500608"/>
        <c:axId val="184502144"/>
      </c:lineChart>
      <c:catAx>
        <c:axId val="184500608"/>
        <c:scaling>
          <c:orientation val="minMax"/>
        </c:scaling>
        <c:delete val="0"/>
        <c:axPos val="b"/>
        <c:majorGridlines>
          <c:spPr>
            <a:ln>
              <a:solidFill>
                <a:srgbClr val="F0F0F0"/>
              </a:solidFill>
            </a:ln>
          </c:spPr>
        </c:majorGridlines>
        <c:numFmt formatCode="General" sourceLinked="1"/>
        <c:majorTickMark val="none"/>
        <c:minorTickMark val="none"/>
        <c:tickLblPos val="nextTo"/>
        <c:spPr>
          <a:ln>
            <a:solidFill>
              <a:srgbClr val="F0F0F0"/>
            </a:solidFill>
          </a:ln>
        </c:spPr>
        <c:txPr>
          <a:bodyPr rot="0" vert="horz"/>
          <a:lstStyle/>
          <a:p>
            <a:pPr>
              <a:defRPr/>
            </a:pPr>
            <a:endParaRPr lang="en-US"/>
          </a:p>
        </c:txPr>
        <c:crossAx val="184502144"/>
        <c:crosses val="autoZero"/>
        <c:auto val="1"/>
        <c:lblAlgn val="ctr"/>
        <c:lblOffset val="100"/>
        <c:noMultiLvlLbl val="0"/>
      </c:catAx>
      <c:valAx>
        <c:axId val="184502144"/>
        <c:scaling>
          <c:orientation val="minMax"/>
          <c:max val="1"/>
        </c:scaling>
        <c:delete val="0"/>
        <c:axPos val="l"/>
        <c:majorGridlines>
          <c:spPr>
            <a:ln>
              <a:solidFill>
                <a:srgbClr val="F0F0F0"/>
              </a:solidFill>
            </a:ln>
          </c:spPr>
        </c:majorGridlines>
        <c:title>
          <c:tx>
            <c:strRef>
              <c:f>'19'!$A$1</c:f>
              <c:strCache>
                <c:ptCount val="1"/>
                <c:pt idx="0">
                  <c:v>Share of sales and stock [%]</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4500608"/>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'20'!$B$1</c:f>
              <c:strCache>
                <c:ptCount val="1"/>
                <c:pt idx="0">
                  <c:v>Bio-natural gas</c:v>
                </c:pt>
              </c:strCache>
            </c:strRef>
          </c:tx>
          <c:spPr>
            <a:solidFill>
              <a:srgbClr val="C8B8E5"/>
            </a:solidFill>
            <a:ln>
              <a:solidFill>
                <a:srgbClr val="C8B8E5"/>
              </a:solidFill>
            </a:ln>
          </c:spPr>
          <c:cat>
            <c:numRef>
              <c:f>'20'!$A$2:$A$15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'20'!$B$2:$B$15</c:f>
              <c:numCache>
                <c:formatCode>General</c:formatCode>
                <c:ptCount val="14"/>
                <c:pt idx="0">
                  <c:v>1.3926518672352969E-2</c:v>
                </c:pt>
                <c:pt idx="1">
                  <c:v>1.7729226473157601E-2</c:v>
                </c:pt>
                <c:pt idx="2">
                  <c:v>2.4531596299480794E-2</c:v>
                </c:pt>
                <c:pt idx="3">
                  <c:v>4.4071104074633903E-2</c:v>
                </c:pt>
                <c:pt idx="4">
                  <c:v>5.52839480514868E-2</c:v>
                </c:pt>
                <c:pt idx="5">
                  <c:v>7.0735496155861846E-2</c:v>
                </c:pt>
                <c:pt idx="6">
                  <c:v>7.9223604512719675E-2</c:v>
                </c:pt>
                <c:pt idx="7">
                  <c:v>9.0260974941707872E-2</c:v>
                </c:pt>
                <c:pt idx="8">
                  <c:v>0.10178359115154571</c:v>
                </c:pt>
                <c:pt idx="9">
                  <c:v>0.11490596714882886</c:v>
                </c:pt>
                <c:pt idx="10">
                  <c:v>0.12815408895570118</c:v>
                </c:pt>
                <c:pt idx="11">
                  <c:v>0.1406197184837378</c:v>
                </c:pt>
                <c:pt idx="12">
                  <c:v>0.15108250920489369</c:v>
                </c:pt>
                <c:pt idx="13">
                  <c:v>0.16019283890781588</c:v>
                </c:pt>
              </c:numCache>
            </c:numRef>
          </c:val>
          <c:extLst>
            <c:ext xmlns:c16="http://schemas.microsoft.com/office/drawing/2014/chart" uri="{C3380CC4-5D6E-409C-BE32-E72D297353CC}">
              <c16:uniqueId val="{00000000-B39C-4C4C-B78D-9A1B3AE4C445}"/>
            </c:ext>
          </c:extLst>
        </c:ser>
        <c:ser>
          <c:idx val="2"/>
          <c:order val="1"/>
          <c:tx>
            <c:strRef>
              <c:f>'20'!$D$1</c:f>
              <c:strCache>
                <c:ptCount val="1"/>
                <c:pt idx="0">
                  <c:v>First gen. bio-fuels</c:v>
                </c:pt>
              </c:strCache>
            </c:strRef>
          </c:tx>
          <c:spPr>
            <a:solidFill>
              <a:srgbClr val="0097A7"/>
            </a:solidFill>
            <a:ln>
              <a:solidFill>
                <a:srgbClr val="0097A7"/>
              </a:solidFill>
            </a:ln>
          </c:spPr>
          <c:cat>
            <c:numRef>
              <c:f>'20'!$A$2:$A$15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'20'!$D$2:$D$15</c:f>
              <c:numCache>
                <c:formatCode>General</c:formatCode>
                <c:ptCount val="14"/>
                <c:pt idx="0">
                  <c:v>8.8997988479999997</c:v>
                </c:pt>
                <c:pt idx="1">
                  <c:v>8.978415547876283</c:v>
                </c:pt>
                <c:pt idx="2">
                  <c:v>9.1446877014458057</c:v>
                </c:pt>
                <c:pt idx="3">
                  <c:v>7.6715715759327541</c:v>
                </c:pt>
                <c:pt idx="4">
                  <c:v>7.7949270293379422</c:v>
                </c:pt>
                <c:pt idx="5">
                  <c:v>7.9108709310056495</c:v>
                </c:pt>
                <c:pt idx="6">
                  <c:v>8.0248554828391949</c:v>
                </c:pt>
                <c:pt idx="7">
                  <c:v>8.1341477362923555</c:v>
                </c:pt>
                <c:pt idx="8">
                  <c:v>8.2264535492643294</c:v>
                </c:pt>
                <c:pt idx="9">
                  <c:v>8.2982809657872458</c:v>
                </c:pt>
                <c:pt idx="10">
                  <c:v>8.3515821815188485</c:v>
                </c:pt>
                <c:pt idx="11">
                  <c:v>8.3748819991492827</c:v>
                </c:pt>
                <c:pt idx="12">
                  <c:v>8.3636276870453994</c:v>
                </c:pt>
                <c:pt idx="13">
                  <c:v>8.3285164763147161</c:v>
                </c:pt>
              </c:numCache>
            </c:numRef>
          </c:val>
          <c:extLst>
            <c:ext xmlns:c16="http://schemas.microsoft.com/office/drawing/2014/chart" uri="{C3380CC4-5D6E-409C-BE32-E72D297353CC}">
              <c16:uniqueId val="{00000001-B39C-4C4C-B78D-9A1B3AE4C445}"/>
            </c:ext>
          </c:extLst>
        </c:ser>
        <c:ser>
          <c:idx val="3"/>
          <c:order val="2"/>
          <c:tx>
            <c:strRef>
              <c:f>'20'!$E$1</c:f>
              <c:strCache>
                <c:ptCount val="1"/>
                <c:pt idx="0">
                  <c:v>Second gen. bio-fuels</c:v>
                </c:pt>
              </c:strCache>
            </c:strRef>
          </c:tx>
          <c:spPr>
            <a:solidFill>
              <a:srgbClr val="1DE2CD"/>
            </a:solidFill>
            <a:ln>
              <a:solidFill>
                <a:srgbClr val="1DE2CD"/>
              </a:solidFill>
            </a:ln>
          </c:spPr>
          <c:cat>
            <c:numRef>
              <c:f>'20'!$A$2:$A$15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'20'!$E$2:$E$15</c:f>
              <c:numCache>
                <c:formatCode>General</c:formatCode>
                <c:ptCount val="14"/>
                <c:pt idx="0">
                  <c:v>0.12</c:v>
                </c:pt>
                <c:pt idx="1">
                  <c:v>0.12</c:v>
                </c:pt>
                <c:pt idx="2">
                  <c:v>0.12</c:v>
                </c:pt>
                <c:pt idx="3">
                  <c:v>1.4751165488527003</c:v>
                </c:pt>
                <c:pt idx="4">
                  <c:v>1.4853454823105965</c:v>
                </c:pt>
                <c:pt idx="5">
                  <c:v>1.495505739766702</c:v>
                </c:pt>
                <c:pt idx="6">
                  <c:v>1.5043710469151634</c:v>
                </c:pt>
                <c:pt idx="7">
                  <c:v>1.5073776431045187</c:v>
                </c:pt>
                <c:pt idx="8">
                  <c:v>1.508219722695026</c:v>
                </c:pt>
                <c:pt idx="9">
                  <c:v>1.5077676569704987</c:v>
                </c:pt>
                <c:pt idx="10">
                  <c:v>1.5023594730410417</c:v>
                </c:pt>
                <c:pt idx="11">
                  <c:v>1.4983361553210985</c:v>
                </c:pt>
                <c:pt idx="12">
                  <c:v>1.4919357376745581</c:v>
                </c:pt>
                <c:pt idx="13">
                  <c:v>1.4666088967138606</c:v>
                </c:pt>
              </c:numCache>
            </c:numRef>
          </c:val>
          <c:extLst>
            <c:ext xmlns:c16="http://schemas.microsoft.com/office/drawing/2014/chart" uri="{C3380CC4-5D6E-409C-BE32-E72D297353CC}">
              <c16:uniqueId val="{00000002-B39C-4C4C-B78D-9A1B3AE4C445}"/>
            </c:ext>
          </c:extLst>
        </c:ser>
        <c:ser>
          <c:idx val="1"/>
          <c:order val="3"/>
          <c:tx>
            <c:strRef>
              <c:f>'20'!$C$1</c:f>
              <c:strCache>
                <c:ptCount val="1"/>
                <c:pt idx="0">
                  <c:v>Electricity (RE share)</c:v>
                </c:pt>
              </c:strCache>
            </c:strRef>
          </c:tx>
          <c:spPr>
            <a:solidFill>
              <a:srgbClr val="673AB7"/>
            </a:solidFill>
            <a:ln>
              <a:solidFill>
                <a:srgbClr val="673AB7"/>
              </a:solidFill>
            </a:ln>
          </c:spPr>
          <c:cat>
            <c:numRef>
              <c:f>'20'!$A$2:$A$15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'20'!$C$2:$C$15</c:f>
              <c:numCache>
                <c:formatCode>General</c:formatCode>
                <c:ptCount val="14"/>
                <c:pt idx="0">
                  <c:v>0.93420863444383129</c:v>
                </c:pt>
                <c:pt idx="1">
                  <c:v>1.2076820585411854</c:v>
                </c:pt>
                <c:pt idx="2">
                  <c:v>1.3362010655473597</c:v>
                </c:pt>
                <c:pt idx="3">
                  <c:v>1.5437026782599341</c:v>
                </c:pt>
                <c:pt idx="4">
                  <c:v>1.7650308785987667</c:v>
                </c:pt>
                <c:pt idx="5">
                  <c:v>2.0054781325107864</c:v>
                </c:pt>
                <c:pt idx="6">
                  <c:v>2.1905243931016645</c:v>
                </c:pt>
                <c:pt idx="7">
                  <c:v>2.7013477910449382</c:v>
                </c:pt>
                <c:pt idx="8">
                  <c:v>2.9277278759943517</c:v>
                </c:pt>
                <c:pt idx="9">
                  <c:v>3.5375793599029022</c:v>
                </c:pt>
                <c:pt idx="10">
                  <c:v>5.5009748005290637</c:v>
                </c:pt>
                <c:pt idx="11">
                  <c:v>6.1318572350240341</c:v>
                </c:pt>
                <c:pt idx="12">
                  <c:v>6.8205847011496159</c:v>
                </c:pt>
                <c:pt idx="13">
                  <c:v>7.5135493207944952</c:v>
                </c:pt>
              </c:numCache>
            </c:numRef>
          </c:val>
          <c:extLst>
            <c:ext xmlns:c16="http://schemas.microsoft.com/office/drawing/2014/chart" uri="{C3380CC4-5D6E-409C-BE32-E72D297353CC}">
              <c16:uniqueId val="{00000003-B39C-4C4C-B78D-9A1B3AE4C445}"/>
            </c:ext>
          </c:extLst>
        </c:ser>
        <c:dLbls>
          <c:showLegendKey val="0"/>
          <c:showVal val="0"/>
          <c:showCatName val="0"/>
          <c:showSerName val="0"/>
          <c:showPercent val="0"/>
          <c:showBubbleSize val="0"/>
        </c:dLbls>
        <c:axId val="184433280"/>
        <c:axId val="184439168"/>
      </c:areaChart>
      <c:catAx>
        <c:axId val="184433280"/>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4439168"/>
        <c:crosses val="autoZero"/>
        <c:auto val="1"/>
        <c:lblAlgn val="ctr"/>
        <c:lblOffset val="100"/>
        <c:noMultiLvlLbl val="0"/>
      </c:catAx>
      <c:valAx>
        <c:axId val="184439168"/>
        <c:scaling>
          <c:orientation val="minMax"/>
        </c:scaling>
        <c:delete val="0"/>
        <c:axPos val="l"/>
        <c:majorGridlines>
          <c:spPr>
            <a:ln>
              <a:solidFill>
                <a:srgbClr val="F0F0F0"/>
              </a:solidFill>
            </a:ln>
          </c:spPr>
        </c:majorGridlines>
        <c:title>
          <c:tx>
            <c:strRef>
              <c:f>'20'!$A$1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4433280"/>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4"/>
          <c:order val="0"/>
          <c:tx>
            <c:strRef>
              <c:f>'22 og 28'!$F$1</c:f>
              <c:strCache>
                <c:ptCount val="1"/>
                <c:pt idx="0">
                  <c:v>Ambient heat</c:v>
                </c:pt>
              </c:strCache>
            </c:strRef>
          </c:tx>
          <c:spPr>
            <a:solidFill>
              <a:srgbClr val="FF5252"/>
            </a:solidFill>
            <a:ln>
              <a:solidFill>
                <a:srgbClr val="FF5252"/>
              </a:solidFill>
            </a:ln>
          </c:spPr>
          <c:cat>
            <c:numRef>
              <c:f>'22 og 28'!$A$2:$A$15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'22 og 28'!$F$2:$F$15</c:f>
              <c:numCache>
                <c:formatCode>0</c:formatCode>
                <c:ptCount val="14"/>
                <c:pt idx="0">
                  <c:v>0.15246999999999999</c:v>
                </c:pt>
                <c:pt idx="1">
                  <c:v>0.69768845454594364</c:v>
                </c:pt>
                <c:pt idx="2">
                  <c:v>0.97466772554940806</c:v>
                </c:pt>
                <c:pt idx="3">
                  <c:v>1.2711447827050022</c:v>
                </c:pt>
                <c:pt idx="4">
                  <c:v>3.4622290997969056</c:v>
                </c:pt>
                <c:pt idx="5">
                  <c:v>5.2757143299823177</c:v>
                </c:pt>
                <c:pt idx="6">
                  <c:v>6.391027364179088</c:v>
                </c:pt>
                <c:pt idx="7">
                  <c:v>7.2731096236203223</c:v>
                </c:pt>
                <c:pt idx="8">
                  <c:v>8.1237531232457432</c:v>
                </c:pt>
                <c:pt idx="9">
                  <c:v>8.218464900169721</c:v>
                </c:pt>
                <c:pt idx="10">
                  <c:v>8.6340978350374797</c:v>
                </c:pt>
                <c:pt idx="11">
                  <c:v>9.3132529248486104</c:v>
                </c:pt>
                <c:pt idx="12">
                  <c:v>9.8829761895579029</c:v>
                </c:pt>
                <c:pt idx="13">
                  <c:v>10.006345422104483</c:v>
                </c:pt>
              </c:numCache>
            </c:numRef>
          </c:val>
          <c:extLst>
            <c:ext xmlns:c16="http://schemas.microsoft.com/office/drawing/2014/chart" uri="{C3380CC4-5D6E-409C-BE32-E72D297353CC}">
              <c16:uniqueId val="{00000000-0498-4E54-9DCD-BFEA58378BE5}"/>
            </c:ext>
          </c:extLst>
        </c:ser>
        <c:ser>
          <c:idx val="1"/>
          <c:order val="1"/>
          <c:tx>
            <c:strRef>
              <c:f>'22 og 28'!$C$1</c:f>
              <c:strCache>
                <c:ptCount val="1"/>
                <c:pt idx="0">
                  <c:v>Solar</c:v>
                </c:pt>
              </c:strCache>
            </c:strRef>
          </c:tx>
          <c:spPr>
            <a:solidFill>
              <a:srgbClr val="FFDA06"/>
            </a:solidFill>
            <a:ln>
              <a:solidFill>
                <a:srgbClr val="FFDA06"/>
              </a:solidFill>
            </a:ln>
          </c:spPr>
          <c:cat>
            <c:numRef>
              <c:f>'22 og 28'!$A$2:$A$15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'22 og 28'!$C$2:$C$15</c:f>
              <c:numCache>
                <c:formatCode>0</c:formatCode>
                <c:ptCount val="14"/>
                <c:pt idx="0">
                  <c:v>4.4378700000000002</c:v>
                </c:pt>
                <c:pt idx="1">
                  <c:v>5.267568767083441</c:v>
                </c:pt>
                <c:pt idx="2">
                  <c:v>5.709483531463559</c:v>
                </c:pt>
                <c:pt idx="3">
                  <c:v>6.5525285814745189</c:v>
                </c:pt>
                <c:pt idx="4">
                  <c:v>8.5272644753943734</c:v>
                </c:pt>
                <c:pt idx="5">
                  <c:v>10.798366612898503</c:v>
                </c:pt>
                <c:pt idx="6">
                  <c:v>13.076597697697473</c:v>
                </c:pt>
                <c:pt idx="7">
                  <c:v>15.362136455182842</c:v>
                </c:pt>
                <c:pt idx="8">
                  <c:v>18.145552583459317</c:v>
                </c:pt>
                <c:pt idx="9">
                  <c:v>20.122949333625517</c:v>
                </c:pt>
                <c:pt idx="10">
                  <c:v>21.885575032139066</c:v>
                </c:pt>
                <c:pt idx="11">
                  <c:v>23.536963021497115</c:v>
                </c:pt>
                <c:pt idx="12">
                  <c:v>25.214616575463307</c:v>
                </c:pt>
                <c:pt idx="13">
                  <c:v>26.957959687208646</c:v>
                </c:pt>
              </c:numCache>
            </c:numRef>
          </c:val>
          <c:extLst>
            <c:ext xmlns:c16="http://schemas.microsoft.com/office/drawing/2014/chart" uri="{C3380CC4-5D6E-409C-BE32-E72D297353CC}">
              <c16:uniqueId val="{00000001-0498-4E54-9DCD-BFEA58378BE5}"/>
            </c:ext>
          </c:extLst>
        </c:ser>
        <c:ser>
          <c:idx val="3"/>
          <c:order val="2"/>
          <c:tx>
            <c:strRef>
              <c:f>'22 og 28'!$E$1</c:f>
              <c:strCache>
                <c:ptCount val="1"/>
                <c:pt idx="0">
                  <c:v>Bioenergy</c:v>
                </c:pt>
              </c:strCache>
            </c:strRef>
          </c:tx>
          <c:spPr>
            <a:solidFill>
              <a:srgbClr val="0097A7"/>
            </a:solidFill>
            <a:ln>
              <a:solidFill>
                <a:srgbClr val="0097A7"/>
              </a:solidFill>
            </a:ln>
          </c:spPr>
          <c:cat>
            <c:numRef>
              <c:f>'22 og 28'!$A$2:$A$15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'22 og 28'!$E$2:$E$15</c:f>
              <c:numCache>
                <c:formatCode>0</c:formatCode>
                <c:ptCount val="14"/>
                <c:pt idx="0">
                  <c:v>131.91273398668704</c:v>
                </c:pt>
                <c:pt idx="1">
                  <c:v>148.8412383435228</c:v>
                </c:pt>
                <c:pt idx="2">
                  <c:v>149.45007484143045</c:v>
                </c:pt>
                <c:pt idx="3">
                  <c:v>153.27162363908195</c:v>
                </c:pt>
                <c:pt idx="4">
                  <c:v>152.95903005078486</c:v>
                </c:pt>
                <c:pt idx="5">
                  <c:v>151.6256663207256</c:v>
                </c:pt>
                <c:pt idx="6">
                  <c:v>151.10268813746708</c:v>
                </c:pt>
                <c:pt idx="7">
                  <c:v>149.97381366930762</c:v>
                </c:pt>
                <c:pt idx="8">
                  <c:v>147.90586356406533</c:v>
                </c:pt>
                <c:pt idx="9">
                  <c:v>146.20384340470679</c:v>
                </c:pt>
                <c:pt idx="10">
                  <c:v>145.25270154424126</c:v>
                </c:pt>
                <c:pt idx="11">
                  <c:v>144.14757376985619</c:v>
                </c:pt>
                <c:pt idx="12">
                  <c:v>143.300129457743</c:v>
                </c:pt>
                <c:pt idx="13">
                  <c:v>142.00078299532083</c:v>
                </c:pt>
              </c:numCache>
            </c:numRef>
          </c:val>
          <c:extLst>
            <c:ext xmlns:c16="http://schemas.microsoft.com/office/drawing/2014/chart" uri="{C3380CC4-5D6E-409C-BE32-E72D297353CC}">
              <c16:uniqueId val="{00000002-0498-4E54-9DCD-BFEA58378BE5}"/>
            </c:ext>
          </c:extLst>
        </c:ser>
        <c:ser>
          <c:idx val="0"/>
          <c:order val="3"/>
          <c:tx>
            <c:strRef>
              <c:f>'22 og 28'!$B$1</c:f>
              <c:strCache>
                <c:ptCount val="1"/>
                <c:pt idx="0">
                  <c:v>Wind power</c:v>
                </c:pt>
              </c:strCache>
            </c:strRef>
          </c:tx>
          <c:spPr>
            <a:solidFill>
              <a:srgbClr val="0091EA"/>
            </a:solidFill>
            <a:ln>
              <a:solidFill>
                <a:srgbClr val="0091EA"/>
              </a:solidFill>
            </a:ln>
          </c:spPr>
          <c:cat>
            <c:numRef>
              <c:f>'22 og 28'!$A$2:$A$15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'22 og 28'!$B$2:$B$15</c:f>
              <c:numCache>
                <c:formatCode>0</c:formatCode>
                <c:ptCount val="14"/>
                <c:pt idx="0">
                  <c:v>53.207999999999998</c:v>
                </c:pt>
                <c:pt idx="1">
                  <c:v>57.994175077747265</c:v>
                </c:pt>
                <c:pt idx="2">
                  <c:v>62.27010899051718</c:v>
                </c:pt>
                <c:pt idx="3">
                  <c:v>66.586215278860962</c:v>
                </c:pt>
                <c:pt idx="4">
                  <c:v>73.543541538902005</c:v>
                </c:pt>
                <c:pt idx="5">
                  <c:v>82.757181123999132</c:v>
                </c:pt>
                <c:pt idx="6">
                  <c:v>86.511264706577379</c:v>
                </c:pt>
                <c:pt idx="7">
                  <c:v>91.89102078409023</c:v>
                </c:pt>
                <c:pt idx="8">
                  <c:v>94.738417330459612</c:v>
                </c:pt>
                <c:pt idx="9">
                  <c:v>111.15451934609841</c:v>
                </c:pt>
                <c:pt idx="10">
                  <c:v>115.96081806121774</c:v>
                </c:pt>
                <c:pt idx="11">
                  <c:v>122.13107231569953</c:v>
                </c:pt>
                <c:pt idx="12">
                  <c:v>127.67335774949612</c:v>
                </c:pt>
                <c:pt idx="13">
                  <c:v>138.28874560014754</c:v>
                </c:pt>
              </c:numCache>
            </c:numRef>
          </c:val>
          <c:extLst>
            <c:ext xmlns:c16="http://schemas.microsoft.com/office/drawing/2014/chart" uri="{C3380CC4-5D6E-409C-BE32-E72D297353CC}">
              <c16:uniqueId val="{00000003-0498-4E54-9DCD-BFEA58378BE5}"/>
            </c:ext>
          </c:extLst>
        </c:ser>
        <c:ser>
          <c:idx val="2"/>
          <c:order val="4"/>
          <c:tx>
            <c:strRef>
              <c:f>'22 og 28'!$D$1</c:f>
              <c:strCache>
                <c:ptCount val="1"/>
                <c:pt idx="0">
                  <c:v>Fossil fuels</c:v>
                </c:pt>
              </c:strCache>
            </c:strRef>
          </c:tx>
          <c:spPr>
            <a:solidFill>
              <a:srgbClr val="404040"/>
            </a:solidFill>
            <a:ln>
              <a:solidFill>
                <a:srgbClr val="404040"/>
              </a:solidFill>
            </a:ln>
          </c:spPr>
          <c:cat>
            <c:numRef>
              <c:f>'22 og 28'!$A$2:$A$15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'22 og 28'!$D$2:$D$15</c:f>
              <c:numCache>
                <c:formatCode>0</c:formatCode>
                <c:ptCount val="14"/>
                <c:pt idx="0">
                  <c:v>127.24432567955472</c:v>
                </c:pt>
                <c:pt idx="1">
                  <c:v>84.13696155857545</c:v>
                </c:pt>
                <c:pt idx="2">
                  <c:v>83.2112771498836</c:v>
                </c:pt>
                <c:pt idx="3">
                  <c:v>67.404278134659194</c:v>
                </c:pt>
                <c:pt idx="4">
                  <c:v>55.970302722745174</c:v>
                </c:pt>
                <c:pt idx="5">
                  <c:v>51.157588665155437</c:v>
                </c:pt>
                <c:pt idx="6">
                  <c:v>37.393427025179186</c:v>
                </c:pt>
                <c:pt idx="7">
                  <c:v>37.08499756368861</c:v>
                </c:pt>
                <c:pt idx="8">
                  <c:v>36.383914955138394</c:v>
                </c:pt>
                <c:pt idx="9">
                  <c:v>35.563067262240864</c:v>
                </c:pt>
                <c:pt idx="10">
                  <c:v>33.652180967169812</c:v>
                </c:pt>
                <c:pt idx="11">
                  <c:v>32.202822914437974</c:v>
                </c:pt>
                <c:pt idx="12">
                  <c:v>17.969111281858172</c:v>
                </c:pt>
                <c:pt idx="13">
                  <c:v>17.561547974362604</c:v>
                </c:pt>
              </c:numCache>
            </c:numRef>
          </c:val>
          <c:extLst>
            <c:ext xmlns:c16="http://schemas.microsoft.com/office/drawing/2014/chart" uri="{C3380CC4-5D6E-409C-BE32-E72D297353CC}">
              <c16:uniqueId val="{00000004-0498-4E54-9DCD-BFEA58378BE5}"/>
            </c:ext>
          </c:extLst>
        </c:ser>
        <c:dLbls>
          <c:showLegendKey val="0"/>
          <c:showVal val="0"/>
          <c:showCatName val="0"/>
          <c:showSerName val="0"/>
          <c:showPercent val="0"/>
          <c:showBubbleSize val="0"/>
        </c:dLbls>
        <c:axId val="184830208"/>
        <c:axId val="184832000"/>
      </c:areaChart>
      <c:catAx>
        <c:axId val="184830208"/>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4832000"/>
        <c:crosses val="autoZero"/>
        <c:auto val="1"/>
        <c:lblAlgn val="ctr"/>
        <c:lblOffset val="100"/>
        <c:noMultiLvlLbl val="0"/>
      </c:catAx>
      <c:valAx>
        <c:axId val="184832000"/>
        <c:scaling>
          <c:orientation val="minMax"/>
        </c:scaling>
        <c:delete val="0"/>
        <c:axPos val="l"/>
        <c:majorGridlines>
          <c:spPr>
            <a:ln>
              <a:solidFill>
                <a:srgbClr val="F0F0F0"/>
              </a:solidFill>
            </a:ln>
          </c:spPr>
        </c:majorGridlines>
        <c:title>
          <c:tx>
            <c:strRef>
              <c:f>'22 og 28'!$A$1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4830208"/>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3"/>
          <c:order val="0"/>
          <c:tx>
            <c:strRef>
              <c:f>'23'!$D$1</c:f>
              <c:strCache>
                <c:ptCount val="1"/>
                <c:pt idx="0">
                  <c:v>Bioenergy</c:v>
                </c:pt>
              </c:strCache>
            </c:strRef>
          </c:tx>
          <c:spPr>
            <a:solidFill>
              <a:srgbClr val="1DE2CD"/>
            </a:solidFill>
            <a:ln>
              <a:solidFill>
                <a:srgbClr val="1DE2CD"/>
              </a:solidFill>
            </a:ln>
          </c:spPr>
          <c:cat>
            <c:numRef>
              <c:f>'23'!$A$2:$A$15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'23'!$D$2:$D$15</c:f>
              <c:numCache>
                <c:formatCode>0%</c:formatCode>
                <c:ptCount val="14"/>
                <c:pt idx="0">
                  <c:v>0.17515567644828842</c:v>
                </c:pt>
                <c:pt idx="1">
                  <c:v>0.21723658776349503</c:v>
                </c:pt>
                <c:pt idx="2">
                  <c:v>0.21073670617221324</c:v>
                </c:pt>
                <c:pt idx="3">
                  <c:v>0.21978591123669419</c:v>
                </c:pt>
                <c:pt idx="4">
                  <c:v>0.21389808923695255</c:v>
                </c:pt>
                <c:pt idx="5">
                  <c:v>0.20062932406803952</c:v>
                </c:pt>
                <c:pt idx="6">
                  <c:v>0.19029803939712892</c:v>
                </c:pt>
                <c:pt idx="7">
                  <c:v>0.18284936069466806</c:v>
                </c:pt>
                <c:pt idx="8">
                  <c:v>0.17630523402907489</c:v>
                </c:pt>
                <c:pt idx="9">
                  <c:v>0.17041748818524374</c:v>
                </c:pt>
                <c:pt idx="10">
                  <c:v>0.16348582142081614</c:v>
                </c:pt>
                <c:pt idx="11">
                  <c:v>0.15824849747144198</c:v>
                </c:pt>
                <c:pt idx="12">
                  <c:v>0.15240996314841301</c:v>
                </c:pt>
                <c:pt idx="13">
                  <c:v>0.14723810776632287</c:v>
                </c:pt>
              </c:numCache>
            </c:numRef>
          </c:val>
          <c:extLst>
            <c:ext xmlns:c16="http://schemas.microsoft.com/office/drawing/2014/chart" uri="{C3380CC4-5D6E-409C-BE32-E72D297353CC}">
              <c16:uniqueId val="{00000000-25E4-4CB4-B4D8-133122F96E9D}"/>
            </c:ext>
          </c:extLst>
        </c:ser>
        <c:ser>
          <c:idx val="1"/>
          <c:order val="1"/>
          <c:tx>
            <c:strRef>
              <c:f>'23'!$C$1</c:f>
              <c:strCache>
                <c:ptCount val="1"/>
                <c:pt idx="0">
                  <c:v>Solar power</c:v>
                </c:pt>
              </c:strCache>
            </c:strRef>
          </c:tx>
          <c:spPr>
            <a:solidFill>
              <a:srgbClr val="FFDA06"/>
            </a:solidFill>
            <a:ln>
              <a:solidFill>
                <a:srgbClr val="FFDA06"/>
              </a:solidFill>
              <a:prstDash val="solid"/>
            </a:ln>
          </c:spPr>
          <c:cat>
            <c:numRef>
              <c:f>'23'!$A$2:$A$15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'23'!$C$2:$C$15</c:f>
              <c:numCache>
                <c:formatCode>0%</c:formatCode>
                <c:ptCount val="14"/>
                <c:pt idx="0">
                  <c:v>2.6986306314850706E-2</c:v>
                </c:pt>
                <c:pt idx="1">
                  <c:v>2.9023436674535476E-2</c:v>
                </c:pt>
                <c:pt idx="2">
                  <c:v>2.9412586057828628E-2</c:v>
                </c:pt>
                <c:pt idx="3">
                  <c:v>3.4900748256993686E-2</c:v>
                </c:pt>
                <c:pt idx="4">
                  <c:v>4.6018376777454316E-2</c:v>
                </c:pt>
                <c:pt idx="5">
                  <c:v>5.8268879811755533E-2</c:v>
                </c:pt>
                <c:pt idx="6">
                  <c:v>6.995140726725671E-2</c:v>
                </c:pt>
                <c:pt idx="7">
                  <c:v>8.1080431758281793E-2</c:v>
                </c:pt>
                <c:pt idx="8">
                  <c:v>9.2000076808227929E-2</c:v>
                </c:pt>
                <c:pt idx="9">
                  <c:v>0.10232831587305431</c:v>
                </c:pt>
                <c:pt idx="10">
                  <c:v>0.10985821961348723</c:v>
                </c:pt>
                <c:pt idx="11">
                  <c:v>0.11737099104443012</c:v>
                </c:pt>
                <c:pt idx="12">
                  <c:v>0.12468741437583651</c:v>
                </c:pt>
                <c:pt idx="13">
                  <c:v>0.13211371201942704</c:v>
                </c:pt>
              </c:numCache>
            </c:numRef>
          </c:val>
          <c:extLst>
            <c:ext xmlns:c16="http://schemas.microsoft.com/office/drawing/2014/chart" uri="{C3380CC4-5D6E-409C-BE32-E72D297353CC}">
              <c16:uniqueId val="{00000001-25E4-4CB4-B4D8-133122F96E9D}"/>
            </c:ext>
          </c:extLst>
        </c:ser>
        <c:ser>
          <c:idx val="0"/>
          <c:order val="2"/>
          <c:tx>
            <c:strRef>
              <c:f>'23'!$B$1</c:f>
              <c:strCache>
                <c:ptCount val="1"/>
                <c:pt idx="0">
                  <c:v>Wind power</c:v>
                </c:pt>
              </c:strCache>
            </c:strRef>
          </c:tx>
          <c:spPr>
            <a:solidFill>
              <a:srgbClr val="0091EA"/>
            </a:solidFill>
            <a:ln>
              <a:solidFill>
                <a:srgbClr val="0091EA"/>
              </a:solidFill>
              <a:prstDash val="solid"/>
            </a:ln>
          </c:spPr>
          <c:cat>
            <c:numRef>
              <c:f>'23'!$A$2:$A$15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'23'!$B$2:$B$15</c:f>
              <c:numCache>
                <c:formatCode>0%</c:formatCode>
                <c:ptCount val="14"/>
                <c:pt idx="0">
                  <c:v>0.43199774151967124</c:v>
                </c:pt>
                <c:pt idx="1">
                  <c:v>0.4604352563253275</c:v>
                </c:pt>
                <c:pt idx="2">
                  <c:v>0.48590488203071713</c:v>
                </c:pt>
                <c:pt idx="3">
                  <c:v>0.5112549365138771</c:v>
                </c:pt>
                <c:pt idx="4">
                  <c:v>0.54423191476085619</c:v>
                </c:pt>
                <c:pt idx="5">
                  <c:v>0.58892828482579074</c:v>
                </c:pt>
                <c:pt idx="6">
                  <c:v>0.59535771443735308</c:v>
                </c:pt>
                <c:pt idx="7">
                  <c:v>0.61329051147215941</c:v>
                </c:pt>
                <c:pt idx="8">
                  <c:v>0.61642271691225425</c:v>
                </c:pt>
                <c:pt idx="9">
                  <c:v>0.70905657878357153</c:v>
                </c:pt>
                <c:pt idx="10">
                  <c:v>0.71857497079295785</c:v>
                </c:pt>
                <c:pt idx="11">
                  <c:v>0.74256095402679756</c:v>
                </c:pt>
                <c:pt idx="12">
                  <c:v>0.76145214608062661</c:v>
                </c:pt>
                <c:pt idx="13">
                  <c:v>0.80932245031005967</c:v>
                </c:pt>
              </c:numCache>
            </c:numRef>
          </c:val>
          <c:extLst>
            <c:ext xmlns:c16="http://schemas.microsoft.com/office/drawing/2014/chart" uri="{C3380CC4-5D6E-409C-BE32-E72D297353CC}">
              <c16:uniqueId val="{00000002-25E4-4CB4-B4D8-133122F96E9D}"/>
            </c:ext>
          </c:extLst>
        </c:ser>
        <c:dLbls>
          <c:showLegendKey val="0"/>
          <c:showVal val="0"/>
          <c:showCatName val="0"/>
          <c:showSerName val="0"/>
          <c:showPercent val="0"/>
          <c:showBubbleSize val="0"/>
        </c:dLbls>
        <c:axId val="184692096"/>
        <c:axId val="184697984"/>
      </c:areaChart>
      <c:lineChart>
        <c:grouping val="standard"/>
        <c:varyColors val="0"/>
        <c:ser>
          <c:idx val="4"/>
          <c:order val="3"/>
          <c:tx>
            <c:strRef>
              <c:f>'23'!$E$1</c:f>
              <c:strCache>
                <c:ptCount val="1"/>
                <c:pt idx="0">
                  <c:v>100 pct.</c:v>
                </c:pt>
              </c:strCache>
            </c:strRef>
          </c:tx>
          <c:spPr>
            <a:ln>
              <a:solidFill>
                <a:srgbClr val="808080"/>
              </a:solidFill>
              <a:prstDash val="sysDot"/>
            </a:ln>
          </c:spPr>
          <c:marker>
            <c:symbol val="none"/>
          </c:marker>
          <c:val>
            <c:numRef>
              <c:f>'23'!$E$2:$E$15</c:f>
              <c:numCache>
                <c:formatCode>0%</c:formatCode>
                <c:ptCount val="14"/>
                <c:pt idx="0">
                  <c:v>1</c:v>
                </c:pt>
                <c:pt idx="1">
                  <c:v>1</c:v>
                </c:pt>
                <c:pt idx="2">
                  <c:v>1</c:v>
                </c:pt>
                <c:pt idx="3">
                  <c:v>1</c:v>
                </c:pt>
                <c:pt idx="4">
                  <c:v>1</c:v>
                </c:pt>
                <c:pt idx="5">
                  <c:v>1</c:v>
                </c:pt>
                <c:pt idx="6">
                  <c:v>1</c:v>
                </c:pt>
                <c:pt idx="7">
                  <c:v>1</c:v>
                </c:pt>
                <c:pt idx="8">
                  <c:v>1</c:v>
                </c:pt>
                <c:pt idx="9">
                  <c:v>1</c:v>
                </c:pt>
                <c:pt idx="10">
                  <c:v>1</c:v>
                </c:pt>
                <c:pt idx="11">
                  <c:v>1</c:v>
                </c:pt>
                <c:pt idx="12">
                  <c:v>1</c:v>
                </c:pt>
                <c:pt idx="13">
                  <c:v>1</c:v>
                </c:pt>
              </c:numCache>
            </c:numRef>
          </c:val>
          <c:smooth val="0"/>
          <c:extLst>
            <c:ext xmlns:c16="http://schemas.microsoft.com/office/drawing/2014/chart" uri="{C3380CC4-5D6E-409C-BE32-E72D297353CC}">
              <c16:uniqueId val="{00000003-25E4-4CB4-B4D8-133122F96E9D}"/>
            </c:ext>
          </c:extLst>
        </c:ser>
        <c:dLbls>
          <c:showLegendKey val="0"/>
          <c:showVal val="0"/>
          <c:showCatName val="0"/>
          <c:showSerName val="0"/>
          <c:showPercent val="0"/>
          <c:showBubbleSize val="0"/>
        </c:dLbls>
        <c:marker val="1"/>
        <c:smooth val="0"/>
        <c:axId val="184701696"/>
        <c:axId val="184699904"/>
      </c:lineChart>
      <c:catAx>
        <c:axId val="184692096"/>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4697984"/>
        <c:crosses val="autoZero"/>
        <c:auto val="1"/>
        <c:lblAlgn val="ctr"/>
        <c:lblOffset val="100"/>
        <c:noMultiLvlLbl val="0"/>
      </c:catAx>
      <c:valAx>
        <c:axId val="184697984"/>
        <c:scaling>
          <c:orientation val="minMax"/>
        </c:scaling>
        <c:delete val="0"/>
        <c:axPos val="l"/>
        <c:majorGridlines>
          <c:spPr>
            <a:ln>
              <a:solidFill>
                <a:srgbClr val="F0F0F0"/>
              </a:solidFill>
            </a:ln>
          </c:spPr>
        </c:majorGridlines>
        <c:title>
          <c:tx>
            <c:strRef>
              <c:f>'23'!$A$1</c:f>
              <c:strCache>
                <c:ptCount val="1"/>
                <c:pt idx="0">
                  <c:v>%</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4692096"/>
        <c:crosses val="autoZero"/>
        <c:crossBetween val="between"/>
        <c:majorUnit val="0.1"/>
      </c:valAx>
      <c:valAx>
        <c:axId val="184699904"/>
        <c:scaling>
          <c:orientation val="minMax"/>
        </c:scaling>
        <c:delete val="0"/>
        <c:axPos val="r"/>
        <c:numFmt formatCode="0%" sourceLinked="1"/>
        <c:majorTickMark val="none"/>
        <c:minorTickMark val="none"/>
        <c:tickLblPos val="none"/>
        <c:spPr>
          <a:ln>
            <a:noFill/>
          </a:ln>
        </c:spPr>
        <c:crossAx val="184701696"/>
        <c:crosses val="max"/>
        <c:crossBetween val="between"/>
      </c:valAx>
      <c:catAx>
        <c:axId val="184701696"/>
        <c:scaling>
          <c:orientation val="minMax"/>
        </c:scaling>
        <c:delete val="1"/>
        <c:axPos val="b"/>
        <c:majorTickMark val="out"/>
        <c:minorTickMark val="none"/>
        <c:tickLblPos val="nextTo"/>
        <c:crossAx val="184699904"/>
        <c:crosses val="autoZero"/>
        <c:auto val="1"/>
        <c:lblAlgn val="ctr"/>
        <c:lblOffset val="100"/>
        <c:noMultiLvlLbl val="0"/>
      </c:catAx>
      <c:spPr>
        <a:noFill/>
        <a:extLst>
          <a:ext uri="{909E8E84-426E-40DD-AFC4-6F175D3DCCD1}">
            <a14:hiddenFill xmlns:a14="http://schemas.microsoft.com/office/drawing/2010/main">
              <a:solidFill>
                <a:sysClr val="window" lastClr="FFFFFF"/>
              </a:solidFill>
            </a14:hiddenFill>
          </a:ext>
        </a:extLst>
      </c:spPr>
    </c:plotArea>
    <c:legend>
      <c:legendPos val="b"/>
      <c:legendEntry>
        <c:idx val="3"/>
        <c:delete val="1"/>
      </c:legendEntry>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'24'!$B$1</c:f>
              <c:strCache>
                <c:ptCount val="1"/>
                <c:pt idx="0">
                  <c:v>Electricity production</c:v>
                </c:pt>
              </c:strCache>
            </c:strRef>
          </c:tx>
          <c:spPr>
            <a:ln w="38100">
              <a:solidFill>
                <a:srgbClr val="404040"/>
              </a:solidFill>
              <a:prstDash val="solid"/>
            </a:ln>
          </c:spPr>
          <c:marker>
            <c:symbol val="none"/>
          </c:marker>
          <c:cat>
            <c:numRef>
              <c:f>'24'!$A$2:$A$15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'24'!$B$2:$B$15</c:f>
              <c:numCache>
                <c:formatCode>0.0</c:formatCode>
                <c:ptCount val="14"/>
                <c:pt idx="0">
                  <c:v>29.676073603754627</c:v>
                </c:pt>
                <c:pt idx="1">
                  <c:v>32.61902761193673</c:v>
                </c:pt>
                <c:pt idx="2">
                  <c:v>33.870681321793292</c:v>
                </c:pt>
                <c:pt idx="3">
                  <c:v>34.561154200926111</c:v>
                </c:pt>
                <c:pt idx="4">
                  <c:v>36.12599209228452</c:v>
                </c:pt>
                <c:pt idx="5">
                  <c:v>38.713748149602836</c:v>
                </c:pt>
                <c:pt idx="6">
                  <c:v>38.85642947301978</c:v>
                </c:pt>
                <c:pt idx="7">
                  <c:v>40.880166178208398</c:v>
                </c:pt>
                <c:pt idx="8">
                  <c:v>42.062707857255432</c:v>
                </c:pt>
                <c:pt idx="9">
                  <c:v>46.914059697617375</c:v>
                </c:pt>
                <c:pt idx="10">
                  <c:v>48.397177954005926</c:v>
                </c:pt>
                <c:pt idx="11">
                  <c:v>50.300047118051502</c:v>
                </c:pt>
                <c:pt idx="12">
                  <c:v>50.402509154194846</c:v>
                </c:pt>
                <c:pt idx="13">
                  <c:v>53.640697729987757</c:v>
                </c:pt>
              </c:numCache>
            </c:numRef>
          </c:val>
          <c:smooth val="0"/>
          <c:extLst>
            <c:ext xmlns:c16="http://schemas.microsoft.com/office/drawing/2014/chart" uri="{C3380CC4-5D6E-409C-BE32-E72D297353CC}">
              <c16:uniqueId val="{00000000-8EBD-43E8-90A8-7E67BB8AF3F1}"/>
            </c:ext>
          </c:extLst>
        </c:ser>
        <c:ser>
          <c:idx val="2"/>
          <c:order val="1"/>
          <c:tx>
            <c:strRef>
              <c:f>'24'!$D$1</c:f>
              <c:strCache>
                <c:ptCount val="1"/>
                <c:pt idx="0">
                  <c:v>Electricity imports</c:v>
                </c:pt>
              </c:strCache>
            </c:strRef>
          </c:tx>
          <c:spPr>
            <a:ln w="38100">
              <a:solidFill>
                <a:srgbClr val="808080"/>
              </a:solidFill>
              <a:prstDash val="sysDash"/>
            </a:ln>
          </c:spPr>
          <c:marker>
            <c:symbol val="none"/>
          </c:marker>
          <c:cat>
            <c:numRef>
              <c:f>'24'!$A$2:$A$15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'24'!$D$2:$D$15</c:f>
              <c:numCache>
                <c:formatCode>0.0</c:formatCode>
                <c:ptCount val="14"/>
                <c:pt idx="0">
                  <c:v>4.5627138888888892</c:v>
                </c:pt>
                <c:pt idx="1">
                  <c:v>2.368503980929844</c:v>
                </c:pt>
                <c:pt idx="2">
                  <c:v>1.7273403014436921</c:v>
                </c:pt>
                <c:pt idx="3">
                  <c:v>1.6168258825829001</c:v>
                </c:pt>
                <c:pt idx="4">
                  <c:v>1.4108758945196014</c:v>
                </c:pt>
                <c:pt idx="5">
                  <c:v>0.32004672845703874</c:v>
                </c:pt>
                <c:pt idx="6">
                  <c:v>1.5073825347724219</c:v>
                </c:pt>
                <c:pt idx="7">
                  <c:v>0.74004981023821692</c:v>
                </c:pt>
                <c:pt idx="8">
                  <c:v>0.62914355286189272</c:v>
                </c:pt>
                <c:pt idx="9">
                  <c:v>-3.3685143944678497</c:v>
                </c:pt>
                <c:pt idx="10">
                  <c:v>-3.5704867114866103</c:v>
                </c:pt>
                <c:pt idx="11">
                  <c:v>-4.6131608341710377</c:v>
                </c:pt>
                <c:pt idx="12">
                  <c:v>-3.8272623975496138</c:v>
                </c:pt>
                <c:pt idx="13">
                  <c:v>-6.1768711306282515</c:v>
                </c:pt>
              </c:numCache>
            </c:numRef>
          </c:val>
          <c:smooth val="0"/>
          <c:extLst>
            <c:ext xmlns:c16="http://schemas.microsoft.com/office/drawing/2014/chart" uri="{C3380CC4-5D6E-409C-BE32-E72D297353CC}">
              <c16:uniqueId val="{00000001-8EBD-43E8-90A8-7E67BB8AF3F1}"/>
            </c:ext>
          </c:extLst>
        </c:ser>
        <c:ser>
          <c:idx val="3"/>
          <c:order val="2"/>
          <c:tx>
            <c:strRef>
              <c:f>'24'!$F$1</c:f>
              <c:strCache>
                <c:ptCount val="1"/>
                <c:pt idx="0">
                  <c:v>Electricity consumption incl. grid losses</c:v>
                </c:pt>
              </c:strCache>
            </c:strRef>
          </c:tx>
          <c:spPr>
            <a:ln w="38100">
              <a:solidFill>
                <a:srgbClr val="0091EA"/>
              </a:solidFill>
              <a:prstDash val="solid"/>
            </a:ln>
          </c:spPr>
          <c:marker>
            <c:symbol val="none"/>
          </c:marker>
          <c:cat>
            <c:numRef>
              <c:f>'24'!$A$2:$A$15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'24'!$F$2:$F$15</c:f>
              <c:numCache>
                <c:formatCode>0.0</c:formatCode>
                <c:ptCount val="14"/>
                <c:pt idx="0">
                  <c:v>34.238787492643517</c:v>
                </c:pt>
                <c:pt idx="1">
                  <c:v>34.987531592866574</c:v>
                </c:pt>
                <c:pt idx="2">
                  <c:v>35.598021623236981</c:v>
                </c:pt>
                <c:pt idx="3">
                  <c:v>36.177980083509013</c:v>
                </c:pt>
                <c:pt idx="4">
                  <c:v>37.536867986804118</c:v>
                </c:pt>
                <c:pt idx="5">
                  <c:v>39.033794878059872</c:v>
                </c:pt>
                <c:pt idx="6">
                  <c:v>40.363812007792205</c:v>
                </c:pt>
                <c:pt idx="7">
                  <c:v>41.620215988446617</c:v>
                </c:pt>
                <c:pt idx="8">
                  <c:v>42.69185141011733</c:v>
                </c:pt>
                <c:pt idx="9">
                  <c:v>43.545545303149524</c:v>
                </c:pt>
                <c:pt idx="10">
                  <c:v>44.826691242519317</c:v>
                </c:pt>
                <c:pt idx="11">
                  <c:v>45.686886283880462</c:v>
                </c:pt>
                <c:pt idx="12">
                  <c:v>46.575246756645228</c:v>
                </c:pt>
                <c:pt idx="13">
                  <c:v>47.463826599359507</c:v>
                </c:pt>
              </c:numCache>
            </c:numRef>
          </c:val>
          <c:smooth val="0"/>
          <c:extLst>
            <c:ext xmlns:c16="http://schemas.microsoft.com/office/drawing/2014/chart" uri="{C3380CC4-5D6E-409C-BE32-E72D297353CC}">
              <c16:uniqueId val="{00000002-8EBD-43E8-90A8-7E67BB8AF3F1}"/>
            </c:ext>
          </c:extLst>
        </c:ser>
        <c:dLbls>
          <c:showLegendKey val="0"/>
          <c:showVal val="0"/>
          <c:showCatName val="0"/>
          <c:showSerName val="0"/>
          <c:showPercent val="0"/>
          <c:showBubbleSize val="0"/>
        </c:dLbls>
        <c:smooth val="0"/>
        <c:axId val="184746368"/>
        <c:axId val="184747904"/>
      </c:lineChart>
      <c:catAx>
        <c:axId val="184746368"/>
        <c:scaling>
          <c:orientation val="minMax"/>
        </c:scaling>
        <c:delete val="0"/>
        <c:axPos val="b"/>
        <c:majorGridlines>
          <c:spPr>
            <a:ln>
              <a:solidFill>
                <a:srgbClr val="F0F0F0"/>
              </a:solidFill>
            </a:ln>
          </c:spPr>
        </c:majorGridlines>
        <c:numFmt formatCode="0" sourceLinked="1"/>
        <c:majorTickMark val="none"/>
        <c:minorTickMark val="none"/>
        <c:tickLblPos val="low"/>
        <c:txPr>
          <a:bodyPr rot="0" vert="horz"/>
          <a:lstStyle/>
          <a:p>
            <a:pPr>
              <a:defRPr/>
            </a:pPr>
            <a:endParaRPr lang="en-US"/>
          </a:p>
        </c:txPr>
        <c:crossAx val="184747904"/>
        <c:crosses val="autoZero"/>
        <c:auto val="1"/>
        <c:lblAlgn val="ctr"/>
        <c:lblOffset val="100"/>
        <c:noMultiLvlLbl val="0"/>
      </c:catAx>
      <c:valAx>
        <c:axId val="184747904"/>
        <c:scaling>
          <c:orientation val="minMax"/>
        </c:scaling>
        <c:delete val="0"/>
        <c:axPos val="l"/>
        <c:majorGridlines>
          <c:spPr>
            <a:ln>
              <a:solidFill>
                <a:srgbClr val="F0F0F0"/>
              </a:solidFill>
            </a:ln>
          </c:spPr>
        </c:majorGridlines>
        <c:title>
          <c:tx>
            <c:strRef>
              <c:f>'24'!$A$1</c:f>
              <c:strCache>
                <c:ptCount val="1"/>
                <c:pt idx="0">
                  <c:v>TWh</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4746368"/>
        <c:crosses val="autoZero"/>
        <c:crossBetween val="between"/>
        <c:majorUnit val="5"/>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tx>
            <c:strRef>
              <c:f>'25'!$C$1</c:f>
              <c:strCache>
                <c:ptCount val="1"/>
                <c:pt idx="0">
                  <c:v>NO</c:v>
                </c:pt>
              </c:strCache>
            </c:strRef>
          </c:tx>
          <c:spPr>
            <a:ln>
              <a:solidFill>
                <a:srgbClr val="4F67A5"/>
              </a:solidFill>
              <a:prstDash val="solid"/>
            </a:ln>
          </c:spPr>
          <c:marker>
            <c:symbol val="none"/>
          </c:marker>
          <c:cat>
            <c:numRef>
              <c:f>'25'!$A$2:$A$15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'25'!$C$2:$C$15</c:f>
              <c:numCache>
                <c:formatCode>0</c:formatCode>
                <c:ptCount val="14"/>
                <c:pt idx="0">
                  <c:v>235.510678951225</c:v>
                </c:pt>
                <c:pt idx="1">
                  <c:v>278.60689560396099</c:v>
                </c:pt>
                <c:pt idx="2">
                  <c:v>252.47850638776899</c:v>
                </c:pt>
                <c:pt idx="3">
                  <c:v>251.393561374146</c:v>
                </c:pt>
                <c:pt idx="4">
                  <c:v>281.09165166362902</c:v>
                </c:pt>
                <c:pt idx="5">
                  <c:v>280.34443896675998</c:v>
                </c:pt>
                <c:pt idx="6">
                  <c:v>290.597548423528</c:v>
                </c:pt>
                <c:pt idx="7">
                  <c:v>296.09524727777199</c:v>
                </c:pt>
                <c:pt idx="8">
                  <c:v>301.513101955644</c:v>
                </c:pt>
                <c:pt idx="9">
                  <c:v>298.86086772713099</c:v>
                </c:pt>
                <c:pt idx="10">
                  <c:v>300.895531066719</c:v>
                </c:pt>
                <c:pt idx="11">
                  <c:v>293.48805607583301</c:v>
                </c:pt>
                <c:pt idx="12">
                  <c:v>293.43284883966999</c:v>
                </c:pt>
                <c:pt idx="13">
                  <c:v>292.61322413675202</c:v>
                </c:pt>
              </c:numCache>
            </c:numRef>
          </c:val>
          <c:smooth val="0"/>
          <c:extLst>
            <c:ext xmlns:c16="http://schemas.microsoft.com/office/drawing/2014/chart" uri="{C3380CC4-5D6E-409C-BE32-E72D297353CC}">
              <c16:uniqueId val="{00000000-7BD2-4C0E-9C0F-A9204FBF14FD}"/>
            </c:ext>
          </c:extLst>
        </c:ser>
        <c:ser>
          <c:idx val="2"/>
          <c:order val="1"/>
          <c:tx>
            <c:strRef>
              <c:f>'25'!$D$1</c:f>
              <c:strCache>
                <c:ptCount val="1"/>
                <c:pt idx="0">
                  <c:v>SE</c:v>
                </c:pt>
              </c:strCache>
            </c:strRef>
          </c:tx>
          <c:spPr>
            <a:ln>
              <a:solidFill>
                <a:srgbClr val="FFDA06"/>
              </a:solidFill>
              <a:prstDash val="solid"/>
            </a:ln>
          </c:spPr>
          <c:marker>
            <c:symbol val="none"/>
          </c:marker>
          <c:cat>
            <c:numRef>
              <c:f>'25'!$A$2:$A$15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'25'!$D$2:$D$15</c:f>
              <c:numCache>
                <c:formatCode>0</c:formatCode>
                <c:ptCount val="14"/>
                <c:pt idx="0">
                  <c:v>234.43658314666001</c:v>
                </c:pt>
                <c:pt idx="1">
                  <c:v>284.97981034217702</c:v>
                </c:pt>
                <c:pt idx="2">
                  <c:v>271.90824449076598</c:v>
                </c:pt>
                <c:pt idx="3">
                  <c:v>263.49861685996302</c:v>
                </c:pt>
                <c:pt idx="4">
                  <c:v>286.95142254729899</c:v>
                </c:pt>
                <c:pt idx="5">
                  <c:v>286.01217930361503</c:v>
                </c:pt>
                <c:pt idx="6">
                  <c:v>295.69974596489999</c:v>
                </c:pt>
                <c:pt idx="7">
                  <c:v>299.26102162292398</c:v>
                </c:pt>
                <c:pt idx="8">
                  <c:v>303.83111002507297</c:v>
                </c:pt>
                <c:pt idx="9">
                  <c:v>301.01432943531501</c:v>
                </c:pt>
                <c:pt idx="10">
                  <c:v>304.42649287079797</c:v>
                </c:pt>
                <c:pt idx="11">
                  <c:v>297.02679836001198</c:v>
                </c:pt>
                <c:pt idx="12">
                  <c:v>297.89946661814997</c:v>
                </c:pt>
                <c:pt idx="13">
                  <c:v>297.45215840571001</c:v>
                </c:pt>
              </c:numCache>
            </c:numRef>
          </c:val>
          <c:smooth val="0"/>
          <c:extLst>
            <c:ext xmlns:c16="http://schemas.microsoft.com/office/drawing/2014/chart" uri="{C3380CC4-5D6E-409C-BE32-E72D297353CC}">
              <c16:uniqueId val="{00000001-7BD2-4C0E-9C0F-A9204FBF14FD}"/>
            </c:ext>
          </c:extLst>
        </c:ser>
        <c:ser>
          <c:idx val="3"/>
          <c:order val="2"/>
          <c:tx>
            <c:strRef>
              <c:f>'25'!$E$1</c:f>
              <c:strCache>
                <c:ptCount val="1"/>
                <c:pt idx="0">
                  <c:v>FI</c:v>
                </c:pt>
              </c:strCache>
            </c:strRef>
          </c:tx>
          <c:spPr>
            <a:ln>
              <a:solidFill>
                <a:srgbClr val="0091EA"/>
              </a:solidFill>
              <a:prstDash val="solid"/>
            </a:ln>
          </c:spPr>
          <c:marker>
            <c:symbol val="none"/>
          </c:marker>
          <c:cat>
            <c:numRef>
              <c:f>'25'!$A$2:$A$15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'25'!$E$2:$E$15</c:f>
              <c:numCache>
                <c:formatCode>0</c:formatCode>
                <c:ptCount val="14"/>
                <c:pt idx="0">
                  <c:v>243.922380121559</c:v>
                </c:pt>
                <c:pt idx="1">
                  <c:v>292.46892890575498</c:v>
                </c:pt>
                <c:pt idx="2">
                  <c:v>282.89500286433702</c:v>
                </c:pt>
                <c:pt idx="3">
                  <c:v>260.84519104113599</c:v>
                </c:pt>
                <c:pt idx="4">
                  <c:v>281.63908812583497</c:v>
                </c:pt>
                <c:pt idx="5">
                  <c:v>281.26859217983503</c:v>
                </c:pt>
                <c:pt idx="6">
                  <c:v>293.65088020285799</c:v>
                </c:pt>
                <c:pt idx="7">
                  <c:v>297.20672817623603</c:v>
                </c:pt>
                <c:pt idx="8">
                  <c:v>302.22620179263799</c:v>
                </c:pt>
                <c:pt idx="9">
                  <c:v>302.24876439103599</c:v>
                </c:pt>
                <c:pt idx="10">
                  <c:v>307.244431706912</c:v>
                </c:pt>
                <c:pt idx="11">
                  <c:v>297.89222944604597</c:v>
                </c:pt>
                <c:pt idx="12">
                  <c:v>300.93698246003498</c:v>
                </c:pt>
                <c:pt idx="13">
                  <c:v>305.77992597598097</c:v>
                </c:pt>
              </c:numCache>
            </c:numRef>
          </c:val>
          <c:smooth val="0"/>
          <c:extLst>
            <c:ext xmlns:c16="http://schemas.microsoft.com/office/drawing/2014/chart" uri="{C3380CC4-5D6E-409C-BE32-E72D297353CC}">
              <c16:uniqueId val="{00000002-7BD2-4C0E-9C0F-A9204FBF14FD}"/>
            </c:ext>
          </c:extLst>
        </c:ser>
        <c:ser>
          <c:idx val="4"/>
          <c:order val="3"/>
          <c:tx>
            <c:strRef>
              <c:f>'25'!$F$1</c:f>
              <c:strCache>
                <c:ptCount val="1"/>
                <c:pt idx="0">
                  <c:v>DE-AT-LU</c:v>
                </c:pt>
              </c:strCache>
            </c:strRef>
          </c:tx>
          <c:spPr>
            <a:ln>
              <a:solidFill>
                <a:srgbClr val="FFC1C1"/>
              </a:solidFill>
              <a:prstDash val="solid"/>
            </a:ln>
          </c:spPr>
          <c:marker>
            <c:symbol val="none"/>
          </c:marker>
          <c:cat>
            <c:numRef>
              <c:f>'25'!$A$2:$A$15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'25'!$F$2:$F$15</c:f>
              <c:numCache>
                <c:formatCode>0</c:formatCode>
                <c:ptCount val="14"/>
                <c:pt idx="0">
                  <c:v>279.68617913220498</c:v>
                </c:pt>
                <c:pt idx="1">
                  <c:v>389.13814124601402</c:v>
                </c:pt>
                <c:pt idx="2">
                  <c:v>389.20118051682198</c:v>
                </c:pt>
                <c:pt idx="3">
                  <c:v>364.84706363702298</c:v>
                </c:pt>
                <c:pt idx="4">
                  <c:v>350.19783367450901</c:v>
                </c:pt>
                <c:pt idx="5">
                  <c:v>352.77871374027899</c:v>
                </c:pt>
                <c:pt idx="6">
                  <c:v>361.07432662792303</c:v>
                </c:pt>
                <c:pt idx="7">
                  <c:v>364.53054730317899</c:v>
                </c:pt>
                <c:pt idx="8">
                  <c:v>370.86701260299799</c:v>
                </c:pt>
                <c:pt idx="9">
                  <c:v>369.18859880030601</c:v>
                </c:pt>
                <c:pt idx="10">
                  <c:v>366.65257051847198</c:v>
                </c:pt>
                <c:pt idx="11">
                  <c:v>367.07506090281498</c:v>
                </c:pt>
                <c:pt idx="12">
                  <c:v>369.80374056664999</c:v>
                </c:pt>
                <c:pt idx="13">
                  <c:v>368.95872915091797</c:v>
                </c:pt>
              </c:numCache>
            </c:numRef>
          </c:val>
          <c:smooth val="0"/>
          <c:extLst>
            <c:ext xmlns:c16="http://schemas.microsoft.com/office/drawing/2014/chart" uri="{C3380CC4-5D6E-409C-BE32-E72D297353CC}">
              <c16:uniqueId val="{00000003-7BD2-4C0E-9C0F-A9204FBF14FD}"/>
            </c:ext>
          </c:extLst>
        </c:ser>
        <c:ser>
          <c:idx val="5"/>
          <c:order val="4"/>
          <c:tx>
            <c:strRef>
              <c:f>'25'!$G$1</c:f>
              <c:strCache>
                <c:ptCount val="1"/>
                <c:pt idx="0">
                  <c:v>NL</c:v>
                </c:pt>
              </c:strCache>
            </c:strRef>
          </c:tx>
          <c:spPr>
            <a:ln>
              <a:solidFill>
                <a:srgbClr val="BFBFBF"/>
              </a:solidFill>
              <a:prstDash val="solid"/>
            </a:ln>
          </c:spPr>
          <c:marker>
            <c:symbol val="none"/>
          </c:marker>
          <c:cat>
            <c:numRef>
              <c:f>'25'!$A$2:$A$15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'25'!$G$2:$G$15</c:f>
              <c:numCache>
                <c:formatCode>0</c:formatCode>
                <c:ptCount val="14"/>
                <c:pt idx="0">
                  <c:v>286.53547921540502</c:v>
                </c:pt>
                <c:pt idx="1">
                  <c:v>411.37894825531703</c:v>
                </c:pt>
                <c:pt idx="2">
                  <c:v>394.83729853667103</c:v>
                </c:pt>
                <c:pt idx="3">
                  <c:v>360.29728071267198</c:v>
                </c:pt>
                <c:pt idx="4">
                  <c:v>343.45056957431501</c:v>
                </c:pt>
                <c:pt idx="5">
                  <c:v>344.61001584508699</c:v>
                </c:pt>
                <c:pt idx="6">
                  <c:v>352.36082968405299</c:v>
                </c:pt>
                <c:pt idx="7">
                  <c:v>356.89603659136998</c:v>
                </c:pt>
                <c:pt idx="8">
                  <c:v>365.40504365950301</c:v>
                </c:pt>
                <c:pt idx="9">
                  <c:v>364.03115242826198</c:v>
                </c:pt>
                <c:pt idx="10">
                  <c:v>361.887476173935</c:v>
                </c:pt>
                <c:pt idx="11">
                  <c:v>363.53493483031298</c:v>
                </c:pt>
                <c:pt idx="12">
                  <c:v>366.94922919225598</c:v>
                </c:pt>
                <c:pt idx="13">
                  <c:v>366.82271040232803</c:v>
                </c:pt>
              </c:numCache>
            </c:numRef>
          </c:val>
          <c:smooth val="0"/>
          <c:extLst>
            <c:ext xmlns:c16="http://schemas.microsoft.com/office/drawing/2014/chart" uri="{C3380CC4-5D6E-409C-BE32-E72D297353CC}">
              <c16:uniqueId val="{00000004-7BD2-4C0E-9C0F-A9204FBF14FD}"/>
            </c:ext>
          </c:extLst>
        </c:ser>
        <c:ser>
          <c:idx val="6"/>
          <c:order val="5"/>
          <c:tx>
            <c:strRef>
              <c:f>'25'!$H$1</c:f>
              <c:strCache>
                <c:ptCount val="1"/>
                <c:pt idx="0">
                  <c:v>GB</c:v>
                </c:pt>
              </c:strCache>
            </c:strRef>
          </c:tx>
          <c:spPr>
            <a:ln>
              <a:solidFill>
                <a:srgbClr val="9170CB"/>
              </a:solidFill>
              <a:prstDash val="solid"/>
            </a:ln>
          </c:spPr>
          <c:marker>
            <c:symbol val="none"/>
          </c:marker>
          <c:cat>
            <c:numRef>
              <c:f>'25'!$A$2:$A$15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'25'!$H$2:$H$15</c:f>
              <c:numCache>
                <c:formatCode>0</c:formatCode>
                <c:ptCount val="14"/>
                <c:pt idx="0">
                  <c:v>377.54574181631301</c:v>
                </c:pt>
                <c:pt idx="1">
                  <c:v>466.77759776970299</c:v>
                </c:pt>
                <c:pt idx="2">
                  <c:v>454.87133903360501</c:v>
                </c:pt>
                <c:pt idx="3">
                  <c:v>399.15891394674799</c:v>
                </c:pt>
                <c:pt idx="4">
                  <c:v>358.96792998741</c:v>
                </c:pt>
                <c:pt idx="5">
                  <c:v>353.39357654388198</c:v>
                </c:pt>
                <c:pt idx="6">
                  <c:v>354.81257949801602</c:v>
                </c:pt>
                <c:pt idx="7">
                  <c:v>356.72759825638099</c:v>
                </c:pt>
                <c:pt idx="8">
                  <c:v>361.83425648896099</c:v>
                </c:pt>
                <c:pt idx="9">
                  <c:v>357.663828256687</c:v>
                </c:pt>
                <c:pt idx="10">
                  <c:v>353.42383725467801</c:v>
                </c:pt>
                <c:pt idx="11">
                  <c:v>369.1205194899</c:v>
                </c:pt>
                <c:pt idx="12">
                  <c:v>370.26989945089002</c:v>
                </c:pt>
                <c:pt idx="13">
                  <c:v>368.772897195582</c:v>
                </c:pt>
              </c:numCache>
            </c:numRef>
          </c:val>
          <c:smooth val="0"/>
          <c:extLst>
            <c:ext xmlns:c16="http://schemas.microsoft.com/office/drawing/2014/chart" uri="{C3380CC4-5D6E-409C-BE32-E72D297353CC}">
              <c16:uniqueId val="{00000005-7BD2-4C0E-9C0F-A9204FBF14FD}"/>
            </c:ext>
          </c:extLst>
        </c:ser>
        <c:ser>
          <c:idx val="7"/>
          <c:order val="6"/>
          <c:tx>
            <c:strRef>
              <c:f>'25'!$I$1</c:f>
              <c:strCache>
                <c:ptCount val="1"/>
                <c:pt idx="0">
                  <c:v>FR-BE</c:v>
                </c:pt>
              </c:strCache>
            </c:strRef>
          </c:tx>
          <c:spPr>
            <a:ln>
              <a:solidFill>
                <a:srgbClr val="0097A7"/>
              </a:solidFill>
              <a:prstDash val="solid"/>
            </a:ln>
          </c:spPr>
          <c:marker>
            <c:symbol val="none"/>
          </c:marker>
          <c:cat>
            <c:numRef>
              <c:f>'25'!$A$2:$A$15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'25'!$I$2:$I$15</c:f>
              <c:numCache>
                <c:formatCode>0</c:formatCode>
                <c:ptCount val="14"/>
                <c:pt idx="0">
                  <c:v>310.987835052832</c:v>
                </c:pt>
                <c:pt idx="1">
                  <c:v>424.78705282191299</c:v>
                </c:pt>
                <c:pt idx="2">
                  <c:v>399.13330558759498</c:v>
                </c:pt>
                <c:pt idx="3">
                  <c:v>364.74859683024698</c:v>
                </c:pt>
                <c:pt idx="4">
                  <c:v>343.56231843429299</c:v>
                </c:pt>
                <c:pt idx="5">
                  <c:v>346.44891790012599</c:v>
                </c:pt>
                <c:pt idx="6">
                  <c:v>355.10957220837901</c:v>
                </c:pt>
                <c:pt idx="7">
                  <c:v>357.65617012753302</c:v>
                </c:pt>
                <c:pt idx="8">
                  <c:v>369.17699736697801</c:v>
                </c:pt>
                <c:pt idx="9">
                  <c:v>368.43453250288002</c:v>
                </c:pt>
                <c:pt idx="10">
                  <c:v>368.61853372174699</c:v>
                </c:pt>
                <c:pt idx="11">
                  <c:v>373.03425400439198</c:v>
                </c:pt>
                <c:pt idx="12">
                  <c:v>383.82068308977199</c:v>
                </c:pt>
                <c:pt idx="13">
                  <c:v>390.88926849285599</c:v>
                </c:pt>
              </c:numCache>
            </c:numRef>
          </c:val>
          <c:smooth val="0"/>
          <c:extLst>
            <c:ext xmlns:c16="http://schemas.microsoft.com/office/drawing/2014/chart" uri="{C3380CC4-5D6E-409C-BE32-E72D297353CC}">
              <c16:uniqueId val="{00000006-7BD2-4C0E-9C0F-A9204FBF14FD}"/>
            </c:ext>
          </c:extLst>
        </c:ser>
        <c:ser>
          <c:idx val="0"/>
          <c:order val="7"/>
          <c:tx>
            <c:strRef>
              <c:f>'25'!$B$1</c:f>
              <c:strCache>
                <c:ptCount val="1"/>
                <c:pt idx="0">
                  <c:v>DK</c:v>
                </c:pt>
              </c:strCache>
            </c:strRef>
          </c:tx>
          <c:spPr>
            <a:ln w="38100">
              <a:solidFill>
                <a:srgbClr val="FF5252"/>
              </a:solidFill>
              <a:prstDash val="sysDash"/>
            </a:ln>
          </c:spPr>
          <c:marker>
            <c:symbol val="none"/>
          </c:marker>
          <c:cat>
            <c:numRef>
              <c:f>'25'!$A$2:$A$15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'25'!$B$2:$B$15</c:f>
              <c:numCache>
                <c:formatCode>0</c:formatCode>
                <c:ptCount val="14"/>
                <c:pt idx="0">
                  <c:v>242.2071407298356</c:v>
                </c:pt>
                <c:pt idx="1">
                  <c:v>318.35625309435977</c:v>
                </c:pt>
                <c:pt idx="2">
                  <c:v>320.36736544594442</c:v>
                </c:pt>
                <c:pt idx="3">
                  <c:v>326.87581703758883</c:v>
                </c:pt>
                <c:pt idx="4">
                  <c:v>326.70430709908021</c:v>
                </c:pt>
                <c:pt idx="5">
                  <c:v>326.39919518140005</c:v>
                </c:pt>
                <c:pt idx="6">
                  <c:v>337.96737178885297</c:v>
                </c:pt>
                <c:pt idx="7">
                  <c:v>350.34677246180684</c:v>
                </c:pt>
                <c:pt idx="8">
                  <c:v>358.45129606373803</c:v>
                </c:pt>
                <c:pt idx="9">
                  <c:v>352.496731898733</c:v>
                </c:pt>
                <c:pt idx="10">
                  <c:v>350.5152651136342</c:v>
                </c:pt>
                <c:pt idx="11">
                  <c:v>347.58816678114238</c:v>
                </c:pt>
                <c:pt idx="12">
                  <c:v>349.00774749640516</c:v>
                </c:pt>
                <c:pt idx="13">
                  <c:v>344.23263867489499</c:v>
                </c:pt>
              </c:numCache>
            </c:numRef>
          </c:val>
          <c:smooth val="0"/>
          <c:extLst>
            <c:ext xmlns:c16="http://schemas.microsoft.com/office/drawing/2014/chart" uri="{C3380CC4-5D6E-409C-BE32-E72D297353CC}">
              <c16:uniqueId val="{00000007-7BD2-4C0E-9C0F-A9204FBF14FD}"/>
            </c:ext>
          </c:extLst>
        </c:ser>
        <c:dLbls>
          <c:showLegendKey val="0"/>
          <c:showVal val="0"/>
          <c:showCatName val="0"/>
          <c:showSerName val="0"/>
          <c:showPercent val="0"/>
          <c:showBubbleSize val="0"/>
        </c:dLbls>
        <c:smooth val="0"/>
        <c:axId val="184954240"/>
        <c:axId val="184964224"/>
      </c:lineChart>
      <c:catAx>
        <c:axId val="184954240"/>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4964224"/>
        <c:crosses val="autoZero"/>
        <c:auto val="1"/>
        <c:lblAlgn val="ctr"/>
        <c:lblOffset val="100"/>
        <c:noMultiLvlLbl val="0"/>
      </c:catAx>
      <c:valAx>
        <c:axId val="184964224"/>
        <c:scaling>
          <c:orientation val="minMax"/>
        </c:scaling>
        <c:delete val="0"/>
        <c:axPos val="l"/>
        <c:majorGridlines>
          <c:spPr>
            <a:ln>
              <a:solidFill>
                <a:srgbClr val="F0F0F0"/>
              </a:solidFill>
            </a:ln>
          </c:spPr>
        </c:majorGridlines>
        <c:title>
          <c:tx>
            <c:strRef>
              <c:f>'25'!$A$1</c:f>
              <c:strCache>
                <c:ptCount val="1"/>
                <c:pt idx="0">
                  <c:v>2019-DKK/MWh</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4954240"/>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6"/>
          <c:order val="0"/>
          <c:tx>
            <c:strRef>
              <c:f>'27'!$I$1</c:f>
              <c:strCache>
                <c:ptCount val="1"/>
                <c:pt idx="0">
                  <c:v>Oil</c:v>
                </c:pt>
              </c:strCache>
            </c:strRef>
          </c:tx>
          <c:spPr>
            <a:solidFill>
              <a:srgbClr val="404040"/>
            </a:solidFill>
            <a:ln>
              <a:solidFill>
                <a:srgbClr val="404040"/>
              </a:solidFill>
            </a:ln>
          </c:spPr>
          <c:cat>
            <c:numRef>
              <c:f>'27'!$A$2:$A$15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'27'!$I$2:$I$15</c:f>
              <c:numCache>
                <c:formatCode>0</c:formatCode>
                <c:ptCount val="14"/>
                <c:pt idx="0">
                  <c:v>127.52041543720034</c:v>
                </c:pt>
                <c:pt idx="1">
                  <c:v>127.52041543720034</c:v>
                </c:pt>
                <c:pt idx="2">
                  <c:v>127.49165165355762</c:v>
                </c:pt>
                <c:pt idx="3">
                  <c:v>127.49165165355762</c:v>
                </c:pt>
                <c:pt idx="4">
                  <c:v>120.58678498983566</c:v>
                </c:pt>
                <c:pt idx="5">
                  <c:v>113.68191832027966</c:v>
                </c:pt>
                <c:pt idx="6">
                  <c:v>106.77705165355766</c:v>
                </c:pt>
                <c:pt idx="7">
                  <c:v>106.77705165355766</c:v>
                </c:pt>
                <c:pt idx="8">
                  <c:v>106.77705165355766</c:v>
                </c:pt>
                <c:pt idx="9">
                  <c:v>106.77705165355766</c:v>
                </c:pt>
                <c:pt idx="10">
                  <c:v>106.77705165355766</c:v>
                </c:pt>
                <c:pt idx="11">
                  <c:v>106.77705165355766</c:v>
                </c:pt>
                <c:pt idx="12">
                  <c:v>106.77705165355766</c:v>
                </c:pt>
                <c:pt idx="13">
                  <c:v>106.77705165355766</c:v>
                </c:pt>
              </c:numCache>
            </c:numRef>
          </c:val>
          <c:extLst>
            <c:ext xmlns:c16="http://schemas.microsoft.com/office/drawing/2014/chart" uri="{C3380CC4-5D6E-409C-BE32-E72D297353CC}">
              <c16:uniqueId val="{00000000-BACF-441F-B07F-EDFF00C1E6FD}"/>
            </c:ext>
          </c:extLst>
        </c:ser>
        <c:ser>
          <c:idx val="8"/>
          <c:order val="1"/>
          <c:tx>
            <c:strRef>
              <c:f>'27'!$B$1</c:f>
              <c:strCache>
                <c:ptCount val="1"/>
                <c:pt idx="0">
                  <c:v>Bioenergy</c:v>
                </c:pt>
              </c:strCache>
            </c:strRef>
          </c:tx>
          <c:spPr>
            <a:solidFill>
              <a:srgbClr val="0097A7"/>
            </a:solidFill>
            <a:ln>
              <a:solidFill>
                <a:srgbClr val="0097A7"/>
              </a:solidFill>
            </a:ln>
          </c:spPr>
          <c:cat>
            <c:numRef>
              <c:f>'27'!$A$2:$A$15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'27'!$B$2:$B$15</c:f>
              <c:numCache>
                <c:formatCode>0</c:formatCode>
                <c:ptCount val="14"/>
                <c:pt idx="0">
                  <c:v>68.461104014364423</c:v>
                </c:pt>
                <c:pt idx="1">
                  <c:v>68.906221867517701</c:v>
                </c:pt>
                <c:pt idx="2">
                  <c:v>72.960425544945011</c:v>
                </c:pt>
                <c:pt idx="3">
                  <c:v>72.960425544945011</c:v>
                </c:pt>
                <c:pt idx="4">
                  <c:v>71.258492600792209</c:v>
                </c:pt>
                <c:pt idx="5">
                  <c:v>68.6065596567922</c:v>
                </c:pt>
                <c:pt idx="6">
                  <c:v>65.954626712792205</c:v>
                </c:pt>
                <c:pt idx="7">
                  <c:v>62.272067241229962</c:v>
                </c:pt>
                <c:pt idx="8">
                  <c:v>62.272067241229962</c:v>
                </c:pt>
                <c:pt idx="9">
                  <c:v>62.272067241229962</c:v>
                </c:pt>
                <c:pt idx="10">
                  <c:v>62.272067241229962</c:v>
                </c:pt>
                <c:pt idx="11">
                  <c:v>62.272067241229962</c:v>
                </c:pt>
                <c:pt idx="12">
                  <c:v>62.272067241229962</c:v>
                </c:pt>
                <c:pt idx="13">
                  <c:v>62.272067241229962</c:v>
                </c:pt>
              </c:numCache>
            </c:numRef>
          </c:val>
          <c:extLst>
            <c:ext xmlns:c16="http://schemas.microsoft.com/office/drawing/2014/chart" uri="{C3380CC4-5D6E-409C-BE32-E72D297353CC}">
              <c16:uniqueId val="{00000001-BACF-441F-B07F-EDFF00C1E6FD}"/>
            </c:ext>
          </c:extLst>
        </c:ser>
        <c:ser>
          <c:idx val="1"/>
          <c:order val="3"/>
          <c:tx>
            <c:strRef>
              <c:f>'27'!$H$1</c:f>
              <c:strCache>
                <c:ptCount val="1"/>
                <c:pt idx="0">
                  <c:v>Gas</c:v>
                </c:pt>
              </c:strCache>
            </c:strRef>
          </c:tx>
          <c:spPr>
            <a:solidFill>
              <a:srgbClr val="9170CB"/>
            </a:solidFill>
            <a:ln>
              <a:solidFill>
                <a:srgbClr val="9170CB"/>
              </a:solidFill>
            </a:ln>
          </c:spPr>
          <c:cat>
            <c:numRef>
              <c:f>'27'!$A$2:$A$15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'27'!$H$2:$H$15</c:f>
              <c:numCache>
                <c:formatCode>0</c:formatCode>
                <c:ptCount val="14"/>
                <c:pt idx="0">
                  <c:v>1190.5322151487258</c:v>
                </c:pt>
                <c:pt idx="1">
                  <c:v>1136.9570576781744</c:v>
                </c:pt>
                <c:pt idx="2">
                  <c:v>1181.2449526749504</c:v>
                </c:pt>
                <c:pt idx="3">
                  <c:v>1181.2449526749501</c:v>
                </c:pt>
                <c:pt idx="4">
                  <c:v>1115.0759989470462</c:v>
                </c:pt>
                <c:pt idx="5">
                  <c:v>990.65560858114486</c:v>
                </c:pt>
                <c:pt idx="6">
                  <c:v>952.21131385363572</c:v>
                </c:pt>
                <c:pt idx="7">
                  <c:v>910.82972202355461</c:v>
                </c:pt>
                <c:pt idx="8">
                  <c:v>793.44562667197908</c:v>
                </c:pt>
                <c:pt idx="9">
                  <c:v>762.37900481197903</c:v>
                </c:pt>
                <c:pt idx="10">
                  <c:v>755.57308995897904</c:v>
                </c:pt>
                <c:pt idx="11">
                  <c:v>715.64401437556626</c:v>
                </c:pt>
                <c:pt idx="12">
                  <c:v>671.84609845156626</c:v>
                </c:pt>
                <c:pt idx="13">
                  <c:v>606.69419977444375</c:v>
                </c:pt>
              </c:numCache>
            </c:numRef>
          </c:val>
          <c:extLst>
            <c:ext xmlns:c16="http://schemas.microsoft.com/office/drawing/2014/chart" uri="{C3380CC4-5D6E-409C-BE32-E72D297353CC}">
              <c16:uniqueId val="{00000002-BACF-441F-B07F-EDFF00C1E6FD}"/>
            </c:ext>
          </c:extLst>
        </c:ser>
        <c:dLbls>
          <c:showLegendKey val="0"/>
          <c:showVal val="0"/>
          <c:showCatName val="0"/>
          <c:showSerName val="0"/>
          <c:showPercent val="0"/>
          <c:showBubbleSize val="0"/>
        </c:dLbls>
        <c:axId val="185350016"/>
        <c:axId val="185351552"/>
      </c:areaChart>
      <c:areaChart>
        <c:grouping val="stacked"/>
        <c:varyColors val="0"/>
        <c:ser>
          <c:idx val="0"/>
          <c:order val="2"/>
          <c:tx>
            <c:strRef>
              <c:f>'27'!$F$1</c:f>
              <c:strCache>
                <c:ptCount val="1"/>
                <c:pt idx="0">
                  <c:v>Electric boilers</c:v>
                </c:pt>
              </c:strCache>
            </c:strRef>
          </c:tx>
          <c:spPr>
            <a:solidFill>
              <a:srgbClr val="0091EA"/>
            </a:solidFill>
            <a:ln>
              <a:solidFill>
                <a:srgbClr val="0091EA"/>
              </a:solidFill>
            </a:ln>
          </c:spPr>
          <c:cat>
            <c:numRef>
              <c:f>'27'!$A$2:$A$15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'27'!$F$2:$F$15</c:f>
              <c:numCache>
                <c:formatCode>0</c:formatCode>
                <c:ptCount val="14"/>
                <c:pt idx="0">
                  <c:v>-303.24</c:v>
                </c:pt>
                <c:pt idx="1">
                  <c:v>-303.24</c:v>
                </c:pt>
                <c:pt idx="2">
                  <c:v>-330.23999999999995</c:v>
                </c:pt>
                <c:pt idx="3">
                  <c:v>-348.23999999999995</c:v>
                </c:pt>
                <c:pt idx="4">
                  <c:v>-348.23999999999995</c:v>
                </c:pt>
                <c:pt idx="5">
                  <c:v>-348.23999999999995</c:v>
                </c:pt>
                <c:pt idx="6">
                  <c:v>-348.24</c:v>
                </c:pt>
                <c:pt idx="7">
                  <c:v>-348.24</c:v>
                </c:pt>
                <c:pt idx="8">
                  <c:v>-348.24</c:v>
                </c:pt>
                <c:pt idx="9">
                  <c:v>-348.24</c:v>
                </c:pt>
                <c:pt idx="10">
                  <c:v>-348.24</c:v>
                </c:pt>
                <c:pt idx="11">
                  <c:v>-348.24</c:v>
                </c:pt>
                <c:pt idx="12">
                  <c:v>-348.24</c:v>
                </c:pt>
                <c:pt idx="13">
                  <c:v>-348.24</c:v>
                </c:pt>
              </c:numCache>
            </c:numRef>
          </c:val>
          <c:extLst>
            <c:ext xmlns:c16="http://schemas.microsoft.com/office/drawing/2014/chart" uri="{C3380CC4-5D6E-409C-BE32-E72D297353CC}">
              <c16:uniqueId val="{00000003-BACF-441F-B07F-EDFF00C1E6FD}"/>
            </c:ext>
          </c:extLst>
        </c:ser>
        <c:ser>
          <c:idx val="2"/>
          <c:order val="4"/>
          <c:tx>
            <c:strRef>
              <c:f>'27'!$G$1</c:f>
              <c:strCache>
                <c:ptCount val="1"/>
                <c:pt idx="0">
                  <c:v>Coal</c:v>
                </c:pt>
              </c:strCache>
            </c:strRef>
          </c:tx>
          <c:spPr>
            <a:solidFill>
              <a:srgbClr val="808080"/>
            </a:solidFill>
            <a:ln>
              <a:solidFill>
                <a:srgbClr val="808080"/>
              </a:solidFill>
            </a:ln>
          </c:spPr>
          <c:cat>
            <c:numRef>
              <c:f>'27'!$A$2:$A$15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'27'!$G$2:$G$15</c:f>
              <c:numCache>
                <c:formatCode>0</c:formatCode>
                <c:ptCount val="14"/>
                <c:pt idx="0">
                  <c:v>3.883110791765477</c:v>
                </c:pt>
                <c:pt idx="1">
                  <c:v>3.883110791765477</c:v>
                </c:pt>
                <c:pt idx="2">
                  <c:v>0</c:v>
                </c:pt>
                <c:pt idx="3">
                  <c:v>0</c:v>
                </c:pt>
                <c:pt idx="4">
                  <c:v>0</c:v>
                </c:pt>
                <c:pt idx="5">
                  <c:v>0</c:v>
                </c:pt>
                <c:pt idx="6">
                  <c:v>0</c:v>
                </c:pt>
                <c:pt idx="7">
                  <c:v>0</c:v>
                </c:pt>
                <c:pt idx="8">
                  <c:v>0</c:v>
                </c:pt>
                <c:pt idx="9">
                  <c:v>0</c:v>
                </c:pt>
                <c:pt idx="10">
                  <c:v>0</c:v>
                </c:pt>
                <c:pt idx="11">
                  <c:v>0</c:v>
                </c:pt>
                <c:pt idx="12">
                  <c:v>0</c:v>
                </c:pt>
                <c:pt idx="13">
                  <c:v>0</c:v>
                </c:pt>
              </c:numCache>
            </c:numRef>
          </c:val>
          <c:extLst>
            <c:ext xmlns:c16="http://schemas.microsoft.com/office/drawing/2014/chart" uri="{C3380CC4-5D6E-409C-BE32-E72D297353CC}">
              <c16:uniqueId val="{00000004-BACF-441F-B07F-EDFF00C1E6FD}"/>
            </c:ext>
          </c:extLst>
        </c:ser>
        <c:ser>
          <c:idx val="7"/>
          <c:order val="5"/>
          <c:tx>
            <c:strRef>
              <c:f>'27'!$J$1</c:f>
              <c:strCache>
                <c:ptCount val="1"/>
                <c:pt idx="0">
                  <c:v>Heat pumps</c:v>
                </c:pt>
              </c:strCache>
            </c:strRef>
          </c:tx>
          <c:spPr>
            <a:solidFill>
              <a:srgbClr val="FF5252"/>
            </a:solidFill>
            <a:ln>
              <a:solidFill>
                <a:srgbClr val="FF5252"/>
              </a:solidFill>
            </a:ln>
          </c:spPr>
          <c:cat>
            <c:numRef>
              <c:f>'27'!$A$2:$A$15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'27'!$J$2:$J$15</c:f>
              <c:numCache>
                <c:formatCode>0</c:formatCode>
                <c:ptCount val="14"/>
                <c:pt idx="0">
                  <c:v>-6.583678523744342</c:v>
                </c:pt>
                <c:pt idx="1">
                  <c:v>-6.8623214724139734</c:v>
                </c:pt>
                <c:pt idx="2">
                  <c:v>-9.6072310196431587</c:v>
                </c:pt>
                <c:pt idx="3">
                  <c:v>-19.950906882649075</c:v>
                </c:pt>
                <c:pt idx="4">
                  <c:v>-49.494574165467263</c:v>
                </c:pt>
                <c:pt idx="5">
                  <c:v>-75.01235194446727</c:v>
                </c:pt>
                <c:pt idx="6">
                  <c:v>-100.89812972346729</c:v>
                </c:pt>
                <c:pt idx="7">
                  <c:v>-126.41590750246723</c:v>
                </c:pt>
                <c:pt idx="8">
                  <c:v>-151.93368528146726</c:v>
                </c:pt>
                <c:pt idx="9">
                  <c:v>-152.97812972546728</c:v>
                </c:pt>
                <c:pt idx="10">
                  <c:v>-154.02257416946728</c:v>
                </c:pt>
                <c:pt idx="11">
                  <c:v>-155.06701861346727</c:v>
                </c:pt>
                <c:pt idx="12">
                  <c:v>-156.11146305746726</c:v>
                </c:pt>
                <c:pt idx="13">
                  <c:v>-157.15590750146725</c:v>
                </c:pt>
              </c:numCache>
            </c:numRef>
          </c:val>
          <c:extLst>
            <c:ext xmlns:c16="http://schemas.microsoft.com/office/drawing/2014/chart" uri="{C3380CC4-5D6E-409C-BE32-E72D297353CC}">
              <c16:uniqueId val="{00000005-BACF-441F-B07F-EDFF00C1E6FD}"/>
            </c:ext>
          </c:extLst>
        </c:ser>
        <c:dLbls>
          <c:showLegendKey val="0"/>
          <c:showVal val="0"/>
          <c:showCatName val="0"/>
          <c:showSerName val="0"/>
          <c:showPercent val="0"/>
          <c:showBubbleSize val="0"/>
        </c:dLbls>
        <c:axId val="185367552"/>
        <c:axId val="185366016"/>
      </c:areaChart>
      <c:catAx>
        <c:axId val="185350016"/>
        <c:scaling>
          <c:orientation val="minMax"/>
        </c:scaling>
        <c:delete val="0"/>
        <c:axPos val="b"/>
        <c:majorGridlines>
          <c:spPr>
            <a:ln>
              <a:solidFill>
                <a:srgbClr val="F0F0F0"/>
              </a:solidFill>
            </a:ln>
          </c:spPr>
        </c:majorGridlines>
        <c:numFmt formatCode="0" sourceLinked="1"/>
        <c:majorTickMark val="none"/>
        <c:minorTickMark val="none"/>
        <c:tickLblPos val="low"/>
        <c:txPr>
          <a:bodyPr rot="0" vert="horz"/>
          <a:lstStyle/>
          <a:p>
            <a:pPr>
              <a:defRPr/>
            </a:pPr>
            <a:endParaRPr lang="en-US"/>
          </a:p>
        </c:txPr>
        <c:crossAx val="185351552"/>
        <c:crosses val="autoZero"/>
        <c:auto val="1"/>
        <c:lblAlgn val="ctr"/>
        <c:lblOffset val="100"/>
        <c:tickMarkSkip val="1"/>
        <c:noMultiLvlLbl val="0"/>
      </c:catAx>
      <c:valAx>
        <c:axId val="185351552"/>
        <c:scaling>
          <c:orientation val="minMax"/>
          <c:max val="1500"/>
          <c:min val="-1500"/>
        </c:scaling>
        <c:delete val="0"/>
        <c:axPos val="l"/>
        <c:majorGridlines>
          <c:spPr>
            <a:ln>
              <a:solidFill>
                <a:srgbClr val="F0F0F0"/>
              </a:solidFill>
            </a:ln>
          </c:spPr>
        </c:majorGridlines>
        <c:title>
          <c:tx>
            <c:strRef>
              <c:f>'27'!$A$1</c:f>
              <c:strCache>
                <c:ptCount val="1"/>
                <c:pt idx="0">
                  <c:v>MWe</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5350016"/>
        <c:crosses val="autoZero"/>
        <c:crossBetween val="between"/>
        <c:majorUnit val="250"/>
      </c:valAx>
      <c:valAx>
        <c:axId val="185366016"/>
        <c:scaling>
          <c:orientation val="minMax"/>
          <c:max val="800"/>
          <c:min val="-800"/>
        </c:scaling>
        <c:delete val="0"/>
        <c:axPos val="r"/>
        <c:numFmt formatCode="0" sourceLinked="1"/>
        <c:majorTickMark val="none"/>
        <c:minorTickMark val="none"/>
        <c:tickLblPos val="none"/>
        <c:spPr>
          <a:ln>
            <a:noFill/>
          </a:ln>
        </c:spPr>
        <c:crossAx val="185367552"/>
        <c:crosses val="max"/>
        <c:crossBetween val="midCat"/>
        <c:majorUnit val="100"/>
      </c:valAx>
      <c:catAx>
        <c:axId val="185367552"/>
        <c:scaling>
          <c:orientation val="minMax"/>
        </c:scaling>
        <c:delete val="1"/>
        <c:axPos val="b"/>
        <c:numFmt formatCode="0" sourceLinked="1"/>
        <c:majorTickMark val="out"/>
        <c:minorTickMark val="none"/>
        <c:tickLblPos val="nextTo"/>
        <c:crossAx val="185366016"/>
        <c:crosses val="autoZero"/>
        <c:auto val="1"/>
        <c:lblAlgn val="ctr"/>
        <c:lblOffset val="100"/>
        <c:noMultiLvlLbl val="0"/>
      </c:cat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2"/>
          <c:order val="0"/>
          <c:tx>
            <c:strRef>
              <c:f>'4'!$B$1</c:f>
              <c:strCache>
                <c:ptCount val="1"/>
                <c:pt idx="0">
                  <c:v>Coal</c:v>
                </c:pt>
              </c:strCache>
            </c:strRef>
          </c:tx>
          <c:spPr>
            <a:solidFill>
              <a:srgbClr val="808080"/>
            </a:solidFill>
            <a:ln>
              <a:solidFill>
                <a:srgbClr val="808080"/>
              </a:solidFill>
            </a:ln>
          </c:spPr>
          <c:cat>
            <c:numRef>
              <c:f>'4'!$A$2:$A$42</c:f>
              <c:numCache>
                <c:formatCode>0</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'4'!$B$2:$B$42</c:f>
              <c:numCache>
                <c:formatCode>0</c:formatCode>
                <c:ptCount val="41"/>
                <c:pt idx="0">
                  <c:v>326.97608000000002</c:v>
                </c:pt>
                <c:pt idx="1">
                  <c:v>329.97336999999999</c:v>
                </c:pt>
                <c:pt idx="2">
                  <c:v>323.77152999999998</c:v>
                </c:pt>
                <c:pt idx="3">
                  <c:v>312.78339999999997</c:v>
                </c:pt>
                <c:pt idx="4">
                  <c:v>300.62837999999999</c:v>
                </c:pt>
                <c:pt idx="5">
                  <c:v>264.59892000000002</c:v>
                </c:pt>
                <c:pt idx="6">
                  <c:v>242.24601000000001</c:v>
                </c:pt>
                <c:pt idx="7">
                  <c:v>220.56036</c:v>
                </c:pt>
                <c:pt idx="8">
                  <c:v>197.86929000000001</c:v>
                </c:pt>
                <c:pt idx="9">
                  <c:v>180.79802000000001</c:v>
                </c:pt>
                <c:pt idx="10">
                  <c:v>175.38435000000001</c:v>
                </c:pt>
                <c:pt idx="11">
                  <c:v>167.40335999999999</c:v>
                </c:pt>
                <c:pt idx="12">
                  <c:v>161.50746000000001</c:v>
                </c:pt>
                <c:pt idx="13">
                  <c:v>176.34220999999999</c:v>
                </c:pt>
                <c:pt idx="14">
                  <c:v>163.0564</c:v>
                </c:pt>
                <c:pt idx="15">
                  <c:v>165.51985999999999</c:v>
                </c:pt>
                <c:pt idx="16">
                  <c:v>182.03684000000001</c:v>
                </c:pt>
                <c:pt idx="17">
                  <c:v>191.99938</c:v>
                </c:pt>
                <c:pt idx="18">
                  <c:v>186.46865</c:v>
                </c:pt>
                <c:pt idx="19">
                  <c:v>171.96360000000001</c:v>
                </c:pt>
                <c:pt idx="20">
                  <c:v>147.34021999999999</c:v>
                </c:pt>
                <c:pt idx="21">
                  <c:v>149.18812</c:v>
                </c:pt>
                <c:pt idx="22">
                  <c:v>146.85923</c:v>
                </c:pt>
                <c:pt idx="23">
                  <c:v>140.61356000000001</c:v>
                </c:pt>
                <c:pt idx="24">
                  <c:v>129.68550999999999</c:v>
                </c:pt>
                <c:pt idx="25">
                  <c:v>110.71581999999999</c:v>
                </c:pt>
                <c:pt idx="26">
                  <c:v>116.41697000000001</c:v>
                </c:pt>
                <c:pt idx="27">
                  <c:v>91.674719999999994</c:v>
                </c:pt>
                <c:pt idx="28">
                  <c:v>61.97145061884769</c:v>
                </c:pt>
                <c:pt idx="29">
                  <c:v>65.359758201207271</c:v>
                </c:pt>
                <c:pt idx="30">
                  <c:v>50.55522370362128</c:v>
                </c:pt>
                <c:pt idx="31">
                  <c:v>40.104751263087167</c:v>
                </c:pt>
                <c:pt idx="32">
                  <c:v>39.304846484457705</c:v>
                </c:pt>
                <c:pt idx="33">
                  <c:v>27.486756540072228</c:v>
                </c:pt>
                <c:pt idx="34">
                  <c:v>29.007023877769186</c:v>
                </c:pt>
                <c:pt idx="35">
                  <c:v>29.344472711400524</c:v>
                </c:pt>
                <c:pt idx="36">
                  <c:v>29.184196178884775</c:v>
                </c:pt>
                <c:pt idx="37">
                  <c:v>27.76060257198812</c:v>
                </c:pt>
                <c:pt idx="38">
                  <c:v>26.654029491305931</c:v>
                </c:pt>
                <c:pt idx="39">
                  <c:v>12.843782912113678</c:v>
                </c:pt>
                <c:pt idx="40">
                  <c:v>12.75479847053888</c:v>
                </c:pt>
              </c:numCache>
            </c:numRef>
          </c:val>
          <c:extLst>
            <c:ext xmlns:c16="http://schemas.microsoft.com/office/drawing/2014/chart" uri="{C3380CC4-5D6E-409C-BE32-E72D297353CC}">
              <c16:uniqueId val="{00000000-9A90-4DB9-9B55-3F4991CE486E}"/>
            </c:ext>
          </c:extLst>
        </c:ser>
        <c:ser>
          <c:idx val="3"/>
          <c:order val="1"/>
          <c:tx>
            <c:strRef>
              <c:f>'4'!$C$1</c:f>
              <c:strCache>
                <c:ptCount val="1"/>
                <c:pt idx="0">
                  <c:v>Oil</c:v>
                </c:pt>
              </c:strCache>
            </c:strRef>
          </c:tx>
          <c:spPr>
            <a:solidFill>
              <a:srgbClr val="404040"/>
            </a:solidFill>
            <a:ln>
              <a:solidFill>
                <a:srgbClr val="404040"/>
              </a:solidFill>
            </a:ln>
          </c:spPr>
          <c:cat>
            <c:numRef>
              <c:f>'4'!$A$2:$A$42</c:f>
              <c:numCache>
                <c:formatCode>0</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'4'!$C$2:$C$42</c:f>
              <c:numCache>
                <c:formatCode>0</c:formatCode>
                <c:ptCount val="41"/>
                <c:pt idx="0">
                  <c:v>354.84865000000002</c:v>
                </c:pt>
                <c:pt idx="1">
                  <c:v>354.88375000000002</c:v>
                </c:pt>
                <c:pt idx="2">
                  <c:v>348.54894000000002</c:v>
                </c:pt>
                <c:pt idx="3">
                  <c:v>345.07616999999999</c:v>
                </c:pt>
                <c:pt idx="4">
                  <c:v>346.83506</c:v>
                </c:pt>
                <c:pt idx="5">
                  <c:v>374.12903</c:v>
                </c:pt>
                <c:pt idx="6">
                  <c:v>380.86489</c:v>
                </c:pt>
                <c:pt idx="7">
                  <c:v>383.43517000000003</c:v>
                </c:pt>
                <c:pt idx="8">
                  <c:v>379.26742000000002</c:v>
                </c:pt>
                <c:pt idx="9">
                  <c:v>382.38934999999998</c:v>
                </c:pt>
                <c:pt idx="10">
                  <c:v>376.36676</c:v>
                </c:pt>
                <c:pt idx="11">
                  <c:v>376.84071999999998</c:v>
                </c:pt>
                <c:pt idx="12">
                  <c:v>361.27042</c:v>
                </c:pt>
                <c:pt idx="13">
                  <c:v>344.89773000000002</c:v>
                </c:pt>
                <c:pt idx="14">
                  <c:v>348.83832999999998</c:v>
                </c:pt>
                <c:pt idx="15">
                  <c:v>351.86903000000001</c:v>
                </c:pt>
                <c:pt idx="16">
                  <c:v>346.48937999999998</c:v>
                </c:pt>
                <c:pt idx="17">
                  <c:v>346.70080999999999</c:v>
                </c:pt>
                <c:pt idx="18">
                  <c:v>338.38578999999999</c:v>
                </c:pt>
                <c:pt idx="19">
                  <c:v>314.39150999999998</c:v>
                </c:pt>
                <c:pt idx="20">
                  <c:v>311.88445999999999</c:v>
                </c:pt>
                <c:pt idx="21">
                  <c:v>303.93869000000001</c:v>
                </c:pt>
                <c:pt idx="22">
                  <c:v>291.44691</c:v>
                </c:pt>
                <c:pt idx="23">
                  <c:v>280.83337</c:v>
                </c:pt>
                <c:pt idx="24">
                  <c:v>274.75952000000001</c:v>
                </c:pt>
                <c:pt idx="25">
                  <c:v>279.16926000000001</c:v>
                </c:pt>
                <c:pt idx="26">
                  <c:v>279.79969999999997</c:v>
                </c:pt>
                <c:pt idx="27">
                  <c:v>285.80196000000001</c:v>
                </c:pt>
                <c:pt idx="28">
                  <c:v>285.71174550702989</c:v>
                </c:pt>
                <c:pt idx="29">
                  <c:v>286.26545294341292</c:v>
                </c:pt>
                <c:pt idx="30">
                  <c:v>285.63370381442667</c:v>
                </c:pt>
                <c:pt idx="31">
                  <c:v>285.43978860663498</c:v>
                </c:pt>
                <c:pt idx="32">
                  <c:v>285.26258348307471</c:v>
                </c:pt>
                <c:pt idx="33">
                  <c:v>284.82758561925885</c:v>
                </c:pt>
                <c:pt idx="34">
                  <c:v>283.95908670650073</c:v>
                </c:pt>
                <c:pt idx="35">
                  <c:v>283.17599482386589</c:v>
                </c:pt>
                <c:pt idx="36">
                  <c:v>282.00491220431223</c:v>
                </c:pt>
                <c:pt idx="37">
                  <c:v>278.82370542648283</c:v>
                </c:pt>
                <c:pt idx="38">
                  <c:v>277.12408542786352</c:v>
                </c:pt>
                <c:pt idx="39">
                  <c:v>274.82185330617489</c:v>
                </c:pt>
                <c:pt idx="40">
                  <c:v>272.74236119493099</c:v>
                </c:pt>
              </c:numCache>
            </c:numRef>
          </c:val>
          <c:extLst>
            <c:ext xmlns:c16="http://schemas.microsoft.com/office/drawing/2014/chart" uri="{C3380CC4-5D6E-409C-BE32-E72D297353CC}">
              <c16:uniqueId val="{00000001-9A90-4DB9-9B55-3F4991CE486E}"/>
            </c:ext>
          </c:extLst>
        </c:ser>
        <c:ser>
          <c:idx val="4"/>
          <c:order val="2"/>
          <c:tx>
            <c:strRef>
              <c:f>'4'!$D$1</c:f>
              <c:strCache>
                <c:ptCount val="1"/>
                <c:pt idx="0">
                  <c:v>Natural gas</c:v>
                </c:pt>
              </c:strCache>
            </c:strRef>
          </c:tx>
          <c:spPr>
            <a:solidFill>
              <a:srgbClr val="9170CB"/>
            </a:solidFill>
            <a:ln>
              <a:solidFill>
                <a:srgbClr val="9170CB"/>
              </a:solidFill>
            </a:ln>
          </c:spPr>
          <c:cat>
            <c:numRef>
              <c:f>'4'!$A$2:$A$42</c:f>
              <c:numCache>
                <c:formatCode>0</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'4'!$D$2:$D$42</c:f>
              <c:numCache>
                <c:formatCode>0</c:formatCode>
                <c:ptCount val="41"/>
                <c:pt idx="0">
                  <c:v>81.775859999999994</c:v>
                </c:pt>
                <c:pt idx="1">
                  <c:v>87.188730000000007</c:v>
                </c:pt>
                <c:pt idx="2">
                  <c:v>94.718490000000003</c:v>
                </c:pt>
                <c:pt idx="3">
                  <c:v>102.18810000000001</c:v>
                </c:pt>
                <c:pt idx="4">
                  <c:v>117.18810000000001</c:v>
                </c:pt>
                <c:pt idx="5">
                  <c:v>133.75473</c:v>
                </c:pt>
                <c:pt idx="6">
                  <c:v>150.59648000000001</c:v>
                </c:pt>
                <c:pt idx="7">
                  <c:v>166.69596000000001</c:v>
                </c:pt>
                <c:pt idx="8">
                  <c:v>181.07247000000001</c:v>
                </c:pt>
                <c:pt idx="9">
                  <c:v>192.07178999999999</c:v>
                </c:pt>
                <c:pt idx="10">
                  <c:v>192.10907</c:v>
                </c:pt>
                <c:pt idx="11">
                  <c:v>193.05896000000001</c:v>
                </c:pt>
                <c:pt idx="12">
                  <c:v>195.89915999999999</c:v>
                </c:pt>
                <c:pt idx="13">
                  <c:v>190.15924999999999</c:v>
                </c:pt>
                <c:pt idx="14">
                  <c:v>195.04163</c:v>
                </c:pt>
                <c:pt idx="15">
                  <c:v>192.47649999999999</c:v>
                </c:pt>
                <c:pt idx="16">
                  <c:v>190.74448000000001</c:v>
                </c:pt>
                <c:pt idx="17">
                  <c:v>175.29318000000001</c:v>
                </c:pt>
                <c:pt idx="18">
                  <c:v>177.07872</c:v>
                </c:pt>
                <c:pt idx="19">
                  <c:v>166.27453</c:v>
                </c:pt>
                <c:pt idx="20">
                  <c:v>175.88754</c:v>
                </c:pt>
                <c:pt idx="21">
                  <c:v>159.79713000000001</c:v>
                </c:pt>
                <c:pt idx="22">
                  <c:v>149.32062999999999</c:v>
                </c:pt>
                <c:pt idx="23">
                  <c:v>139.63361</c:v>
                </c:pt>
                <c:pt idx="24">
                  <c:v>130.21046000000001</c:v>
                </c:pt>
                <c:pt idx="25">
                  <c:v>132.95197999999999</c:v>
                </c:pt>
                <c:pt idx="26">
                  <c:v>131.17473000000001</c:v>
                </c:pt>
                <c:pt idx="27">
                  <c:v>124.7081</c:v>
                </c:pt>
                <c:pt idx="28">
                  <c:v>108.51899534105918</c:v>
                </c:pt>
                <c:pt idx="29">
                  <c:v>99.816994587628841</c:v>
                </c:pt>
                <c:pt idx="30">
                  <c:v>91.131673041505906</c:v>
                </c:pt>
                <c:pt idx="31">
                  <c:v>89.179421634422155</c:v>
                </c:pt>
                <c:pt idx="32">
                  <c:v>84.329197880445747</c:v>
                </c:pt>
                <c:pt idx="33">
                  <c:v>84.814796225682045</c:v>
                </c:pt>
                <c:pt idx="34">
                  <c:v>83.146476630726795</c:v>
                </c:pt>
                <c:pt idx="35">
                  <c:v>80.325020435769446</c:v>
                </c:pt>
                <c:pt idx="36">
                  <c:v>75.348830115346217</c:v>
                </c:pt>
                <c:pt idx="37">
                  <c:v>74.982732465987937</c:v>
                </c:pt>
                <c:pt idx="38">
                  <c:v>74.787219993790274</c:v>
                </c:pt>
                <c:pt idx="39">
                  <c:v>74.263186769152881</c:v>
                </c:pt>
                <c:pt idx="40">
                  <c:v>74.520363699523031</c:v>
                </c:pt>
              </c:numCache>
            </c:numRef>
          </c:val>
          <c:extLst>
            <c:ext xmlns:c16="http://schemas.microsoft.com/office/drawing/2014/chart" uri="{C3380CC4-5D6E-409C-BE32-E72D297353CC}">
              <c16:uniqueId val="{00000002-9A90-4DB9-9B55-3F4991CE486E}"/>
            </c:ext>
          </c:extLst>
        </c:ser>
        <c:ser>
          <c:idx val="5"/>
          <c:order val="3"/>
          <c:tx>
            <c:strRef>
              <c:f>'4'!$E$1</c:f>
              <c:strCache>
                <c:ptCount val="1"/>
                <c:pt idx="0">
                  <c:v>MSW (fossil share)</c:v>
                </c:pt>
              </c:strCache>
            </c:strRef>
          </c:tx>
          <c:spPr>
            <a:solidFill>
              <a:srgbClr val="0097A7"/>
            </a:solidFill>
            <a:ln>
              <a:solidFill>
                <a:srgbClr val="0097A7"/>
              </a:solidFill>
            </a:ln>
          </c:spPr>
          <c:cat>
            <c:numRef>
              <c:f>'4'!$A$2:$A$42</c:f>
              <c:numCache>
                <c:formatCode>0</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'4'!$E$2:$E$42</c:f>
              <c:numCache>
                <c:formatCode>0</c:formatCode>
                <c:ptCount val="41"/>
                <c:pt idx="0">
                  <c:v>7.7096400000000003</c:v>
                </c:pt>
                <c:pt idx="1">
                  <c:v>7.66113</c:v>
                </c:pt>
                <c:pt idx="2">
                  <c:v>8.4712999999999994</c:v>
                </c:pt>
                <c:pt idx="3">
                  <c:v>8.6471800000000005</c:v>
                </c:pt>
                <c:pt idx="4">
                  <c:v>9.4427400000000006</c:v>
                </c:pt>
                <c:pt idx="5">
                  <c:v>10.430289999999999</c:v>
                </c:pt>
                <c:pt idx="6">
                  <c:v>10.6394</c:v>
                </c:pt>
                <c:pt idx="7">
                  <c:v>12.295339999999999</c:v>
                </c:pt>
                <c:pt idx="8">
                  <c:v>12.217790000000001</c:v>
                </c:pt>
                <c:pt idx="9">
                  <c:v>13.60294</c:v>
                </c:pt>
                <c:pt idx="10">
                  <c:v>14.401809999999999</c:v>
                </c:pt>
                <c:pt idx="11">
                  <c:v>14.52971</c:v>
                </c:pt>
                <c:pt idx="12">
                  <c:v>15.742459999999999</c:v>
                </c:pt>
                <c:pt idx="13">
                  <c:v>16.71143</c:v>
                </c:pt>
                <c:pt idx="14">
                  <c:v>17.07836</c:v>
                </c:pt>
                <c:pt idx="15">
                  <c:v>17.30517</c:v>
                </c:pt>
                <c:pt idx="16">
                  <c:v>17.746559999999999</c:v>
                </c:pt>
                <c:pt idx="17">
                  <c:v>18.479849999999999</c:v>
                </c:pt>
                <c:pt idx="18">
                  <c:v>19.172039999999999</c:v>
                </c:pt>
                <c:pt idx="19">
                  <c:v>17.820830000000001</c:v>
                </c:pt>
                <c:pt idx="20">
                  <c:v>16.341170000000002</c:v>
                </c:pt>
                <c:pt idx="21">
                  <c:v>17.621089999999999</c:v>
                </c:pt>
                <c:pt idx="22">
                  <c:v>16.754339999999999</c:v>
                </c:pt>
                <c:pt idx="23">
                  <c:v>16.818290000000001</c:v>
                </c:pt>
                <c:pt idx="24">
                  <c:v>18.3126</c:v>
                </c:pt>
                <c:pt idx="25">
                  <c:v>18.307480000000002</c:v>
                </c:pt>
                <c:pt idx="26">
                  <c:v>17.972930000000002</c:v>
                </c:pt>
                <c:pt idx="27">
                  <c:v>18.11327</c:v>
                </c:pt>
                <c:pt idx="28">
                  <c:v>18.717407503218013</c:v>
                </c:pt>
                <c:pt idx="29">
                  <c:v>18.494006570108287</c:v>
                </c:pt>
                <c:pt idx="30">
                  <c:v>18.481854998853926</c:v>
                </c:pt>
                <c:pt idx="31">
                  <c:v>18.499700203164423</c:v>
                </c:pt>
                <c:pt idx="32">
                  <c:v>18.487419495299207</c:v>
                </c:pt>
                <c:pt idx="33">
                  <c:v>18.494950032733701</c:v>
                </c:pt>
                <c:pt idx="34">
                  <c:v>18.506252592179862</c:v>
                </c:pt>
                <c:pt idx="35">
                  <c:v>18.00184191076535</c:v>
                </c:pt>
                <c:pt idx="36">
                  <c:v>17.991692140711574</c:v>
                </c:pt>
                <c:pt idx="37">
                  <c:v>17.983954929149025</c:v>
                </c:pt>
                <c:pt idx="38">
                  <c:v>17.979065600316769</c:v>
                </c:pt>
                <c:pt idx="39">
                  <c:v>17.962519342216673</c:v>
                </c:pt>
                <c:pt idx="40">
                  <c:v>17.575388580299883</c:v>
                </c:pt>
              </c:numCache>
            </c:numRef>
          </c:val>
          <c:extLst>
            <c:ext xmlns:c16="http://schemas.microsoft.com/office/drawing/2014/chart" uri="{C3380CC4-5D6E-409C-BE32-E72D297353CC}">
              <c16:uniqueId val="{00000003-9A90-4DB9-9B55-3F4991CE486E}"/>
            </c:ext>
          </c:extLst>
        </c:ser>
        <c:ser>
          <c:idx val="0"/>
          <c:order val="4"/>
          <c:tx>
            <c:strRef>
              <c:f>'4'!$F$1</c:f>
              <c:strCache>
                <c:ptCount val="1"/>
                <c:pt idx="0">
                  <c:v>Renewable energy</c:v>
                </c:pt>
              </c:strCache>
            </c:strRef>
          </c:tx>
          <c:spPr>
            <a:solidFill>
              <a:srgbClr val="F5FE89"/>
            </a:solidFill>
            <a:ln>
              <a:solidFill>
                <a:srgbClr val="F5FE89"/>
              </a:solidFill>
            </a:ln>
          </c:spPr>
          <c:cat>
            <c:numRef>
              <c:f>'4'!$A$2:$A$42</c:f>
              <c:numCache>
                <c:formatCode>0</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'4'!$F$2:$F$42</c:f>
              <c:numCache>
                <c:formatCode>0</c:formatCode>
                <c:ptCount val="41"/>
                <c:pt idx="0">
                  <c:v>47.739089999999997</c:v>
                </c:pt>
                <c:pt idx="1">
                  <c:v>49.76491</c:v>
                </c:pt>
                <c:pt idx="2">
                  <c:v>53.817909999999998</c:v>
                </c:pt>
                <c:pt idx="3">
                  <c:v>54.39161</c:v>
                </c:pt>
                <c:pt idx="4">
                  <c:v>55.344110000000001</c:v>
                </c:pt>
                <c:pt idx="5">
                  <c:v>57.225099999999998</c:v>
                </c:pt>
                <c:pt idx="6">
                  <c:v>58.566070000000003</c:v>
                </c:pt>
                <c:pt idx="7">
                  <c:v>65.592519999999993</c:v>
                </c:pt>
                <c:pt idx="8">
                  <c:v>68.612139999999997</c:v>
                </c:pt>
                <c:pt idx="9">
                  <c:v>72.733750000000001</c:v>
                </c:pt>
                <c:pt idx="10">
                  <c:v>80.656469999999999</c:v>
                </c:pt>
                <c:pt idx="11">
                  <c:v>85.020859999999999</c:v>
                </c:pt>
                <c:pt idx="12">
                  <c:v>92.476510000000005</c:v>
                </c:pt>
                <c:pt idx="13">
                  <c:v>104.78887</c:v>
                </c:pt>
                <c:pt idx="14">
                  <c:v>115.5146</c:v>
                </c:pt>
                <c:pt idx="15">
                  <c:v>123.08807</c:v>
                </c:pt>
                <c:pt idx="16">
                  <c:v>126.47508000000001</c:v>
                </c:pt>
                <c:pt idx="17">
                  <c:v>140.88188</c:v>
                </c:pt>
                <c:pt idx="18">
                  <c:v>141.75774000000001</c:v>
                </c:pt>
                <c:pt idx="19">
                  <c:v>142.43789000000001</c:v>
                </c:pt>
                <c:pt idx="20">
                  <c:v>162.90947</c:v>
                </c:pt>
                <c:pt idx="21">
                  <c:v>175.00664</c:v>
                </c:pt>
                <c:pt idx="22">
                  <c:v>179.91069999999999</c:v>
                </c:pt>
                <c:pt idx="23">
                  <c:v>187.16231999999999</c:v>
                </c:pt>
                <c:pt idx="24">
                  <c:v>202.13883999999999</c:v>
                </c:pt>
                <c:pt idx="25">
                  <c:v>218.50942000000001</c:v>
                </c:pt>
                <c:pt idx="26">
                  <c:v>224.71763000000001</c:v>
                </c:pt>
                <c:pt idx="27">
                  <c:v>252.10840999999999</c:v>
                </c:pt>
                <c:pt idx="28">
                  <c:v>275.33094985205958</c:v>
                </c:pt>
                <c:pt idx="29">
                  <c:v>284.34492504564059</c:v>
                </c:pt>
                <c:pt idx="30">
                  <c:v>298.03719875475122</c:v>
                </c:pt>
                <c:pt idx="31">
                  <c:v>310.03352397074053</c:v>
                </c:pt>
                <c:pt idx="32">
                  <c:v>326.686785225059</c:v>
                </c:pt>
                <c:pt idx="33">
                  <c:v>334.06966059645424</c:v>
                </c:pt>
                <c:pt idx="34">
                  <c:v>342.25533262385562</c:v>
                </c:pt>
                <c:pt idx="35">
                  <c:v>347.75712991445005</c:v>
                </c:pt>
                <c:pt idx="36">
                  <c:v>365.38321946408797</c:v>
                </c:pt>
                <c:pt idx="37">
                  <c:v>372.19976868762512</c:v>
                </c:pt>
                <c:pt idx="38">
                  <c:v>380.32236669084745</c:v>
                </c:pt>
                <c:pt idx="39">
                  <c:v>387.89926789653572</c:v>
                </c:pt>
                <c:pt idx="40">
                  <c:v>400.10857079076362</c:v>
                </c:pt>
              </c:numCache>
            </c:numRef>
          </c:val>
          <c:extLst>
            <c:ext xmlns:c16="http://schemas.microsoft.com/office/drawing/2014/chart" uri="{C3380CC4-5D6E-409C-BE32-E72D297353CC}">
              <c16:uniqueId val="{00000004-9A90-4DB9-9B55-3F4991CE486E}"/>
            </c:ext>
          </c:extLst>
        </c:ser>
        <c:dLbls>
          <c:showLegendKey val="0"/>
          <c:showVal val="0"/>
          <c:showCatName val="0"/>
          <c:showSerName val="0"/>
          <c:showPercent val="0"/>
          <c:showBubbleSize val="0"/>
        </c:dLbls>
        <c:axId val="173494656"/>
        <c:axId val="173496192"/>
      </c:areaChart>
      <c:catAx>
        <c:axId val="173494656"/>
        <c:scaling>
          <c:orientation val="minMax"/>
        </c:scaling>
        <c:delete val="0"/>
        <c:axPos val="b"/>
        <c:majorGridlines>
          <c:spPr>
            <a:ln>
              <a:solidFill>
                <a:srgbClr val="F0F0F0"/>
              </a:solidFill>
            </a:ln>
          </c:spPr>
        </c:majorGridlines>
        <c:numFmt formatCode="0" sourceLinked="1"/>
        <c:majorTickMark val="none"/>
        <c:minorTickMark val="none"/>
        <c:tickLblPos val="nextTo"/>
        <c:txPr>
          <a:bodyPr rot="0" vert="horz"/>
          <a:lstStyle/>
          <a:p>
            <a:pPr>
              <a:defRPr/>
            </a:pPr>
            <a:endParaRPr lang="en-US"/>
          </a:p>
        </c:txPr>
        <c:crossAx val="173496192"/>
        <c:crosses val="autoZero"/>
        <c:auto val="1"/>
        <c:lblAlgn val="ctr"/>
        <c:lblOffset val="100"/>
        <c:tickLblSkip val="5"/>
        <c:tickMarkSkip val="1"/>
        <c:noMultiLvlLbl val="0"/>
      </c:catAx>
      <c:valAx>
        <c:axId val="173496192"/>
        <c:scaling>
          <c:orientation val="minMax"/>
          <c:max val="900"/>
        </c:scaling>
        <c:delete val="0"/>
        <c:axPos val="l"/>
        <c:majorGridlines>
          <c:spPr>
            <a:ln>
              <a:solidFill>
                <a:srgbClr val="F0F0F0"/>
              </a:solidFill>
            </a:ln>
          </c:spPr>
        </c:majorGridlines>
        <c:title>
          <c:tx>
            <c:strRef>
              <c:f>'4'!$A$1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73494656"/>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3"/>
          <c:order val="0"/>
          <c:tx>
            <c:strRef>
              <c:f>'22 og 28'!$V$1</c:f>
              <c:strCache>
                <c:ptCount val="1"/>
                <c:pt idx="0">
                  <c:v>MSW (fossil share)</c:v>
                </c:pt>
              </c:strCache>
            </c:strRef>
          </c:tx>
          <c:spPr>
            <a:solidFill>
              <a:srgbClr val="0097A7"/>
            </a:solidFill>
            <a:ln>
              <a:solidFill>
                <a:srgbClr val="0097A7"/>
              </a:solidFill>
              <a:prstDash val="solid"/>
            </a:ln>
          </c:spPr>
          <c:cat>
            <c:numRef>
              <c:f>'22 og 28'!$R$2:$R$15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'22 og 28'!$V$2:$V$15</c:f>
              <c:numCache>
                <c:formatCode>0</c:formatCode>
                <c:ptCount val="14"/>
                <c:pt idx="0">
                  <c:v>16.856594003488862</c:v>
                </c:pt>
                <c:pt idx="1">
                  <c:v>17.718340283474536</c:v>
                </c:pt>
                <c:pt idx="2">
                  <c:v>17.485506961097901</c:v>
                </c:pt>
                <c:pt idx="3">
                  <c:v>17.463923000576635</c:v>
                </c:pt>
                <c:pt idx="4">
                  <c:v>17.470620550280547</c:v>
                </c:pt>
                <c:pt idx="5">
                  <c:v>17.447192187808753</c:v>
                </c:pt>
                <c:pt idx="6">
                  <c:v>17.443575070636665</c:v>
                </c:pt>
                <c:pt idx="7">
                  <c:v>17.443729975476245</c:v>
                </c:pt>
                <c:pt idx="8">
                  <c:v>16.928171639455147</c:v>
                </c:pt>
                <c:pt idx="9">
                  <c:v>16.912674571573923</c:v>
                </c:pt>
                <c:pt idx="10">
                  <c:v>16.899590062183929</c:v>
                </c:pt>
                <c:pt idx="11">
                  <c:v>16.889353435524225</c:v>
                </c:pt>
                <c:pt idx="12">
                  <c:v>16.867459879596687</c:v>
                </c:pt>
                <c:pt idx="13">
                  <c:v>16.474981819852449</c:v>
                </c:pt>
              </c:numCache>
            </c:numRef>
          </c:val>
          <c:extLst>
            <c:ext xmlns:c16="http://schemas.microsoft.com/office/drawing/2014/chart" uri="{C3380CC4-5D6E-409C-BE32-E72D297353CC}">
              <c16:uniqueId val="{00000000-7143-49ED-BBFE-676AEA375F07}"/>
            </c:ext>
          </c:extLst>
        </c:ser>
        <c:ser>
          <c:idx val="1"/>
          <c:order val="1"/>
          <c:tx>
            <c:strRef>
              <c:f>'22 og 28'!$T$1</c:f>
              <c:strCache>
                <c:ptCount val="1"/>
                <c:pt idx="0">
                  <c:v>Oil</c:v>
                </c:pt>
              </c:strCache>
            </c:strRef>
          </c:tx>
          <c:spPr>
            <a:solidFill>
              <a:srgbClr val="404040"/>
            </a:solidFill>
            <a:ln>
              <a:solidFill>
                <a:srgbClr val="404040"/>
              </a:solidFill>
              <a:prstDash val="solid"/>
            </a:ln>
          </c:spPr>
          <c:cat>
            <c:numRef>
              <c:f>'22 og 28'!$R$2:$R$15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'22 og 28'!$T$2:$T$15</c:f>
              <c:numCache>
                <c:formatCode>0</c:formatCode>
                <c:ptCount val="14"/>
                <c:pt idx="0">
                  <c:v>4.3601631727795445</c:v>
                </c:pt>
                <c:pt idx="1">
                  <c:v>3.8497481322833091</c:v>
                </c:pt>
                <c:pt idx="2">
                  <c:v>4.0215306664882364</c:v>
                </c:pt>
                <c:pt idx="3">
                  <c:v>3.2417244748692209</c:v>
                </c:pt>
                <c:pt idx="4">
                  <c:v>3.0381310567145179</c:v>
                </c:pt>
                <c:pt idx="5">
                  <c:v>3.0527590900058734</c:v>
                </c:pt>
                <c:pt idx="6">
                  <c:v>2.9715368858215689</c:v>
                </c:pt>
                <c:pt idx="7">
                  <c:v>3.0013568678618796</c:v>
                </c:pt>
                <c:pt idx="8">
                  <c:v>2.9966009672161547</c:v>
                </c:pt>
                <c:pt idx="9">
                  <c:v>2.9522246477596861</c:v>
                </c:pt>
                <c:pt idx="10">
                  <c:v>2.9343867575746896</c:v>
                </c:pt>
                <c:pt idx="11">
                  <c:v>2.9497283602970055</c:v>
                </c:pt>
                <c:pt idx="12">
                  <c:v>2.6128197273479272</c:v>
                </c:pt>
                <c:pt idx="13">
                  <c:v>2.6044855755432956</c:v>
                </c:pt>
              </c:numCache>
            </c:numRef>
          </c:val>
          <c:extLst>
            <c:ext xmlns:c16="http://schemas.microsoft.com/office/drawing/2014/chart" uri="{C3380CC4-5D6E-409C-BE32-E72D297353CC}">
              <c16:uniqueId val="{00000001-7143-49ED-BBFE-676AEA375F07}"/>
            </c:ext>
          </c:extLst>
        </c:ser>
        <c:ser>
          <c:idx val="2"/>
          <c:order val="2"/>
          <c:tx>
            <c:strRef>
              <c:f>'22 og 28'!$U$1</c:f>
              <c:strCache>
                <c:ptCount val="1"/>
                <c:pt idx="0">
                  <c:v>Natural gas</c:v>
                </c:pt>
              </c:strCache>
            </c:strRef>
          </c:tx>
          <c:spPr>
            <a:solidFill>
              <a:srgbClr val="9170CB"/>
            </a:solidFill>
            <a:ln>
              <a:solidFill>
                <a:srgbClr val="9170CB"/>
              </a:solidFill>
              <a:prstDash val="solid"/>
            </a:ln>
          </c:spPr>
          <c:cat>
            <c:numRef>
              <c:f>'22 og 28'!$R$2:$R$15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'22 og 28'!$U$2:$U$15</c:f>
              <c:numCache>
                <c:formatCode>0</c:formatCode>
                <c:ptCount val="14"/>
                <c:pt idx="0">
                  <c:v>37.753857564026873</c:v>
                </c:pt>
                <c:pt idx="1">
                  <c:v>23.414059039405917</c:v>
                </c:pt>
                <c:pt idx="2">
                  <c:v>19.017321763573904</c:v>
                </c:pt>
                <c:pt idx="3">
                  <c:v>18.88370068697883</c:v>
                </c:pt>
                <c:pt idx="4">
                  <c:v>18.183155836003234</c:v>
                </c:pt>
                <c:pt idx="5">
                  <c:v>14.235083226001175</c:v>
                </c:pt>
                <c:pt idx="6">
                  <c:v>12.449598436844305</c:v>
                </c:pt>
                <c:pt idx="7">
                  <c:v>10.670446357866062</c:v>
                </c:pt>
                <c:pt idx="8">
                  <c:v>9.7160355185798402</c:v>
                </c:pt>
                <c:pt idx="9">
                  <c:v>9.1235900164762107</c:v>
                </c:pt>
                <c:pt idx="10">
                  <c:v>8.6778845573084791</c:v>
                </c:pt>
                <c:pt idx="11">
                  <c:v>8.3435073213581905</c:v>
                </c:pt>
                <c:pt idx="12">
                  <c:v>8.2807002397414351</c:v>
                </c:pt>
                <c:pt idx="13">
                  <c:v>7.9942048644469725</c:v>
                </c:pt>
              </c:numCache>
            </c:numRef>
          </c:val>
          <c:extLst>
            <c:ext xmlns:c16="http://schemas.microsoft.com/office/drawing/2014/chart" uri="{C3380CC4-5D6E-409C-BE32-E72D297353CC}">
              <c16:uniqueId val="{00000002-7143-49ED-BBFE-676AEA375F07}"/>
            </c:ext>
          </c:extLst>
        </c:ser>
        <c:ser>
          <c:idx val="0"/>
          <c:order val="3"/>
          <c:tx>
            <c:strRef>
              <c:f>'22 og 28'!$S$1</c:f>
              <c:strCache>
                <c:ptCount val="1"/>
                <c:pt idx="0">
                  <c:v>Coal</c:v>
                </c:pt>
              </c:strCache>
            </c:strRef>
          </c:tx>
          <c:spPr>
            <a:solidFill>
              <a:srgbClr val="808080"/>
            </a:solidFill>
            <a:ln>
              <a:solidFill>
                <a:srgbClr val="808080"/>
              </a:solidFill>
              <a:prstDash val="solid"/>
            </a:ln>
          </c:spPr>
          <c:cat>
            <c:numRef>
              <c:f>'22 og 28'!$R$2:$R$15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'22 og 28'!$S$2:$S$15</c:f>
              <c:numCache>
                <c:formatCode>0</c:formatCode>
                <c:ptCount val="14"/>
                <c:pt idx="0">
                  <c:v>85.130304942748296</c:v>
                </c:pt>
                <c:pt idx="1">
                  <c:v>56.87315438688622</c:v>
                </c:pt>
                <c:pt idx="2">
                  <c:v>60.172424719821471</c:v>
                </c:pt>
                <c:pt idx="3">
                  <c:v>45.278852972811144</c:v>
                </c:pt>
                <c:pt idx="4">
                  <c:v>34.749015830027425</c:v>
                </c:pt>
                <c:pt idx="5">
                  <c:v>33.869746349148393</c:v>
                </c:pt>
                <c:pt idx="6">
                  <c:v>21.972291702513314</c:v>
                </c:pt>
                <c:pt idx="7">
                  <c:v>23.413194337960665</c:v>
                </c:pt>
                <c:pt idx="8">
                  <c:v>23.671278469342397</c:v>
                </c:pt>
                <c:pt idx="9">
                  <c:v>23.487252598004968</c:v>
                </c:pt>
                <c:pt idx="10">
                  <c:v>22.039909652286639</c:v>
                </c:pt>
                <c:pt idx="11">
                  <c:v>20.909587232782773</c:v>
                </c:pt>
                <c:pt idx="12">
                  <c:v>7.0755913147688094</c:v>
                </c:pt>
                <c:pt idx="13">
                  <c:v>6.9628575343723353</c:v>
                </c:pt>
              </c:numCache>
            </c:numRef>
          </c:val>
          <c:extLst>
            <c:ext xmlns:c16="http://schemas.microsoft.com/office/drawing/2014/chart" uri="{C3380CC4-5D6E-409C-BE32-E72D297353CC}">
              <c16:uniqueId val="{00000003-7143-49ED-BBFE-676AEA375F07}"/>
            </c:ext>
          </c:extLst>
        </c:ser>
        <c:dLbls>
          <c:showLegendKey val="0"/>
          <c:showVal val="0"/>
          <c:showCatName val="0"/>
          <c:showSerName val="0"/>
          <c:showPercent val="0"/>
          <c:showBubbleSize val="0"/>
        </c:dLbls>
        <c:axId val="184614912"/>
        <c:axId val="184616448"/>
      </c:areaChart>
      <c:catAx>
        <c:axId val="184614912"/>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4616448"/>
        <c:crosses val="autoZero"/>
        <c:auto val="1"/>
        <c:lblAlgn val="ctr"/>
        <c:lblOffset val="100"/>
        <c:noMultiLvlLbl val="0"/>
      </c:catAx>
      <c:valAx>
        <c:axId val="184616448"/>
        <c:scaling>
          <c:orientation val="minMax"/>
        </c:scaling>
        <c:delete val="0"/>
        <c:axPos val="l"/>
        <c:majorGridlines>
          <c:spPr>
            <a:ln>
              <a:solidFill>
                <a:srgbClr val="F0F0F0"/>
              </a:solidFill>
            </a:ln>
          </c:spPr>
        </c:majorGridlines>
        <c:title>
          <c:tx>
            <c:strRef>
              <c:f>'22 og 28'!$R$1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4614912"/>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percentStacked"/>
        <c:varyColors val="0"/>
        <c:ser>
          <c:idx val="2"/>
          <c:order val="0"/>
          <c:tx>
            <c:strRef>
              <c:f>'29'!$E$1</c:f>
              <c:strCache>
                <c:ptCount val="1"/>
                <c:pt idx="0">
                  <c:v>Co-generation</c:v>
                </c:pt>
              </c:strCache>
            </c:strRef>
          </c:tx>
          <c:spPr>
            <a:solidFill>
              <a:srgbClr val="FF5252"/>
            </a:solidFill>
            <a:ln>
              <a:solidFill>
                <a:srgbClr val="FF5252"/>
              </a:solidFill>
              <a:prstDash val="solid"/>
            </a:ln>
          </c:spPr>
          <c:cat>
            <c:numRef>
              <c:f>'29'!$A$2:$A$15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'29'!$E$2:$E$15</c:f>
              <c:numCache>
                <c:formatCode>0</c:formatCode>
                <c:ptCount val="14"/>
                <c:pt idx="0">
                  <c:v>49.798297827490515</c:v>
                </c:pt>
                <c:pt idx="1">
                  <c:v>46.176656768699452</c:v>
                </c:pt>
                <c:pt idx="2">
                  <c:v>43.32478351975444</c:v>
                </c:pt>
                <c:pt idx="3">
                  <c:v>41.816315652887788</c:v>
                </c:pt>
                <c:pt idx="4">
                  <c:v>42.644247735675933</c:v>
                </c:pt>
                <c:pt idx="5">
                  <c:v>40.031935351101573</c:v>
                </c:pt>
                <c:pt idx="6">
                  <c:v>37.955469385648527</c:v>
                </c:pt>
                <c:pt idx="7">
                  <c:v>37.24901519081655</c:v>
                </c:pt>
                <c:pt idx="8">
                  <c:v>36.463630859278055</c:v>
                </c:pt>
                <c:pt idx="9">
                  <c:v>36.218638422777325</c:v>
                </c:pt>
                <c:pt idx="10">
                  <c:v>35.249745302624994</c:v>
                </c:pt>
                <c:pt idx="11">
                  <c:v>34.211818521607135</c:v>
                </c:pt>
                <c:pt idx="12">
                  <c:v>32.444076671935854</c:v>
                </c:pt>
                <c:pt idx="13">
                  <c:v>31.806187031079002</c:v>
                </c:pt>
              </c:numCache>
            </c:numRef>
          </c:val>
          <c:extLst>
            <c:ext xmlns:c16="http://schemas.microsoft.com/office/drawing/2014/chart" uri="{C3380CC4-5D6E-409C-BE32-E72D297353CC}">
              <c16:uniqueId val="{00000000-0121-4B13-B74E-3EC7E280A8A9}"/>
            </c:ext>
          </c:extLst>
        </c:ser>
        <c:ser>
          <c:idx val="1"/>
          <c:order val="1"/>
          <c:tx>
            <c:strRef>
              <c:f>'29'!$D$1</c:f>
              <c:strCache>
                <c:ptCount val="1"/>
                <c:pt idx="0">
                  <c:v>Condensing</c:v>
                </c:pt>
              </c:strCache>
            </c:strRef>
          </c:tx>
          <c:spPr>
            <a:solidFill>
              <a:srgbClr val="404040"/>
            </a:solidFill>
            <a:ln>
              <a:solidFill>
                <a:srgbClr val="404040"/>
              </a:solidFill>
              <a:prstDash val="solid"/>
            </a:ln>
          </c:spPr>
          <c:cat>
            <c:numRef>
              <c:f>'29'!$A$2:$A$15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'29'!$D$2:$D$15</c:f>
              <c:numCache>
                <c:formatCode>0</c:formatCode>
                <c:ptCount val="14"/>
                <c:pt idx="0">
                  <c:v>5.934866832897578</c:v>
                </c:pt>
                <c:pt idx="1">
                  <c:v>9.5395221880298173</c:v>
                </c:pt>
                <c:pt idx="2">
                  <c:v>12.493323122469988</c:v>
                </c:pt>
                <c:pt idx="3">
                  <c:v>11.489490392691902</c:v>
                </c:pt>
                <c:pt idx="4">
                  <c:v>7.6418548615525514</c:v>
                </c:pt>
                <c:pt idx="5">
                  <c:v>8.3442414428135478</c:v>
                </c:pt>
                <c:pt idx="6">
                  <c:v>5.1663156133144046</c:v>
                </c:pt>
                <c:pt idx="7">
                  <c:v>5.7746907843913347</c:v>
                </c:pt>
                <c:pt idx="8">
                  <c:v>5.9616391177757411</c:v>
                </c:pt>
                <c:pt idx="9">
                  <c:v>5.345146576483172</c:v>
                </c:pt>
                <c:pt idx="10">
                  <c:v>5.1507328679046607</c:v>
                </c:pt>
                <c:pt idx="11">
                  <c:v>5.2831572125302628</c:v>
                </c:pt>
                <c:pt idx="12">
                  <c:v>0.26579172322742162</c:v>
                </c:pt>
                <c:pt idx="13">
                  <c:v>0.26917040399105319</c:v>
                </c:pt>
              </c:numCache>
            </c:numRef>
          </c:val>
          <c:extLst>
            <c:ext xmlns:c16="http://schemas.microsoft.com/office/drawing/2014/chart" uri="{C3380CC4-5D6E-409C-BE32-E72D297353CC}">
              <c16:uniqueId val="{00000001-0121-4B13-B74E-3EC7E280A8A9}"/>
            </c:ext>
          </c:extLst>
        </c:ser>
        <c:ser>
          <c:idx val="0"/>
          <c:order val="2"/>
          <c:tx>
            <c:strRef>
              <c:f>'29'!$B$1</c:f>
              <c:strCache>
                <c:ptCount val="1"/>
                <c:pt idx="0">
                  <c:v>Wind power</c:v>
                </c:pt>
              </c:strCache>
            </c:strRef>
          </c:tx>
          <c:spPr>
            <a:solidFill>
              <a:srgbClr val="0091EA"/>
            </a:solidFill>
            <a:ln>
              <a:solidFill>
                <a:srgbClr val="0091EA"/>
              </a:solidFill>
            </a:ln>
          </c:spPr>
          <c:cat>
            <c:numRef>
              <c:f>'29'!$A$2:$A$15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'29'!$B$2:$B$15</c:f>
              <c:numCache>
                <c:formatCode>0</c:formatCode>
                <c:ptCount val="14"/>
                <c:pt idx="0">
                  <c:v>53.247883929098286</c:v>
                </c:pt>
                <c:pt idx="1">
                  <c:v>57.994175077747265</c:v>
                </c:pt>
                <c:pt idx="2">
                  <c:v>62.27010899051718</c:v>
                </c:pt>
                <c:pt idx="3">
                  <c:v>66.586215278860962</c:v>
                </c:pt>
                <c:pt idx="4">
                  <c:v>73.543541538902005</c:v>
                </c:pt>
                <c:pt idx="5">
                  <c:v>82.757181123999132</c:v>
                </c:pt>
                <c:pt idx="6">
                  <c:v>86.511264706577379</c:v>
                </c:pt>
                <c:pt idx="7">
                  <c:v>91.89102078409023</c:v>
                </c:pt>
                <c:pt idx="8">
                  <c:v>94.738417330459612</c:v>
                </c:pt>
                <c:pt idx="9">
                  <c:v>111.15451934609841</c:v>
                </c:pt>
                <c:pt idx="10">
                  <c:v>115.96081806121774</c:v>
                </c:pt>
                <c:pt idx="11">
                  <c:v>122.13107231569953</c:v>
                </c:pt>
                <c:pt idx="12">
                  <c:v>127.67335774949612</c:v>
                </c:pt>
                <c:pt idx="13">
                  <c:v>138.28874560014754</c:v>
                </c:pt>
              </c:numCache>
            </c:numRef>
          </c:val>
          <c:extLst>
            <c:ext xmlns:c16="http://schemas.microsoft.com/office/drawing/2014/chart" uri="{C3380CC4-5D6E-409C-BE32-E72D297353CC}">
              <c16:uniqueId val="{00000002-0121-4B13-B74E-3EC7E280A8A9}"/>
            </c:ext>
          </c:extLst>
        </c:ser>
        <c:ser>
          <c:idx val="4"/>
          <c:order val="3"/>
          <c:tx>
            <c:strRef>
              <c:f>'29'!$C$1</c:f>
              <c:strCache>
                <c:ptCount val="1"/>
                <c:pt idx="0">
                  <c:v>Solar power</c:v>
                </c:pt>
              </c:strCache>
            </c:strRef>
          </c:tx>
          <c:spPr>
            <a:solidFill>
              <a:srgbClr val="FFDA06"/>
            </a:solidFill>
            <a:ln>
              <a:solidFill>
                <a:srgbClr val="FFDA06"/>
              </a:solidFill>
            </a:ln>
          </c:spPr>
          <c:cat>
            <c:numRef>
              <c:f>'29'!$A$2:$A$15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'29'!$C$2:$C$15</c:f>
              <c:numCache>
                <c:formatCode>0</c:formatCode>
                <c:ptCount val="14"/>
                <c:pt idx="0">
                  <c:v>3.2620320163427792</c:v>
                </c:pt>
                <c:pt idx="1">
                  <c:v>3.5913600179927139</c:v>
                </c:pt>
                <c:pt idx="2">
                  <c:v>3.7050172988256205</c:v>
                </c:pt>
                <c:pt idx="3">
                  <c:v>4.4812086219186593</c:v>
                </c:pt>
                <c:pt idx="4">
                  <c:v>6.1542983933151074</c:v>
                </c:pt>
                <c:pt idx="5">
                  <c:v>8.1237495591377762</c:v>
                </c:pt>
                <c:pt idx="6">
                  <c:v>10.100329380108588</c:v>
                </c:pt>
                <c:pt idx="7">
                  <c:v>12.084216046669075</c:v>
                </c:pt>
                <c:pt idx="8">
                  <c:v>14.075262742429267</c:v>
                </c:pt>
                <c:pt idx="9">
                  <c:v>15.977102083413067</c:v>
                </c:pt>
                <c:pt idx="10">
                  <c:v>17.664199518530793</c:v>
                </c:pt>
                <c:pt idx="11">
                  <c:v>19.240044185834407</c:v>
                </c:pt>
                <c:pt idx="12">
                  <c:v>20.842159281900347</c:v>
                </c:pt>
                <c:pt idx="13">
                  <c:v>22.509950097966865</c:v>
                </c:pt>
              </c:numCache>
            </c:numRef>
          </c:val>
          <c:extLst>
            <c:ext xmlns:c16="http://schemas.microsoft.com/office/drawing/2014/chart" uri="{C3380CC4-5D6E-409C-BE32-E72D297353CC}">
              <c16:uniqueId val="{00000003-0121-4B13-B74E-3EC7E280A8A9}"/>
            </c:ext>
          </c:extLst>
        </c:ser>
        <c:dLbls>
          <c:showLegendKey val="0"/>
          <c:showVal val="0"/>
          <c:showCatName val="0"/>
          <c:showSerName val="0"/>
          <c:showPercent val="0"/>
          <c:showBubbleSize val="0"/>
        </c:dLbls>
        <c:axId val="185411456"/>
        <c:axId val="185412992"/>
      </c:areaChart>
      <c:lineChart>
        <c:grouping val="standard"/>
        <c:varyColors val="0"/>
        <c:ser>
          <c:idx val="3"/>
          <c:order val="4"/>
          <c:tx>
            <c:strRef>
              <c:f>'29'!$F$1</c:f>
              <c:strCache>
                <c:ptCount val="1"/>
                <c:pt idx="0">
                  <c:v>Import</c:v>
                </c:pt>
              </c:strCache>
            </c:strRef>
          </c:tx>
          <c:spPr>
            <a:ln w="38100">
              <a:solidFill>
                <a:srgbClr val="808080"/>
              </a:solidFill>
              <a:prstDash val="sysDash"/>
            </a:ln>
          </c:spPr>
          <c:marker>
            <c:symbol val="none"/>
          </c:marker>
          <c:cat>
            <c:numRef>
              <c:f>'29'!$A$2:$A$15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'29'!$F$2:$F$15</c:f>
              <c:numCache>
                <c:formatCode>0%</c:formatCode>
                <c:ptCount val="14"/>
                <c:pt idx="0">
                  <c:v>0.15375059213735112</c:v>
                </c:pt>
                <c:pt idx="1">
                  <c:v>7.2611115484727221E-2</c:v>
                </c:pt>
                <c:pt idx="2">
                  <c:v>5.0998097293433416E-2</c:v>
                </c:pt>
                <c:pt idx="3">
                  <c:v>4.6781593959022788E-2</c:v>
                </c:pt>
                <c:pt idx="4">
                  <c:v>3.9054315544206859E-2</c:v>
                </c:pt>
                <c:pt idx="5">
                  <c:v>8.2670044558917789E-3</c:v>
                </c:pt>
                <c:pt idx="6">
                  <c:v>3.879364509853081E-2</c:v>
                </c:pt>
                <c:pt idx="7">
                  <c:v>1.8102906113740512E-2</c:v>
                </c:pt>
                <c:pt idx="8">
                  <c:v>1.4957276526203749E-2</c:v>
                </c:pt>
                <c:pt idx="9">
                  <c:v>-7.1801809866369901E-2</c:v>
                </c:pt>
                <c:pt idx="10">
                  <c:v>-7.3774688162186006E-2</c:v>
                </c:pt>
                <c:pt idx="11">
                  <c:v>-9.1712853137974157E-2</c:v>
                </c:pt>
                <c:pt idx="12">
                  <c:v>-7.5933965625421304E-2</c:v>
                </c:pt>
                <c:pt idx="13">
                  <c:v>-0.11515269920091066</c:v>
                </c:pt>
              </c:numCache>
            </c:numRef>
          </c:val>
          <c:smooth val="0"/>
          <c:extLst>
            <c:ext xmlns:c16="http://schemas.microsoft.com/office/drawing/2014/chart" uri="{C3380CC4-5D6E-409C-BE32-E72D297353CC}">
              <c16:uniqueId val="{00000004-0121-4B13-B74E-3EC7E280A8A9}"/>
            </c:ext>
          </c:extLst>
        </c:ser>
        <c:dLbls>
          <c:showLegendKey val="0"/>
          <c:showVal val="0"/>
          <c:showCatName val="0"/>
          <c:showSerName val="0"/>
          <c:showPercent val="0"/>
          <c:showBubbleSize val="0"/>
        </c:dLbls>
        <c:marker val="1"/>
        <c:smooth val="0"/>
        <c:axId val="185433088"/>
        <c:axId val="185431552"/>
      </c:lineChart>
      <c:catAx>
        <c:axId val="185411456"/>
        <c:scaling>
          <c:orientation val="minMax"/>
        </c:scaling>
        <c:delete val="0"/>
        <c:axPos val="b"/>
        <c:majorGridlines>
          <c:spPr>
            <a:ln>
              <a:solidFill>
                <a:srgbClr val="F0F0F0"/>
              </a:solidFill>
            </a:ln>
          </c:spPr>
        </c:majorGridlines>
        <c:numFmt formatCode="General" sourceLinked="1"/>
        <c:majorTickMark val="none"/>
        <c:minorTickMark val="none"/>
        <c:tickLblPos val="low"/>
        <c:txPr>
          <a:bodyPr rot="0" vert="horz"/>
          <a:lstStyle/>
          <a:p>
            <a:pPr>
              <a:defRPr/>
            </a:pPr>
            <a:endParaRPr lang="en-US"/>
          </a:p>
        </c:txPr>
        <c:crossAx val="185412992"/>
        <c:crosses val="autoZero"/>
        <c:auto val="1"/>
        <c:lblAlgn val="ctr"/>
        <c:lblOffset val="100"/>
        <c:noMultiLvlLbl val="0"/>
      </c:catAx>
      <c:valAx>
        <c:axId val="185412992"/>
        <c:scaling>
          <c:orientation val="minMax"/>
        </c:scaling>
        <c:delete val="0"/>
        <c:axPos val="l"/>
        <c:majorGridlines>
          <c:spPr>
            <a:ln>
              <a:solidFill>
                <a:srgbClr val="F0F0F0"/>
              </a:solidFill>
            </a:ln>
          </c:spPr>
        </c:majorGridlines>
        <c:title>
          <c:tx>
            <c:strRef>
              <c:f>'29'!$A$1</c:f>
              <c:strCache>
                <c:ptCount val="1"/>
                <c:pt idx="0">
                  <c:v>% of electricity production</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5411456"/>
        <c:crosses val="autoZero"/>
        <c:crossBetween val="between"/>
        <c:majorUnit val="0.1"/>
      </c:valAx>
      <c:valAx>
        <c:axId val="185431552"/>
        <c:scaling>
          <c:orientation val="minMax"/>
          <c:max val="1"/>
          <c:min val="-0.1"/>
        </c:scaling>
        <c:delete val="1"/>
        <c:axPos val="r"/>
        <c:numFmt formatCode="0%" sourceLinked="1"/>
        <c:majorTickMark val="out"/>
        <c:minorTickMark val="none"/>
        <c:tickLblPos val="nextTo"/>
        <c:crossAx val="185433088"/>
        <c:crosses val="max"/>
        <c:crossBetween val="between"/>
        <c:majorUnit val="0.1"/>
      </c:valAx>
      <c:catAx>
        <c:axId val="185433088"/>
        <c:scaling>
          <c:orientation val="minMax"/>
        </c:scaling>
        <c:delete val="1"/>
        <c:axPos val="b"/>
        <c:numFmt formatCode="General" sourceLinked="1"/>
        <c:majorTickMark val="out"/>
        <c:minorTickMark val="none"/>
        <c:tickLblPos val="nextTo"/>
        <c:crossAx val="185431552"/>
        <c:crosses val="autoZero"/>
        <c:auto val="1"/>
        <c:lblAlgn val="ctr"/>
        <c:lblOffset val="100"/>
        <c:noMultiLvlLbl val="0"/>
      </c:cat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'30'!$B$1</c:f>
              <c:strCache>
                <c:ptCount val="1"/>
                <c:pt idx="0">
                  <c:v>MSW</c:v>
                </c:pt>
              </c:strCache>
            </c:strRef>
          </c:tx>
          <c:spPr>
            <a:solidFill>
              <a:srgbClr val="6FB5BD"/>
            </a:solidFill>
            <a:ln>
              <a:solidFill>
                <a:srgbClr val="6FB5BD"/>
              </a:solidFill>
              <a:prstDash val="solid"/>
            </a:ln>
          </c:spPr>
          <c:cat>
            <c:numRef>
              <c:f>'30'!$A$2:$A$15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'30'!$B$2:$B$15</c:f>
              <c:numCache>
                <c:formatCode>0</c:formatCode>
                <c:ptCount val="14"/>
                <c:pt idx="0">
                  <c:v>27.071978761521695</c:v>
                </c:pt>
                <c:pt idx="1">
                  <c:v>27.27932135454553</c:v>
                </c:pt>
                <c:pt idx="2">
                  <c:v>27.170727700080761</c:v>
                </c:pt>
                <c:pt idx="3">
                  <c:v>27.14184001502408</c:v>
                </c:pt>
                <c:pt idx="4">
                  <c:v>27.158356087006148</c:v>
                </c:pt>
                <c:pt idx="5">
                  <c:v>27.118615665857313</c:v>
                </c:pt>
                <c:pt idx="6">
                  <c:v>27.111947159820499</c:v>
                </c:pt>
                <c:pt idx="7">
                  <c:v>27.112319863124693</c:v>
                </c:pt>
                <c:pt idx="8">
                  <c:v>26.36224894059816</c:v>
                </c:pt>
                <c:pt idx="9">
                  <c:v>26.339830473077015</c:v>
                </c:pt>
                <c:pt idx="10">
                  <c:v>26.321830490348074</c:v>
                </c:pt>
                <c:pt idx="11">
                  <c:v>26.308242307269634</c:v>
                </c:pt>
                <c:pt idx="12">
                  <c:v>26.27365848357757</c:v>
                </c:pt>
                <c:pt idx="13">
                  <c:v>25.634192653676013</c:v>
                </c:pt>
              </c:numCache>
            </c:numRef>
          </c:val>
          <c:extLst>
            <c:ext xmlns:c16="http://schemas.microsoft.com/office/drawing/2014/chart" uri="{C3380CC4-5D6E-409C-BE32-E72D297353CC}">
              <c16:uniqueId val="{00000000-3779-4B9B-9722-ACDD177C07EA}"/>
            </c:ext>
          </c:extLst>
        </c:ser>
        <c:ser>
          <c:idx val="1"/>
          <c:order val="1"/>
          <c:tx>
            <c:strRef>
              <c:f>'30'!$C$1</c:f>
              <c:strCache>
                <c:ptCount val="1"/>
                <c:pt idx="0">
                  <c:v>Biogas</c:v>
                </c:pt>
              </c:strCache>
            </c:strRef>
          </c:tx>
          <c:spPr>
            <a:solidFill>
              <a:srgbClr val="C8B8E5"/>
            </a:solidFill>
            <a:ln>
              <a:solidFill>
                <a:srgbClr val="C8B8E5"/>
              </a:solidFill>
              <a:prstDash val="solid"/>
            </a:ln>
          </c:spPr>
          <c:cat>
            <c:numRef>
              <c:f>'30'!$A$2:$A$15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'30'!$C$2:$C$15</c:f>
              <c:numCache>
                <c:formatCode>0</c:formatCode>
                <c:ptCount val="14"/>
                <c:pt idx="0">
                  <c:v>2.283647176346868</c:v>
                </c:pt>
                <c:pt idx="1">
                  <c:v>2.2735566452130374</c:v>
                </c:pt>
                <c:pt idx="2">
                  <c:v>2.2695313341103178</c:v>
                </c:pt>
                <c:pt idx="3">
                  <c:v>2.2637570773413613</c:v>
                </c:pt>
                <c:pt idx="4">
                  <c:v>2.2637445598822672</c:v>
                </c:pt>
                <c:pt idx="5">
                  <c:v>2.2636295747242299</c:v>
                </c:pt>
                <c:pt idx="6">
                  <c:v>2.2633405957933936</c:v>
                </c:pt>
                <c:pt idx="7">
                  <c:v>2.2631628619114581</c:v>
                </c:pt>
                <c:pt idx="8">
                  <c:v>2.262901964979942</c:v>
                </c:pt>
                <c:pt idx="9">
                  <c:v>2.2610344464347785</c:v>
                </c:pt>
                <c:pt idx="10">
                  <c:v>2.2588945933051718</c:v>
                </c:pt>
                <c:pt idx="11">
                  <c:v>2.2573588313259152</c:v>
                </c:pt>
                <c:pt idx="12">
                  <c:v>2.2552873802815112</c:v>
                </c:pt>
                <c:pt idx="13">
                  <c:v>2.253261664795962</c:v>
                </c:pt>
              </c:numCache>
            </c:numRef>
          </c:val>
          <c:extLst>
            <c:ext xmlns:c16="http://schemas.microsoft.com/office/drawing/2014/chart" uri="{C3380CC4-5D6E-409C-BE32-E72D297353CC}">
              <c16:uniqueId val="{00000001-3779-4B9B-9722-ACDD177C07EA}"/>
            </c:ext>
          </c:extLst>
        </c:ser>
        <c:ser>
          <c:idx val="7"/>
          <c:order val="2"/>
          <c:tx>
            <c:strRef>
              <c:f>'30'!$I$1</c:f>
              <c:strCache>
                <c:ptCount val="1"/>
                <c:pt idx="0">
                  <c:v>Solar heat</c:v>
                </c:pt>
              </c:strCache>
            </c:strRef>
          </c:tx>
          <c:spPr>
            <a:solidFill>
              <a:srgbClr val="FFDA06"/>
            </a:solidFill>
            <a:ln>
              <a:solidFill>
                <a:srgbClr val="FFDA06"/>
              </a:solidFill>
              <a:prstDash val="solid"/>
            </a:ln>
          </c:spPr>
          <c:cat>
            <c:numRef>
              <c:f>'30'!$A$2:$A$15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'30'!$I$2:$I$15</c:f>
              <c:numCache>
                <c:formatCode>0.0</c:formatCode>
                <c:ptCount val="14"/>
                <c:pt idx="0">
                  <c:v>1.5797220406987127</c:v>
                </c:pt>
                <c:pt idx="1">
                  <c:v>1.6762087490907267</c:v>
                </c:pt>
                <c:pt idx="2">
                  <c:v>2.0044662326379385</c:v>
                </c:pt>
                <c:pt idx="3">
                  <c:v>2.0713199595558591</c:v>
                </c:pt>
                <c:pt idx="4">
                  <c:v>2.3729660820792655</c:v>
                </c:pt>
                <c:pt idx="5">
                  <c:v>2.6746170537607266</c:v>
                </c:pt>
                <c:pt idx="6">
                  <c:v>2.9762683175888847</c:v>
                </c:pt>
                <c:pt idx="7">
                  <c:v>3.2779204085137663</c:v>
                </c:pt>
                <c:pt idx="8">
                  <c:v>4.070289841030049</c:v>
                </c:pt>
                <c:pt idx="9">
                  <c:v>4.1458472502124488</c:v>
                </c:pt>
                <c:pt idx="10">
                  <c:v>4.2213755136082733</c:v>
                </c:pt>
                <c:pt idx="11">
                  <c:v>4.2969188356627068</c:v>
                </c:pt>
                <c:pt idx="12">
                  <c:v>4.3724572935629586</c:v>
                </c:pt>
                <c:pt idx="13">
                  <c:v>4.4480095892417806</c:v>
                </c:pt>
              </c:numCache>
            </c:numRef>
          </c:val>
          <c:extLst>
            <c:ext xmlns:c16="http://schemas.microsoft.com/office/drawing/2014/chart" uri="{C3380CC4-5D6E-409C-BE32-E72D297353CC}">
              <c16:uniqueId val="{00000002-3779-4B9B-9722-ACDD177C07EA}"/>
            </c:ext>
          </c:extLst>
        </c:ser>
        <c:ser>
          <c:idx val="6"/>
          <c:order val="3"/>
          <c:tx>
            <c:strRef>
              <c:f>'30'!$H$1</c:f>
              <c:strCache>
                <c:ptCount val="1"/>
                <c:pt idx="0">
                  <c:v>Industrial waste heat</c:v>
                </c:pt>
              </c:strCache>
            </c:strRef>
          </c:tx>
          <c:spPr>
            <a:solidFill>
              <a:srgbClr val="FF8181"/>
            </a:solidFill>
            <a:ln>
              <a:solidFill>
                <a:srgbClr val="FF8181"/>
              </a:solidFill>
              <a:prstDash val="solid"/>
            </a:ln>
          </c:spPr>
          <c:cat>
            <c:numRef>
              <c:f>'30'!$A$2:$A$15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'30'!$H$2:$H$15</c:f>
              <c:numCache>
                <c:formatCode>0.0</c:formatCode>
                <c:ptCount val="14"/>
                <c:pt idx="0">
                  <c:v>5.0005761044273829</c:v>
                </c:pt>
                <c:pt idx="1">
                  <c:v>5.019933456552236</c:v>
                </c:pt>
                <c:pt idx="2">
                  <c:v>5.1463123295884872</c:v>
                </c:pt>
                <c:pt idx="3">
                  <c:v>5.4948699975671014</c:v>
                </c:pt>
                <c:pt idx="4">
                  <c:v>5.7191988673705607</c:v>
                </c:pt>
                <c:pt idx="5">
                  <c:v>6.5416369067723705</c:v>
                </c:pt>
                <c:pt idx="6">
                  <c:v>6.6330191630728708</c:v>
                </c:pt>
                <c:pt idx="7">
                  <c:v>7.0556180000608952</c:v>
                </c:pt>
                <c:pt idx="8">
                  <c:v>7.1656425597283491</c:v>
                </c:pt>
                <c:pt idx="9">
                  <c:v>7.1799668398342487</c:v>
                </c:pt>
                <c:pt idx="10">
                  <c:v>7.1907175956462552</c:v>
                </c:pt>
                <c:pt idx="11">
                  <c:v>7.1976612790736052</c:v>
                </c:pt>
                <c:pt idx="12">
                  <c:v>7.3783240011163711</c:v>
                </c:pt>
                <c:pt idx="13">
                  <c:v>7.4110959823330447</c:v>
                </c:pt>
              </c:numCache>
            </c:numRef>
          </c:val>
          <c:extLst>
            <c:ext xmlns:c16="http://schemas.microsoft.com/office/drawing/2014/chart" uri="{C3380CC4-5D6E-409C-BE32-E72D297353CC}">
              <c16:uniqueId val="{00000003-3779-4B9B-9722-ACDD177C07EA}"/>
            </c:ext>
          </c:extLst>
        </c:ser>
        <c:ser>
          <c:idx val="2"/>
          <c:order val="4"/>
          <c:tx>
            <c:strRef>
              <c:f>'30'!$D$1</c:f>
              <c:strCache>
                <c:ptCount val="1"/>
                <c:pt idx="0">
                  <c:v>Biomass</c:v>
                </c:pt>
              </c:strCache>
            </c:strRef>
          </c:tx>
          <c:spPr>
            <a:solidFill>
              <a:srgbClr val="1DE2CD"/>
            </a:solidFill>
            <a:ln>
              <a:solidFill>
                <a:srgbClr val="1DE2CD"/>
              </a:solidFill>
              <a:prstDash val="solid"/>
            </a:ln>
          </c:spPr>
          <c:cat>
            <c:numRef>
              <c:f>'30'!$A$2:$A$15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'30'!$D$2:$D$15</c:f>
              <c:numCache>
                <c:formatCode>0</c:formatCode>
                <c:ptCount val="14"/>
                <c:pt idx="0">
                  <c:v>54.171151411053387</c:v>
                </c:pt>
                <c:pt idx="1">
                  <c:v>63.385288915741782</c:v>
                </c:pt>
                <c:pt idx="2">
                  <c:v>66.331637279389227</c:v>
                </c:pt>
                <c:pt idx="3">
                  <c:v>70.562065459010526</c:v>
                </c:pt>
                <c:pt idx="4">
                  <c:v>70.073282111248332</c:v>
                </c:pt>
                <c:pt idx="5">
                  <c:v>69.66506591828842</c:v>
                </c:pt>
                <c:pt idx="6">
                  <c:v>70.505636056052396</c:v>
                </c:pt>
                <c:pt idx="7">
                  <c:v>70.081656343134327</c:v>
                </c:pt>
                <c:pt idx="8">
                  <c:v>69.596824103765883</c:v>
                </c:pt>
                <c:pt idx="9">
                  <c:v>68.487864515680982</c:v>
                </c:pt>
                <c:pt idx="10">
                  <c:v>68.036425172235596</c:v>
                </c:pt>
                <c:pt idx="11">
                  <c:v>67.501838627935356</c:v>
                </c:pt>
                <c:pt idx="12">
                  <c:v>67.425606457151062</c:v>
                </c:pt>
                <c:pt idx="13">
                  <c:v>67.463083317774633</c:v>
                </c:pt>
              </c:numCache>
            </c:numRef>
          </c:val>
          <c:extLst>
            <c:ext xmlns:c16="http://schemas.microsoft.com/office/drawing/2014/chart" uri="{C3380CC4-5D6E-409C-BE32-E72D297353CC}">
              <c16:uniqueId val="{00000004-3779-4B9B-9722-ACDD177C07EA}"/>
            </c:ext>
          </c:extLst>
        </c:ser>
        <c:ser>
          <c:idx val="3"/>
          <c:order val="5"/>
          <c:tx>
            <c:strRef>
              <c:f>'30'!$E$1</c:f>
              <c:strCache>
                <c:ptCount val="1"/>
                <c:pt idx="0">
                  <c:v>Coal</c:v>
                </c:pt>
              </c:strCache>
            </c:strRef>
          </c:tx>
          <c:spPr>
            <a:solidFill>
              <a:srgbClr val="808080"/>
            </a:solidFill>
            <a:ln>
              <a:solidFill>
                <a:srgbClr val="808080"/>
              </a:solidFill>
              <a:prstDash val="solid"/>
            </a:ln>
          </c:spPr>
          <c:cat>
            <c:numRef>
              <c:f>'30'!$A$2:$A$15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'30'!$E$2:$E$15</c:f>
              <c:numCache>
                <c:formatCode>0.0</c:formatCode>
                <c:ptCount val="14"/>
                <c:pt idx="0">
                  <c:v>21.943099727096719</c:v>
                </c:pt>
                <c:pt idx="1">
                  <c:v>13.888791379198651</c:v>
                </c:pt>
                <c:pt idx="2">
                  <c:v>11.650731682945047</c:v>
                </c:pt>
                <c:pt idx="3">
                  <c:v>8.1319517654399309</c:v>
                </c:pt>
                <c:pt idx="4">
                  <c:v>7.660926050712483</c:v>
                </c:pt>
                <c:pt idx="5">
                  <c:v>6.6746194249020414</c:v>
                </c:pt>
                <c:pt idx="6">
                  <c:v>5.2648592156367293</c:v>
                </c:pt>
                <c:pt idx="7">
                  <c:v>5.3256571352673276</c:v>
                </c:pt>
                <c:pt idx="8">
                  <c:v>5.2732548578484755</c:v>
                </c:pt>
                <c:pt idx="9">
                  <c:v>5.8427303786553439</c:v>
                </c:pt>
                <c:pt idx="10">
                  <c:v>5.3953203264541303</c:v>
                </c:pt>
                <c:pt idx="11">
                  <c:v>4.7882720969771491</c:v>
                </c:pt>
                <c:pt idx="12">
                  <c:v>3.4839982501645705</c:v>
                </c:pt>
                <c:pt idx="13">
                  <c:v>3.428211297942322</c:v>
                </c:pt>
              </c:numCache>
            </c:numRef>
          </c:val>
          <c:extLst>
            <c:ext xmlns:c16="http://schemas.microsoft.com/office/drawing/2014/chart" uri="{C3380CC4-5D6E-409C-BE32-E72D297353CC}">
              <c16:uniqueId val="{00000005-3779-4B9B-9722-ACDD177C07EA}"/>
            </c:ext>
          </c:extLst>
        </c:ser>
        <c:ser>
          <c:idx val="4"/>
          <c:order val="6"/>
          <c:tx>
            <c:strRef>
              <c:f>'30'!$F$1</c:f>
              <c:strCache>
                <c:ptCount val="1"/>
                <c:pt idx="0">
                  <c:v>Natural gas (and oil)</c:v>
                </c:pt>
              </c:strCache>
            </c:strRef>
          </c:tx>
          <c:spPr>
            <a:solidFill>
              <a:srgbClr val="9170CB"/>
            </a:solidFill>
            <a:ln>
              <a:solidFill>
                <a:srgbClr val="9170CB"/>
              </a:solidFill>
              <a:prstDash val="solid"/>
            </a:ln>
          </c:spPr>
          <c:cat>
            <c:numRef>
              <c:f>'30'!$A$2:$A$15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'30'!$F$2:$F$15</c:f>
              <c:numCache>
                <c:formatCode>0</c:formatCode>
                <c:ptCount val="14"/>
                <c:pt idx="0">
                  <c:v>21.426329699639723</c:v>
                </c:pt>
                <c:pt idx="1">
                  <c:v>17.710817882636729</c:v>
                </c:pt>
                <c:pt idx="2">
                  <c:v>15.401897735711076</c:v>
                </c:pt>
                <c:pt idx="3">
                  <c:v>14.804342453593183</c:v>
                </c:pt>
                <c:pt idx="4">
                  <c:v>12.626321577954446</c:v>
                </c:pt>
                <c:pt idx="5">
                  <c:v>10.385491486586799</c:v>
                </c:pt>
                <c:pt idx="6">
                  <c:v>8.8168868353667396</c:v>
                </c:pt>
                <c:pt idx="7">
                  <c:v>7.2107990421534467</c:v>
                </c:pt>
                <c:pt idx="8">
                  <c:v>6.4227390664080213</c:v>
                </c:pt>
                <c:pt idx="9">
                  <c:v>6.2835840637793341</c:v>
                </c:pt>
                <c:pt idx="10">
                  <c:v>6.1600204587231522</c:v>
                </c:pt>
                <c:pt idx="11">
                  <c:v>6.0081046971188732</c:v>
                </c:pt>
                <c:pt idx="12">
                  <c:v>6.0605506331978596</c:v>
                </c:pt>
                <c:pt idx="13">
                  <c:v>5.9544161029812086</c:v>
                </c:pt>
              </c:numCache>
            </c:numRef>
          </c:val>
          <c:extLst>
            <c:ext xmlns:c16="http://schemas.microsoft.com/office/drawing/2014/chart" uri="{C3380CC4-5D6E-409C-BE32-E72D297353CC}">
              <c16:uniqueId val="{00000006-3779-4B9B-9722-ACDD177C07EA}"/>
            </c:ext>
          </c:extLst>
        </c:ser>
        <c:ser>
          <c:idx val="5"/>
          <c:order val="7"/>
          <c:tx>
            <c:strRef>
              <c:f>'30'!$G$1</c:f>
              <c:strCache>
                <c:ptCount val="1"/>
                <c:pt idx="0">
                  <c:v>Heat pumps (and el. boilers)</c:v>
                </c:pt>
              </c:strCache>
            </c:strRef>
          </c:tx>
          <c:spPr>
            <a:solidFill>
              <a:srgbClr val="FF5252"/>
            </a:solidFill>
            <a:ln>
              <a:solidFill>
                <a:srgbClr val="FF5252"/>
              </a:solidFill>
              <a:prstDash val="solid"/>
            </a:ln>
          </c:spPr>
          <c:cat>
            <c:numRef>
              <c:f>'30'!$A$2:$A$15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'30'!$G$2:$G$15</c:f>
              <c:numCache>
                <c:formatCode>0.0</c:formatCode>
                <c:ptCount val="14"/>
                <c:pt idx="0">
                  <c:v>1.5665010892483424</c:v>
                </c:pt>
                <c:pt idx="1">
                  <c:v>3.057081198096542</c:v>
                </c:pt>
                <c:pt idx="2">
                  <c:v>3.5669097997811137</c:v>
                </c:pt>
                <c:pt idx="3">
                  <c:v>2.3303321952559624</c:v>
                </c:pt>
                <c:pt idx="4">
                  <c:v>4.8849486750115165</c:v>
                </c:pt>
                <c:pt idx="5">
                  <c:v>7.4009745265097893</c:v>
                </c:pt>
                <c:pt idx="6">
                  <c:v>9.1179678195877241</c:v>
                </c:pt>
                <c:pt idx="7">
                  <c:v>10.325775831137424</c:v>
                </c:pt>
                <c:pt idx="8">
                  <c:v>11.463244385430121</c:v>
                </c:pt>
                <c:pt idx="9">
                  <c:v>11.688123675696987</c:v>
                </c:pt>
                <c:pt idx="10">
                  <c:v>12.25858534024616</c:v>
                </c:pt>
                <c:pt idx="11">
                  <c:v>13.096829854909984</c:v>
                </c:pt>
                <c:pt idx="12">
                  <c:v>13.817761179230706</c:v>
                </c:pt>
                <c:pt idx="13">
                  <c:v>14.088846601051729</c:v>
                </c:pt>
              </c:numCache>
            </c:numRef>
          </c:val>
          <c:extLst>
            <c:ext xmlns:c16="http://schemas.microsoft.com/office/drawing/2014/chart" uri="{C3380CC4-5D6E-409C-BE32-E72D297353CC}">
              <c16:uniqueId val="{00000007-3779-4B9B-9722-ACDD177C07EA}"/>
            </c:ext>
          </c:extLst>
        </c:ser>
        <c:dLbls>
          <c:showLegendKey val="0"/>
          <c:showVal val="0"/>
          <c:showCatName val="0"/>
          <c:showSerName val="0"/>
          <c:showPercent val="0"/>
          <c:showBubbleSize val="0"/>
        </c:dLbls>
        <c:axId val="185215616"/>
        <c:axId val="185217408"/>
      </c:areaChart>
      <c:lineChart>
        <c:grouping val="standard"/>
        <c:varyColors val="0"/>
        <c:ser>
          <c:idx val="8"/>
          <c:order val="8"/>
          <c:tx>
            <c:strRef>
              <c:f>'30'!$J$1</c:f>
              <c:strCache>
                <c:ptCount val="1"/>
                <c:pt idx="0">
                  <c:v>RE Share (RES-DH) [%]</c:v>
                </c:pt>
              </c:strCache>
            </c:strRef>
          </c:tx>
          <c:spPr>
            <a:ln>
              <a:solidFill>
                <a:srgbClr val="404040"/>
              </a:solidFill>
              <a:prstDash val="sysDash"/>
            </a:ln>
          </c:spPr>
          <c:marker>
            <c:symbol val="none"/>
          </c:marker>
          <c:cat>
            <c:numRef>
              <c:f>'30'!$A$2:$A$15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'30'!$J$2:$J$15</c:f>
              <c:numCache>
                <c:formatCode>0%</c:formatCode>
                <c:ptCount val="14"/>
                <c:pt idx="0">
                  <c:v>0.55050524497161546</c:v>
                </c:pt>
                <c:pt idx="1">
                  <c:v>0.63848446268272674</c:v>
                </c:pt>
                <c:pt idx="2">
                  <c:v>0.67183911639287375</c:v>
                </c:pt>
                <c:pt idx="3">
                  <c:v>0.70724515055742099</c:v>
                </c:pt>
                <c:pt idx="4">
                  <c:v>0.72391675649056553</c:v>
                </c:pt>
                <c:pt idx="5">
                  <c:v>0.74394138847393998</c:v>
                </c:pt>
                <c:pt idx="6">
                  <c:v>0.76282062669763429</c:v>
                </c:pt>
                <c:pt idx="7">
                  <c:v>0.76897751970168293</c:v>
                </c:pt>
                <c:pt idx="8">
                  <c:v>0.77571493658782731</c:v>
                </c:pt>
                <c:pt idx="9">
                  <c:v>0.77410042083409936</c:v>
                </c:pt>
                <c:pt idx="10">
                  <c:v>0.77782198540527947</c:v>
                </c:pt>
                <c:pt idx="11">
                  <c:v>0.7827639444542811</c:v>
                </c:pt>
                <c:pt idx="12">
                  <c:v>0.79034434705569179</c:v>
                </c:pt>
                <c:pt idx="13">
                  <c:v>0.79282395692198782</c:v>
                </c:pt>
              </c:numCache>
            </c:numRef>
          </c:val>
          <c:smooth val="0"/>
          <c:extLst>
            <c:ext xmlns:c16="http://schemas.microsoft.com/office/drawing/2014/chart" uri="{C3380CC4-5D6E-409C-BE32-E72D297353CC}">
              <c16:uniqueId val="{00000008-3779-4B9B-9722-ACDD177C07EA}"/>
            </c:ext>
          </c:extLst>
        </c:ser>
        <c:dLbls>
          <c:showLegendKey val="0"/>
          <c:showVal val="0"/>
          <c:showCatName val="0"/>
          <c:showSerName val="0"/>
          <c:showPercent val="0"/>
          <c:showBubbleSize val="0"/>
        </c:dLbls>
        <c:marker val="1"/>
        <c:smooth val="0"/>
        <c:axId val="185229696"/>
        <c:axId val="185219328"/>
      </c:lineChart>
      <c:catAx>
        <c:axId val="185215616"/>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5217408"/>
        <c:crosses val="autoZero"/>
        <c:auto val="1"/>
        <c:lblAlgn val="ctr"/>
        <c:lblOffset val="100"/>
        <c:noMultiLvlLbl val="0"/>
      </c:catAx>
      <c:valAx>
        <c:axId val="185217408"/>
        <c:scaling>
          <c:orientation val="minMax"/>
          <c:max val="140"/>
        </c:scaling>
        <c:delete val="0"/>
        <c:axPos val="l"/>
        <c:majorGridlines>
          <c:spPr>
            <a:ln>
              <a:solidFill>
                <a:srgbClr val="F0F0F0"/>
              </a:solidFill>
            </a:ln>
          </c:spPr>
        </c:majorGridlines>
        <c:title>
          <c:tx>
            <c:strRef>
              <c:f>'30'!$A$1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5215616"/>
        <c:crosses val="autoZero"/>
        <c:crossBetween val="between"/>
      </c:valAx>
      <c:valAx>
        <c:axId val="185219328"/>
        <c:scaling>
          <c:orientation val="minMax"/>
          <c:max val="1"/>
          <c:min val="0"/>
        </c:scaling>
        <c:delete val="0"/>
        <c:axPos val="r"/>
        <c:title>
          <c:tx>
            <c:strRef>
              <c:f>'30'!$J$1</c:f>
              <c:strCache>
                <c:ptCount val="1"/>
                <c:pt idx="0">
                  <c:v>RE Share (RES-DH) [%]</c:v>
                </c:pt>
              </c:strCache>
            </c:strRef>
          </c:tx>
          <c:layout/>
          <c:overlay val="0"/>
          <c:txPr>
            <a:bodyPr rot="-5400000" vert="horz"/>
            <a:lstStyle/>
            <a:p>
              <a:pPr>
                <a:defRPr/>
              </a:pPr>
              <a:endParaRPr lang="en-US"/>
            </a:p>
          </c:txPr>
        </c:title>
        <c:numFmt formatCode="0%" sourceLinked="1"/>
        <c:majorTickMark val="out"/>
        <c:minorTickMark val="none"/>
        <c:tickLblPos val="nextTo"/>
        <c:spPr>
          <a:ln>
            <a:noFill/>
          </a:ln>
        </c:spPr>
        <c:crossAx val="185229696"/>
        <c:crosses val="max"/>
        <c:crossBetween val="between"/>
        <c:majorUnit val="0.1"/>
      </c:valAx>
      <c:catAx>
        <c:axId val="185229696"/>
        <c:scaling>
          <c:orientation val="minMax"/>
        </c:scaling>
        <c:delete val="1"/>
        <c:axPos val="b"/>
        <c:numFmt formatCode="General" sourceLinked="1"/>
        <c:majorTickMark val="out"/>
        <c:minorTickMark val="none"/>
        <c:tickLblPos val="nextTo"/>
        <c:crossAx val="185219328"/>
        <c:crosses val="autoZero"/>
        <c:auto val="1"/>
        <c:lblAlgn val="ctr"/>
        <c:lblOffset val="100"/>
        <c:noMultiLvlLbl val="0"/>
      </c:catAx>
      <c:spPr>
        <a:noFill/>
        <a:extLst>
          <a:ext uri="{909E8E84-426E-40DD-AFC4-6F175D3DCCD1}">
            <a14:hiddenFill xmlns:a14="http://schemas.microsoft.com/office/drawing/2010/main">
              <a:solidFill>
                <a:sysClr val="window" lastClr="FFFFFF"/>
              </a:solidFill>
            </a14:hiddenFill>
          </a:ext>
        </a:extLst>
      </c:spPr>
    </c:plotArea>
    <c:legend>
      <c:legendPos val="b"/>
      <c:layout/>
      <c:overlay val="0"/>
      <c:txPr>
        <a:bodyPr/>
        <a:lstStyle/>
        <a:p>
          <a:pPr>
            <a:defRPr sz="900"/>
          </a:pPr>
          <a:endParaRPr lang="en-US"/>
        </a:p>
      </c:txPr>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'31'!$C$1</c:f>
              <c:strCache>
                <c:ptCount val="1"/>
                <c:pt idx="0">
                  <c:v>Bio-natural gas</c:v>
                </c:pt>
              </c:strCache>
            </c:strRef>
          </c:tx>
          <c:spPr>
            <a:solidFill>
              <a:srgbClr val="C8B8E5"/>
            </a:solidFill>
            <a:ln>
              <a:solidFill>
                <a:srgbClr val="C8B8E5"/>
              </a:solidFill>
            </a:ln>
          </c:spPr>
          <c:cat>
            <c:numRef>
              <c:f>'31'!$A$2:$A$15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'31'!$C$2:$C$15</c:f>
              <c:numCache>
                <c:formatCode>0.0</c:formatCode>
                <c:ptCount val="14"/>
                <c:pt idx="0">
                  <c:v>5.0176121488193202</c:v>
                </c:pt>
                <c:pt idx="1">
                  <c:v>5.6759661951419309</c:v>
                </c:pt>
                <c:pt idx="2">
                  <c:v>7.9312348606817951</c:v>
                </c:pt>
                <c:pt idx="3">
                  <c:v>12.560536975273397</c:v>
                </c:pt>
                <c:pt idx="4">
                  <c:v>13.551210450532917</c:v>
                </c:pt>
                <c:pt idx="5">
                  <c:v>18.501919454386829</c:v>
                </c:pt>
                <c:pt idx="6">
                  <c:v>18.502876386440711</c:v>
                </c:pt>
                <c:pt idx="7">
                  <c:v>18.503678023466527</c:v>
                </c:pt>
                <c:pt idx="8">
                  <c:v>18.504629007392985</c:v>
                </c:pt>
                <c:pt idx="9">
                  <c:v>18.508971947478251</c:v>
                </c:pt>
                <c:pt idx="10">
                  <c:v>18.51376218161392</c:v>
                </c:pt>
                <c:pt idx="11">
                  <c:v>18.517792301822418</c:v>
                </c:pt>
                <c:pt idx="12">
                  <c:v>18.522458503055617</c:v>
                </c:pt>
                <c:pt idx="13">
                  <c:v>18.527165508461454</c:v>
                </c:pt>
              </c:numCache>
            </c:numRef>
          </c:val>
          <c:extLst>
            <c:ext xmlns:c16="http://schemas.microsoft.com/office/drawing/2014/chart" uri="{C3380CC4-5D6E-409C-BE32-E72D297353CC}">
              <c16:uniqueId val="{00000000-1D52-4288-9517-F56C70C78284}"/>
            </c:ext>
          </c:extLst>
        </c:ser>
        <c:ser>
          <c:idx val="2"/>
          <c:order val="1"/>
          <c:tx>
            <c:strRef>
              <c:f>'31'!$D$1</c:f>
              <c:strCache>
                <c:ptCount val="1"/>
                <c:pt idx="0">
                  <c:v>Natural gas</c:v>
                </c:pt>
              </c:strCache>
            </c:strRef>
          </c:tx>
          <c:spPr>
            <a:solidFill>
              <a:srgbClr val="9170CB"/>
            </a:solidFill>
            <a:ln>
              <a:solidFill>
                <a:srgbClr val="9170CB"/>
              </a:solidFill>
            </a:ln>
          </c:spPr>
          <c:cat>
            <c:numRef>
              <c:f>'31'!$A$2:$A$15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'31'!$D$2:$D$15</c:f>
              <c:numCache>
                <c:formatCode>0.0</c:formatCode>
                <c:ptCount val="14"/>
                <c:pt idx="0">
                  <c:v>95.78916958135224</c:v>
                </c:pt>
                <c:pt idx="1">
                  <c:v>86.629539508311623</c:v>
                </c:pt>
                <c:pt idx="2">
                  <c:v>80.093425211328253</c:v>
                </c:pt>
                <c:pt idx="3">
                  <c:v>76.317520162560001</c:v>
                </c:pt>
                <c:pt idx="4">
                  <c:v>74.699311944837106</c:v>
                </c:pt>
                <c:pt idx="5">
                  <c:v>66.362234435468821</c:v>
                </c:pt>
                <c:pt idx="6">
                  <c:v>64.102446453443889</c:v>
                </c:pt>
                <c:pt idx="7">
                  <c:v>61.831540541312712</c:v>
                </c:pt>
                <c:pt idx="8">
                  <c:v>60.566597431660888</c:v>
                </c:pt>
                <c:pt idx="9">
                  <c:v>59.524112879834625</c:v>
                </c:pt>
                <c:pt idx="10">
                  <c:v>58.661037298704507</c:v>
                </c:pt>
                <c:pt idx="11">
                  <c:v>57.932151959966056</c:v>
                </c:pt>
                <c:pt idx="12">
                  <c:v>57.538248378819404</c:v>
                </c:pt>
                <c:pt idx="13">
                  <c:v>56.852731380714218</c:v>
                </c:pt>
              </c:numCache>
            </c:numRef>
          </c:val>
          <c:extLst>
            <c:ext xmlns:c16="http://schemas.microsoft.com/office/drawing/2014/chart" uri="{C3380CC4-5D6E-409C-BE32-E72D297353CC}">
              <c16:uniqueId val="{00000001-1D52-4288-9517-F56C70C78284}"/>
            </c:ext>
          </c:extLst>
        </c:ser>
        <c:dLbls>
          <c:showLegendKey val="0"/>
          <c:showVal val="0"/>
          <c:showCatName val="0"/>
          <c:showSerName val="0"/>
          <c:showPercent val="0"/>
          <c:showBubbleSize val="0"/>
        </c:dLbls>
        <c:axId val="183698176"/>
        <c:axId val="183699712"/>
      </c:areaChart>
      <c:lineChart>
        <c:grouping val="standard"/>
        <c:varyColors val="0"/>
        <c:ser>
          <c:idx val="1"/>
          <c:order val="2"/>
          <c:tx>
            <c:strRef>
              <c:f>'31'!$E$1</c:f>
              <c:strCache>
                <c:ptCount val="1"/>
                <c:pt idx="0">
                  <c:v>Share of bio-natural gas in piped gas [%]</c:v>
                </c:pt>
              </c:strCache>
            </c:strRef>
          </c:tx>
          <c:spPr>
            <a:ln>
              <a:solidFill>
                <a:srgbClr val="404040"/>
              </a:solidFill>
              <a:prstDash val="sysDash"/>
            </a:ln>
          </c:spPr>
          <c:marker>
            <c:symbol val="none"/>
          </c:marker>
          <c:cat>
            <c:numRef>
              <c:f>'31'!$A$2:$A$15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'31'!$E$2:$E$15</c:f>
              <c:numCache>
                <c:formatCode>0%</c:formatCode>
                <c:ptCount val="14"/>
                <c:pt idx="0">
                  <c:v>4.9774549516419526E-2</c:v>
                </c:pt>
                <c:pt idx="1">
                  <c:v>6.1491090394725702E-2</c:v>
                </c:pt>
                <c:pt idx="2">
                  <c:v>9.010241964233108E-2</c:v>
                </c:pt>
                <c:pt idx="3">
                  <c:v>0.14132326222876734</c:v>
                </c:pt>
                <c:pt idx="4">
                  <c:v>0.15355388367926384</c:v>
                </c:pt>
                <c:pt idx="5">
                  <c:v>0.21801807484465455</c:v>
                </c:pt>
                <c:pt idx="6">
                  <c:v>0.22399133312880057</c:v>
                </c:pt>
                <c:pt idx="7">
                  <c:v>0.23033083564147985</c:v>
                </c:pt>
                <c:pt idx="8">
                  <c:v>0.23402481333277272</c:v>
                </c:pt>
                <c:pt idx="9">
                  <c:v>0.23719390292513212</c:v>
                </c:pt>
                <c:pt idx="10">
                  <c:v>0.23989388124468544</c:v>
                </c:pt>
                <c:pt idx="11">
                  <c:v>0.24222113541916676</c:v>
                </c:pt>
                <c:pt idx="12">
                  <c:v>0.24352203999131447</c:v>
                </c:pt>
                <c:pt idx="13">
                  <c:v>0.24578390622768151</c:v>
                </c:pt>
              </c:numCache>
            </c:numRef>
          </c:val>
          <c:smooth val="0"/>
          <c:extLst>
            <c:ext xmlns:c16="http://schemas.microsoft.com/office/drawing/2014/chart" uri="{C3380CC4-5D6E-409C-BE32-E72D297353CC}">
              <c16:uniqueId val="{00000002-1D52-4288-9517-F56C70C78284}"/>
            </c:ext>
          </c:extLst>
        </c:ser>
        <c:dLbls>
          <c:showLegendKey val="0"/>
          <c:showVal val="0"/>
          <c:showCatName val="0"/>
          <c:showSerName val="0"/>
          <c:showPercent val="0"/>
          <c:showBubbleSize val="0"/>
        </c:dLbls>
        <c:marker val="1"/>
        <c:smooth val="0"/>
        <c:axId val="183707904"/>
        <c:axId val="183705984"/>
      </c:lineChart>
      <c:catAx>
        <c:axId val="183698176"/>
        <c:scaling>
          <c:orientation val="minMax"/>
        </c:scaling>
        <c:delete val="0"/>
        <c:axPos val="b"/>
        <c:majorGridlines>
          <c:spPr>
            <a:ln>
              <a:solidFill>
                <a:srgbClr val="F0F0F0"/>
              </a:solidFill>
            </a:ln>
          </c:spPr>
        </c:majorGridlines>
        <c:numFmt formatCode="0" sourceLinked="1"/>
        <c:majorTickMark val="none"/>
        <c:minorTickMark val="none"/>
        <c:tickLblPos val="nextTo"/>
        <c:txPr>
          <a:bodyPr rot="0" vert="horz"/>
          <a:lstStyle/>
          <a:p>
            <a:pPr>
              <a:defRPr/>
            </a:pPr>
            <a:endParaRPr lang="en-US"/>
          </a:p>
        </c:txPr>
        <c:crossAx val="183699712"/>
        <c:crosses val="autoZero"/>
        <c:auto val="1"/>
        <c:lblAlgn val="ctr"/>
        <c:lblOffset val="100"/>
        <c:noMultiLvlLbl val="0"/>
      </c:catAx>
      <c:valAx>
        <c:axId val="183699712"/>
        <c:scaling>
          <c:orientation val="minMax"/>
          <c:max val="110"/>
        </c:scaling>
        <c:delete val="0"/>
        <c:axPos val="l"/>
        <c:majorGridlines>
          <c:spPr>
            <a:ln>
              <a:solidFill>
                <a:srgbClr val="F0F0F0"/>
              </a:solidFill>
            </a:ln>
          </c:spPr>
        </c:majorGridlines>
        <c:title>
          <c:tx>
            <c:strRef>
              <c:f>'31'!$A$1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3698176"/>
        <c:crosses val="autoZero"/>
        <c:crossBetween val="between"/>
        <c:majorUnit val="10"/>
      </c:valAx>
      <c:valAx>
        <c:axId val="183705984"/>
        <c:scaling>
          <c:orientation val="minMax"/>
          <c:max val="1"/>
        </c:scaling>
        <c:delete val="0"/>
        <c:axPos val="r"/>
        <c:title>
          <c:tx>
            <c:strRef>
              <c:f>'31'!$E$1</c:f>
              <c:strCache>
                <c:ptCount val="1"/>
                <c:pt idx="0">
                  <c:v>Share of bio-natural gas in piped gas [%]</c:v>
                </c:pt>
              </c:strCache>
            </c:strRef>
          </c:tx>
          <c:layout/>
          <c:overlay val="0"/>
        </c:title>
        <c:numFmt formatCode="0%" sourceLinked="1"/>
        <c:majorTickMark val="out"/>
        <c:minorTickMark val="none"/>
        <c:tickLblPos val="nextTo"/>
        <c:crossAx val="183707904"/>
        <c:crosses val="max"/>
        <c:crossBetween val="between"/>
      </c:valAx>
      <c:catAx>
        <c:axId val="183707904"/>
        <c:scaling>
          <c:orientation val="minMax"/>
        </c:scaling>
        <c:delete val="1"/>
        <c:axPos val="b"/>
        <c:numFmt formatCode="0" sourceLinked="1"/>
        <c:majorTickMark val="out"/>
        <c:minorTickMark val="none"/>
        <c:tickLblPos val="nextTo"/>
        <c:crossAx val="183705984"/>
        <c:crosses val="autoZero"/>
        <c:auto val="1"/>
        <c:lblAlgn val="ctr"/>
        <c:lblOffset val="100"/>
        <c:noMultiLvlLbl val="0"/>
      </c:cat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1"/>
          <c:order val="0"/>
          <c:tx>
            <c:strRef>
              <c:f>'32 og 35'!$E$1</c:f>
              <c:strCache>
                <c:ptCount val="1"/>
                <c:pt idx="0">
                  <c:v>Transport</c:v>
                </c:pt>
              </c:strCache>
            </c:strRef>
          </c:tx>
          <c:spPr>
            <a:solidFill>
              <a:srgbClr val="673AB7"/>
            </a:solidFill>
            <a:ln>
              <a:solidFill>
                <a:srgbClr val="673AB7"/>
              </a:solidFill>
            </a:ln>
          </c:spPr>
          <c:cat>
            <c:numRef>
              <c:f>'32 og 35'!$A$2:$A$42</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'32 og 35'!$E$2:$E$42</c:f>
              <c:numCache>
                <c:formatCode>0.0</c:formatCode>
                <c:ptCount val="41"/>
                <c:pt idx="0">
                  <c:v>11.829193244696675</c:v>
                </c:pt>
                <c:pt idx="1">
                  <c:v>12.56232396684255</c:v>
                </c:pt>
                <c:pt idx="2">
                  <c:v>12.603443369490693</c:v>
                </c:pt>
                <c:pt idx="3">
                  <c:v>12.743275987598746</c:v>
                </c:pt>
                <c:pt idx="4">
                  <c:v>13.161959597951761</c:v>
                </c:pt>
                <c:pt idx="5">
                  <c:v>13.280962073661707</c:v>
                </c:pt>
                <c:pt idx="6">
                  <c:v>13.46944417465691</c:v>
                </c:pt>
                <c:pt idx="7">
                  <c:v>13.61185258555401</c:v>
                </c:pt>
                <c:pt idx="8">
                  <c:v>13.629506177847427</c:v>
                </c:pt>
                <c:pt idx="9">
                  <c:v>13.587179756063932</c:v>
                </c:pt>
                <c:pt idx="10">
                  <c:v>13.359641524313265</c:v>
                </c:pt>
                <c:pt idx="11">
                  <c:v>13.380998624682478</c:v>
                </c:pt>
                <c:pt idx="12">
                  <c:v>13.505933801272755</c:v>
                </c:pt>
                <c:pt idx="13">
                  <c:v>13.959484160533684</c:v>
                </c:pt>
                <c:pt idx="14">
                  <c:v>14.310261305314622</c:v>
                </c:pt>
                <c:pt idx="15">
                  <c:v>14.524249427353622</c:v>
                </c:pt>
                <c:pt idx="16">
                  <c:v>14.667095001867846</c:v>
                </c:pt>
                <c:pt idx="17">
                  <c:v>15.224621994836166</c:v>
                </c:pt>
                <c:pt idx="18">
                  <c:v>14.968447070178215</c:v>
                </c:pt>
                <c:pt idx="19">
                  <c:v>14.211265076885907</c:v>
                </c:pt>
                <c:pt idx="20">
                  <c:v>14.010845787914553</c:v>
                </c:pt>
                <c:pt idx="21">
                  <c:v>13.737186532321699</c:v>
                </c:pt>
                <c:pt idx="22">
                  <c:v>13.052896071611881</c:v>
                </c:pt>
                <c:pt idx="23">
                  <c:v>12.8603863660024</c:v>
                </c:pt>
                <c:pt idx="24">
                  <c:v>12.943351507345747</c:v>
                </c:pt>
                <c:pt idx="25">
                  <c:v>13.17383639361455</c:v>
                </c:pt>
                <c:pt idx="26">
                  <c:v>13.463639001626044</c:v>
                </c:pt>
                <c:pt idx="27">
                  <c:v>13.755772550297278</c:v>
                </c:pt>
                <c:pt idx="28">
                  <c:v>13.653008851725723</c:v>
                </c:pt>
                <c:pt idx="29">
                  <c:v>13.724988169445409</c:v>
                </c:pt>
                <c:pt idx="30">
                  <c:v>13.788105566571561</c:v>
                </c:pt>
                <c:pt idx="31">
                  <c:v>13.804541814289049</c:v>
                </c:pt>
                <c:pt idx="32">
                  <c:v>13.804862799529984</c:v>
                </c:pt>
                <c:pt idx="33">
                  <c:v>13.795299052173128</c:v>
                </c:pt>
                <c:pt idx="34">
                  <c:v>13.743284377736579</c:v>
                </c:pt>
                <c:pt idx="35">
                  <c:v>13.702906777615263</c:v>
                </c:pt>
                <c:pt idx="36">
                  <c:v>13.641975482848459</c:v>
                </c:pt>
                <c:pt idx="37">
                  <c:v>13.42492806272208</c:v>
                </c:pt>
                <c:pt idx="38">
                  <c:v>13.327191419009882</c:v>
                </c:pt>
                <c:pt idx="39">
                  <c:v>13.211103842274882</c:v>
                </c:pt>
                <c:pt idx="40">
                  <c:v>13.080918757334571</c:v>
                </c:pt>
              </c:numCache>
            </c:numRef>
          </c:val>
          <c:extLst>
            <c:ext xmlns:c16="http://schemas.microsoft.com/office/drawing/2014/chart" uri="{C3380CC4-5D6E-409C-BE32-E72D297353CC}">
              <c16:uniqueId val="{00000000-3F79-4955-B65E-A5DF8A71E4EF}"/>
            </c:ext>
          </c:extLst>
        </c:ser>
        <c:ser>
          <c:idx val="2"/>
          <c:order val="1"/>
          <c:tx>
            <c:strRef>
              <c:f>'32 og 35'!$F$1</c:f>
              <c:strCache>
                <c:ptCount val="1"/>
                <c:pt idx="0">
                  <c:v>Agriculture</c:v>
                </c:pt>
              </c:strCache>
            </c:strRef>
          </c:tx>
          <c:spPr>
            <a:solidFill>
              <a:srgbClr val="1DE2CD"/>
            </a:solidFill>
            <a:ln>
              <a:solidFill>
                <a:srgbClr val="1DE2CD"/>
              </a:solidFill>
            </a:ln>
          </c:spPr>
          <c:cat>
            <c:numRef>
              <c:f>'32 og 35'!$A$2:$A$42</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'32 og 35'!$F$2:$F$42</c:f>
              <c:numCache>
                <c:formatCode>0.0</c:formatCode>
                <c:ptCount val="41"/>
                <c:pt idx="0">
                  <c:v>12.668140118832268</c:v>
                </c:pt>
                <c:pt idx="1">
                  <c:v>12.506415236316384</c:v>
                </c:pt>
                <c:pt idx="2">
                  <c:v>12.340333815558141</c:v>
                </c:pt>
                <c:pt idx="3">
                  <c:v>12.290482680290992</c:v>
                </c:pt>
                <c:pt idx="4">
                  <c:v>12.127548161005549</c:v>
                </c:pt>
                <c:pt idx="5">
                  <c:v>12.129175191326741</c:v>
                </c:pt>
                <c:pt idx="6">
                  <c:v>11.702821460314226</c:v>
                </c:pt>
                <c:pt idx="7">
                  <c:v>11.716289929982592</c:v>
                </c:pt>
                <c:pt idx="8">
                  <c:v>11.706959165679208</c:v>
                </c:pt>
                <c:pt idx="9">
                  <c:v>11.358912272504782</c:v>
                </c:pt>
                <c:pt idx="10">
                  <c:v>11.256297704396255</c:v>
                </c:pt>
                <c:pt idx="11">
                  <c:v>11.249411722294932</c:v>
                </c:pt>
                <c:pt idx="12">
                  <c:v>11.326914591885277</c:v>
                </c:pt>
                <c:pt idx="13">
                  <c:v>11.069484001165769</c:v>
                </c:pt>
                <c:pt idx="14">
                  <c:v>11.007340459622549</c:v>
                </c:pt>
                <c:pt idx="15">
                  <c:v>10.81346774171176</c:v>
                </c:pt>
                <c:pt idx="16">
                  <c:v>10.554022696484934</c:v>
                </c:pt>
                <c:pt idx="17">
                  <c:v>10.783470837922547</c:v>
                </c:pt>
                <c:pt idx="18">
                  <c:v>10.729682082837298</c:v>
                </c:pt>
                <c:pt idx="19">
                  <c:v>10.486785267468607</c:v>
                </c:pt>
                <c:pt idx="20">
                  <c:v>10.404584515053054</c:v>
                </c:pt>
                <c:pt idx="21">
                  <c:v>10.394679469535655</c:v>
                </c:pt>
                <c:pt idx="22">
                  <c:v>10.370513776133036</c:v>
                </c:pt>
                <c:pt idx="23">
                  <c:v>10.350460948385166</c:v>
                </c:pt>
                <c:pt idx="24">
                  <c:v>10.523695073468712</c:v>
                </c:pt>
                <c:pt idx="25">
                  <c:v>10.396758559138545</c:v>
                </c:pt>
                <c:pt idx="26">
                  <c:v>10.574160702756226</c:v>
                </c:pt>
                <c:pt idx="27">
                  <c:v>10.641696308107257</c:v>
                </c:pt>
                <c:pt idx="28">
                  <c:v>10.745787558903835</c:v>
                </c:pt>
                <c:pt idx="29">
                  <c:v>10.579700493431403</c:v>
                </c:pt>
                <c:pt idx="30">
                  <c:v>10.427549940710435</c:v>
                </c:pt>
                <c:pt idx="31">
                  <c:v>10.415050990213064</c:v>
                </c:pt>
                <c:pt idx="32">
                  <c:v>10.424891921464841</c:v>
                </c:pt>
                <c:pt idx="33">
                  <c:v>10.419322567177216</c:v>
                </c:pt>
                <c:pt idx="34">
                  <c:v>10.417989640852394</c:v>
                </c:pt>
                <c:pt idx="35">
                  <c:v>10.410584984994157</c:v>
                </c:pt>
                <c:pt idx="36">
                  <c:v>10.416789873906165</c:v>
                </c:pt>
                <c:pt idx="37">
                  <c:v>10.425243645702837</c:v>
                </c:pt>
                <c:pt idx="38">
                  <c:v>10.427481856704478</c:v>
                </c:pt>
                <c:pt idx="39">
                  <c:v>10.440255740438927</c:v>
                </c:pt>
                <c:pt idx="40">
                  <c:v>10.477274694174197</c:v>
                </c:pt>
              </c:numCache>
            </c:numRef>
          </c:val>
          <c:extLst>
            <c:ext xmlns:c16="http://schemas.microsoft.com/office/drawing/2014/chart" uri="{C3380CC4-5D6E-409C-BE32-E72D297353CC}">
              <c16:uniqueId val="{00000001-3F79-4955-B65E-A5DF8A71E4EF}"/>
            </c:ext>
          </c:extLst>
        </c:ser>
        <c:ser>
          <c:idx val="3"/>
          <c:order val="2"/>
          <c:tx>
            <c:strRef>
              <c:f>'32 og 35'!$G$1</c:f>
              <c:strCache>
                <c:ptCount val="1"/>
                <c:pt idx="0">
                  <c:v>Other</c:v>
                </c:pt>
              </c:strCache>
            </c:strRef>
          </c:tx>
          <c:spPr>
            <a:solidFill>
              <a:srgbClr val="B8DADE"/>
            </a:solidFill>
            <a:ln>
              <a:solidFill>
                <a:srgbClr val="B8DADE"/>
              </a:solidFill>
            </a:ln>
          </c:spPr>
          <c:cat>
            <c:numRef>
              <c:f>'32 og 35'!$A$2:$A$42</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'32 og 35'!$G$2:$G$42</c:f>
              <c:numCache>
                <c:formatCode>0.0</c:formatCode>
                <c:ptCount val="41"/>
                <c:pt idx="0">
                  <c:v>4.1056669522172182</c:v>
                </c:pt>
                <c:pt idx="1">
                  <c:v>4.2413177687443611</c:v>
                </c:pt>
                <c:pt idx="2">
                  <c:v>4.2763525253154295</c:v>
                </c:pt>
                <c:pt idx="3">
                  <c:v>4.3532567868282577</c:v>
                </c:pt>
                <c:pt idx="4">
                  <c:v>4.4048876321894177</c:v>
                </c:pt>
                <c:pt idx="5">
                  <c:v>4.4981600025446511</c:v>
                </c:pt>
                <c:pt idx="6">
                  <c:v>4.595869626297624</c:v>
                </c:pt>
                <c:pt idx="7">
                  <c:v>4.6060388505231753</c:v>
                </c:pt>
                <c:pt idx="8">
                  <c:v>4.6889554190800453</c:v>
                </c:pt>
                <c:pt idx="9">
                  <c:v>5.0256363579315888</c:v>
                </c:pt>
                <c:pt idx="10">
                  <c:v>5.1855294302384056</c:v>
                </c:pt>
                <c:pt idx="11">
                  <c:v>5.0580003547803241</c:v>
                </c:pt>
                <c:pt idx="12">
                  <c:v>5.0252620519319748</c:v>
                </c:pt>
                <c:pt idx="13">
                  <c:v>5.0336108231138468</c:v>
                </c:pt>
                <c:pt idx="14">
                  <c:v>4.5516126779419341</c:v>
                </c:pt>
                <c:pt idx="15">
                  <c:v>4.0107288004903179</c:v>
                </c:pt>
                <c:pt idx="16">
                  <c:v>4.1261884106236817</c:v>
                </c:pt>
                <c:pt idx="17">
                  <c:v>4.1491819274727586</c:v>
                </c:pt>
                <c:pt idx="18">
                  <c:v>3.8194411535089987</c:v>
                </c:pt>
                <c:pt idx="19">
                  <c:v>3.3516792885824209</c:v>
                </c:pt>
                <c:pt idx="20">
                  <c:v>3.069910653613606</c:v>
                </c:pt>
                <c:pt idx="21">
                  <c:v>3.2050441055323766</c:v>
                </c:pt>
                <c:pt idx="22">
                  <c:v>3.1947450811987874</c:v>
                </c:pt>
                <c:pt idx="23">
                  <c:v>3.1315483009016631</c:v>
                </c:pt>
                <c:pt idx="24">
                  <c:v>3.0854591569221181</c:v>
                </c:pt>
                <c:pt idx="25">
                  <c:v>2.8982742775953714</c:v>
                </c:pt>
                <c:pt idx="26">
                  <c:v>3.1339750533428674</c:v>
                </c:pt>
                <c:pt idx="27">
                  <c:v>3.1395381815511918</c:v>
                </c:pt>
                <c:pt idx="28">
                  <c:v>3.2562397061427326</c:v>
                </c:pt>
                <c:pt idx="29">
                  <c:v>3.1807985042802756</c:v>
                </c:pt>
                <c:pt idx="30">
                  <c:v>2.97478912850322</c:v>
                </c:pt>
                <c:pt idx="31">
                  <c:v>2.9321805340002403</c:v>
                </c:pt>
                <c:pt idx="32">
                  <c:v>2.9523410566569179</c:v>
                </c:pt>
                <c:pt idx="33">
                  <c:v>2.9622570310378737</c:v>
                </c:pt>
                <c:pt idx="34">
                  <c:v>2.97418760976554</c:v>
                </c:pt>
                <c:pt idx="35">
                  <c:v>2.9793630001251596</c:v>
                </c:pt>
                <c:pt idx="36">
                  <c:v>2.9773408762831508</c:v>
                </c:pt>
                <c:pt idx="37">
                  <c:v>2.9705184234477766</c:v>
                </c:pt>
                <c:pt idx="38">
                  <c:v>2.9580894540010956</c:v>
                </c:pt>
                <c:pt idx="39">
                  <c:v>2.9402988490085704</c:v>
                </c:pt>
                <c:pt idx="40">
                  <c:v>2.9242506668012602</c:v>
                </c:pt>
              </c:numCache>
            </c:numRef>
          </c:val>
          <c:extLst>
            <c:ext xmlns:c16="http://schemas.microsoft.com/office/drawing/2014/chart" uri="{C3380CC4-5D6E-409C-BE32-E72D297353CC}">
              <c16:uniqueId val="{00000002-3F79-4955-B65E-A5DF8A71E4EF}"/>
            </c:ext>
          </c:extLst>
        </c:ser>
        <c:ser>
          <c:idx val="7"/>
          <c:order val="4"/>
          <c:tx>
            <c:strRef>
              <c:f>'32 og 35'!$C$1</c:f>
              <c:strCache>
                <c:ptCount val="1"/>
                <c:pt idx="0">
                  <c:v>Households</c:v>
                </c:pt>
              </c:strCache>
            </c:strRef>
          </c:tx>
          <c:spPr>
            <a:solidFill>
              <a:srgbClr val="0091EA"/>
            </a:solidFill>
            <a:ln w="9525">
              <a:solidFill>
                <a:srgbClr val="0091EA"/>
              </a:solidFill>
            </a:ln>
          </c:spPr>
          <c:cat>
            <c:numRef>
              <c:f>'32 og 35'!$A$2:$A$42</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'32 og 35'!$C$2:$C$42</c:f>
              <c:numCache>
                <c:formatCode>0.0</c:formatCode>
                <c:ptCount val="41"/>
                <c:pt idx="0">
                  <c:v>5.1440942136305274</c:v>
                </c:pt>
                <c:pt idx="1">
                  <c:v>5.4025260825619874</c:v>
                </c:pt>
                <c:pt idx="2">
                  <c:v>4.8160266912026719</c:v>
                </c:pt>
                <c:pt idx="3">
                  <c:v>5.5596764892563044</c:v>
                </c:pt>
                <c:pt idx="4">
                  <c:v>5.0987482607074703</c:v>
                </c:pt>
                <c:pt idx="5">
                  <c:v>5.1456931834715007</c:v>
                </c:pt>
                <c:pt idx="6">
                  <c:v>5.5102628293537901</c:v>
                </c:pt>
                <c:pt idx="7">
                  <c:v>4.9469009704685165</c:v>
                </c:pt>
                <c:pt idx="8">
                  <c:v>4.8532551952631362</c:v>
                </c:pt>
                <c:pt idx="9">
                  <c:v>4.6642419746161732</c:v>
                </c:pt>
                <c:pt idx="10">
                  <c:v>4.1776874966179252</c:v>
                </c:pt>
                <c:pt idx="11">
                  <c:v>4.3844813264384124</c:v>
                </c:pt>
                <c:pt idx="12">
                  <c:v>4.1254620991359587</c:v>
                </c:pt>
                <c:pt idx="13">
                  <c:v>4.102831192426752</c:v>
                </c:pt>
                <c:pt idx="14">
                  <c:v>3.9633841137516987</c:v>
                </c:pt>
                <c:pt idx="15">
                  <c:v>3.8537338141390256</c:v>
                </c:pt>
                <c:pt idx="16">
                  <c:v>3.6147726035404002</c:v>
                </c:pt>
                <c:pt idx="17">
                  <c:v>3.3754523428988685</c:v>
                </c:pt>
                <c:pt idx="18">
                  <c:v>3.2569880407334155</c:v>
                </c:pt>
                <c:pt idx="19">
                  <c:v>3.1649174817681027</c:v>
                </c:pt>
                <c:pt idx="20">
                  <c:v>3.3823140547309358</c:v>
                </c:pt>
                <c:pt idx="21">
                  <c:v>2.8671537003568059</c:v>
                </c:pt>
                <c:pt idx="22">
                  <c:v>2.6729593655090738</c:v>
                </c:pt>
                <c:pt idx="23">
                  <c:v>2.5805855839165277</c:v>
                </c:pt>
                <c:pt idx="24">
                  <c:v>2.0658886909440399</c:v>
                </c:pt>
                <c:pt idx="25">
                  <c:v>2.1697954835282176</c:v>
                </c:pt>
                <c:pt idx="26">
                  <c:v>2.1998701845835962</c:v>
                </c:pt>
                <c:pt idx="27">
                  <c:v>2.0533508961518603</c:v>
                </c:pt>
                <c:pt idx="28">
                  <c:v>2.1784744315252738</c:v>
                </c:pt>
                <c:pt idx="29">
                  <c:v>2.0546947618820219</c:v>
                </c:pt>
                <c:pt idx="30">
                  <c:v>1.8989706925448548</c:v>
                </c:pt>
                <c:pt idx="31">
                  <c:v>1.8194849306130569</c:v>
                </c:pt>
                <c:pt idx="32">
                  <c:v>1.6673305772837341</c:v>
                </c:pt>
                <c:pt idx="33">
                  <c:v>1.5999490087811161</c:v>
                </c:pt>
                <c:pt idx="34">
                  <c:v>1.5322851083668545</c:v>
                </c:pt>
                <c:pt idx="35">
                  <c:v>1.4685077883608855</c:v>
                </c:pt>
                <c:pt idx="36">
                  <c:v>1.405851933126461</c:v>
                </c:pt>
                <c:pt idx="37">
                  <c:v>1.3440749719882505</c:v>
                </c:pt>
                <c:pt idx="38">
                  <c:v>1.2830036552776456</c:v>
                </c:pt>
                <c:pt idx="39">
                  <c:v>1.2234331890694106</c:v>
                </c:pt>
                <c:pt idx="40">
                  <c:v>1.162834891025732</c:v>
                </c:pt>
              </c:numCache>
            </c:numRef>
          </c:val>
          <c:extLst>
            <c:ext xmlns:c16="http://schemas.microsoft.com/office/drawing/2014/chart" uri="{C3380CC4-5D6E-409C-BE32-E72D297353CC}">
              <c16:uniqueId val="{00000003-3F79-4955-B65E-A5DF8A71E4EF}"/>
            </c:ext>
          </c:extLst>
        </c:ser>
        <c:ser>
          <c:idx val="0"/>
          <c:order val="5"/>
          <c:tx>
            <c:strRef>
              <c:f>'32 og 35'!$B$1</c:f>
              <c:strCache>
                <c:ptCount val="1"/>
                <c:pt idx="0">
                  <c:v>Industry and services</c:v>
                </c:pt>
              </c:strCache>
            </c:strRef>
          </c:tx>
          <c:spPr>
            <a:solidFill>
              <a:srgbClr val="808080"/>
            </a:solidFill>
            <a:ln>
              <a:solidFill>
                <a:srgbClr val="808080"/>
              </a:solidFill>
            </a:ln>
          </c:spPr>
          <c:cat>
            <c:numRef>
              <c:f>'32 og 35'!$A$2:$A$42</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'32 og 35'!$B$2:$B$42</c:f>
              <c:numCache>
                <c:formatCode>0.0</c:formatCode>
                <c:ptCount val="41"/>
                <c:pt idx="0">
                  <c:v>11.751965638938774</c:v>
                </c:pt>
                <c:pt idx="1">
                  <c:v>12.694495260209347</c:v>
                </c:pt>
                <c:pt idx="2">
                  <c:v>12.536379021769889</c:v>
                </c:pt>
                <c:pt idx="3">
                  <c:v>12.381066664914734</c:v>
                </c:pt>
                <c:pt idx="4">
                  <c:v>12.438651576666057</c:v>
                </c:pt>
                <c:pt idx="5">
                  <c:v>12.766549618366497</c:v>
                </c:pt>
                <c:pt idx="6">
                  <c:v>13.353777366260887</c:v>
                </c:pt>
                <c:pt idx="7">
                  <c:v>13.345806882806166</c:v>
                </c:pt>
                <c:pt idx="8">
                  <c:v>12.920368889092744</c:v>
                </c:pt>
                <c:pt idx="9">
                  <c:v>13.899265594519862</c:v>
                </c:pt>
                <c:pt idx="10">
                  <c:v>13.225660756851202</c:v>
                </c:pt>
                <c:pt idx="11">
                  <c:v>13.344136165714819</c:v>
                </c:pt>
                <c:pt idx="12">
                  <c:v>12.850861903846901</c:v>
                </c:pt>
                <c:pt idx="13">
                  <c:v>12.928782467294504</c:v>
                </c:pt>
                <c:pt idx="14">
                  <c:v>13.022530656070836</c:v>
                </c:pt>
                <c:pt idx="15">
                  <c:v>12.41717345183012</c:v>
                </c:pt>
                <c:pt idx="16">
                  <c:v>12.562449195488925</c:v>
                </c:pt>
                <c:pt idx="17">
                  <c:v>12.049301449002236</c:v>
                </c:pt>
                <c:pt idx="18">
                  <c:v>11.206907617321175</c:v>
                </c:pt>
                <c:pt idx="19">
                  <c:v>9.9738758276603576</c:v>
                </c:pt>
                <c:pt idx="20">
                  <c:v>10.483289171658136</c:v>
                </c:pt>
                <c:pt idx="21">
                  <c:v>9.8645616319538867</c:v>
                </c:pt>
                <c:pt idx="22">
                  <c:v>9.4578347495272119</c:v>
                </c:pt>
                <c:pt idx="23">
                  <c:v>9.2576817832327478</c:v>
                </c:pt>
                <c:pt idx="24">
                  <c:v>8.8677794545886357</c:v>
                </c:pt>
                <c:pt idx="25">
                  <c:v>9.0362740213999828</c:v>
                </c:pt>
                <c:pt idx="26">
                  <c:v>8.9330341069185195</c:v>
                </c:pt>
                <c:pt idx="27">
                  <c:v>9.0296614697726234</c:v>
                </c:pt>
                <c:pt idx="28">
                  <c:v>8.6496234684556921</c:v>
                </c:pt>
                <c:pt idx="29">
                  <c:v>8.4334575519627766</c:v>
                </c:pt>
                <c:pt idx="30">
                  <c:v>7.9611135599116691</c:v>
                </c:pt>
                <c:pt idx="31">
                  <c:v>7.9248476752848456</c:v>
                </c:pt>
                <c:pt idx="32">
                  <c:v>8.0238428137483702</c:v>
                </c:pt>
                <c:pt idx="33">
                  <c:v>8.19189374792888</c:v>
                </c:pt>
                <c:pt idx="34">
                  <c:v>8.2450464739811924</c:v>
                </c:pt>
                <c:pt idx="35">
                  <c:v>8.1452425997239306</c:v>
                </c:pt>
                <c:pt idx="36">
                  <c:v>7.7495469337633542</c:v>
                </c:pt>
                <c:pt idx="37">
                  <c:v>7.7523003146902649</c:v>
                </c:pt>
                <c:pt idx="38">
                  <c:v>7.7633276837250884</c:v>
                </c:pt>
                <c:pt idx="39">
                  <c:v>7.741526594758712</c:v>
                </c:pt>
                <c:pt idx="40">
                  <c:v>7.7839872724848576</c:v>
                </c:pt>
              </c:numCache>
            </c:numRef>
          </c:val>
          <c:extLst>
            <c:ext xmlns:c16="http://schemas.microsoft.com/office/drawing/2014/chart" uri="{C3380CC4-5D6E-409C-BE32-E72D297353CC}">
              <c16:uniqueId val="{00000004-3F79-4955-B65E-A5DF8A71E4EF}"/>
            </c:ext>
          </c:extLst>
        </c:ser>
        <c:ser>
          <c:idx val="5"/>
          <c:order val="6"/>
          <c:tx>
            <c:strRef>
              <c:f>'32 og 35'!$D$1</c:f>
              <c:strCache>
                <c:ptCount val="1"/>
                <c:pt idx="0">
                  <c:v>Electricity and district heating</c:v>
                </c:pt>
              </c:strCache>
            </c:strRef>
          </c:tx>
          <c:spPr>
            <a:solidFill>
              <a:srgbClr val="404040"/>
            </a:solidFill>
            <a:ln>
              <a:solidFill>
                <a:srgbClr val="404040"/>
              </a:solidFill>
            </a:ln>
          </c:spPr>
          <c:cat>
            <c:numRef>
              <c:f>'32 og 35'!$A$2:$A$42</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'32 og 35'!$D$2:$D$42</c:f>
              <c:numCache>
                <c:formatCode>0.0</c:formatCode>
                <c:ptCount val="41"/>
                <c:pt idx="0">
                  <c:v>31.016536854730553</c:v>
                </c:pt>
                <c:pt idx="1">
                  <c:v>32.055865481803423</c:v>
                </c:pt>
                <c:pt idx="2">
                  <c:v>31.353495706408161</c:v>
                </c:pt>
                <c:pt idx="3">
                  <c:v>31.091448982915583</c:v>
                </c:pt>
                <c:pt idx="4">
                  <c:v>30.24114133440801</c:v>
                </c:pt>
                <c:pt idx="5">
                  <c:v>29.755467926030139</c:v>
                </c:pt>
                <c:pt idx="6">
                  <c:v>29.67004505627472</c:v>
                </c:pt>
                <c:pt idx="7">
                  <c:v>27.634709031162679</c:v>
                </c:pt>
                <c:pt idx="8">
                  <c:v>26.28173419425482</c:v>
                </c:pt>
                <c:pt idx="9">
                  <c:v>24.826724604889982</c:v>
                </c:pt>
                <c:pt idx="10">
                  <c:v>24.237612834288566</c:v>
                </c:pt>
                <c:pt idx="11">
                  <c:v>24.547106618498766</c:v>
                </c:pt>
                <c:pt idx="12">
                  <c:v>23.470821701386512</c:v>
                </c:pt>
                <c:pt idx="13">
                  <c:v>22.949082900513247</c:v>
                </c:pt>
                <c:pt idx="14">
                  <c:v>21.609750994394727</c:v>
                </c:pt>
                <c:pt idx="15">
                  <c:v>21.742408802635005</c:v>
                </c:pt>
                <c:pt idx="16">
                  <c:v>22.822204250607491</c:v>
                </c:pt>
                <c:pt idx="17">
                  <c:v>22.976493190046543</c:v>
                </c:pt>
                <c:pt idx="18">
                  <c:v>22.891678695650562</c:v>
                </c:pt>
                <c:pt idx="19">
                  <c:v>21.994907035507538</c:v>
                </c:pt>
                <c:pt idx="20">
                  <c:v>20.775615048261979</c:v>
                </c:pt>
                <c:pt idx="21">
                  <c:v>18.811755593276914</c:v>
                </c:pt>
                <c:pt idx="22">
                  <c:v>18.679780231342843</c:v>
                </c:pt>
                <c:pt idx="23">
                  <c:v>17.413308376989299</c:v>
                </c:pt>
                <c:pt idx="24">
                  <c:v>15.016694921899196</c:v>
                </c:pt>
                <c:pt idx="25">
                  <c:v>14.051460793702057</c:v>
                </c:pt>
                <c:pt idx="26">
                  <c:v>14.909822399481827</c:v>
                </c:pt>
                <c:pt idx="27">
                  <c:v>11.968840919346178</c:v>
                </c:pt>
                <c:pt idx="28">
                  <c:v>8.5594739745294479</c:v>
                </c:pt>
                <c:pt idx="29">
                  <c:v>8.6085245622852273</c:v>
                </c:pt>
                <c:pt idx="30">
                  <c:v>7.1466340446642764</c:v>
                </c:pt>
                <c:pt idx="31">
                  <c:v>6.1020879865791766</c:v>
                </c:pt>
                <c:pt idx="32">
                  <c:v>5.7958070670824755</c:v>
                </c:pt>
                <c:pt idx="33">
                  <c:v>4.5577788201770293</c:v>
                </c:pt>
                <c:pt idx="34">
                  <c:v>4.5825172754888213</c:v>
                </c:pt>
                <c:pt idx="35">
                  <c:v>4.5004712963619289</c:v>
                </c:pt>
                <c:pt idx="36">
                  <c:v>4.4432737520065011</c:v>
                </c:pt>
                <c:pt idx="37">
                  <c:v>4.2778113786102949</c:v>
                </c:pt>
                <c:pt idx="38">
                  <c:v>4.1476298444384891</c:v>
                </c:pt>
                <c:pt idx="39">
                  <c:v>2.8061077978990911</c:v>
                </c:pt>
                <c:pt idx="40">
                  <c:v>2.7416888045477257</c:v>
                </c:pt>
              </c:numCache>
            </c:numRef>
          </c:val>
          <c:extLst>
            <c:ext xmlns:c16="http://schemas.microsoft.com/office/drawing/2014/chart" uri="{C3380CC4-5D6E-409C-BE32-E72D297353CC}">
              <c16:uniqueId val="{00000005-3F79-4955-B65E-A5DF8A71E4EF}"/>
            </c:ext>
          </c:extLst>
        </c:ser>
        <c:dLbls>
          <c:showLegendKey val="0"/>
          <c:showVal val="0"/>
          <c:showCatName val="0"/>
          <c:showSerName val="0"/>
          <c:showPercent val="0"/>
          <c:showBubbleSize val="0"/>
        </c:dLbls>
        <c:axId val="183802880"/>
        <c:axId val="183812864"/>
      </c:areaChart>
      <c:lineChart>
        <c:grouping val="standard"/>
        <c:varyColors val="0"/>
        <c:ser>
          <c:idx val="4"/>
          <c:order val="3"/>
          <c:tx>
            <c:strRef>
              <c:f>'32 og 35'!$H$1</c:f>
              <c:strCache>
                <c:ptCount val="1"/>
                <c:pt idx="0">
                  <c:v>UN Base Year 1990</c:v>
                </c:pt>
              </c:strCache>
            </c:strRef>
          </c:tx>
          <c:spPr>
            <a:ln>
              <a:noFill/>
            </a:ln>
          </c:spPr>
          <c:marker>
            <c:symbol val="circle"/>
            <c:size val="7"/>
            <c:spPr>
              <a:solidFill>
                <a:srgbClr val="FFFFFF"/>
              </a:solidFill>
              <a:ln w="0">
                <a:solidFill>
                  <a:srgbClr val="FFDA06"/>
                </a:solidFill>
              </a:ln>
            </c:spPr>
          </c:marker>
          <c:dPt>
            <c:idx val="0"/>
            <c:bubble3D val="0"/>
            <c:extLst>
              <c:ext xmlns:c16="http://schemas.microsoft.com/office/drawing/2014/chart" uri="{C3380CC4-5D6E-409C-BE32-E72D297353CC}">
                <c16:uniqueId val="{00000006-3F79-4955-B65E-A5DF8A71E4EF}"/>
              </c:ext>
            </c:extLst>
          </c:dPt>
          <c:cat>
            <c:numRef>
              <c:f>'32 og 35'!$A$2:$A$42</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'32 og 35'!$H$2:$H$42</c:f>
              <c:numCache>
                <c:formatCode>General</c:formatCode>
                <c:ptCount val="41"/>
                <c:pt idx="0" formatCode="0.0">
                  <c:v>70.801910000000007</c:v>
                </c:pt>
              </c:numCache>
            </c:numRef>
          </c:val>
          <c:smooth val="0"/>
          <c:extLst>
            <c:ext xmlns:c16="http://schemas.microsoft.com/office/drawing/2014/chart" uri="{C3380CC4-5D6E-409C-BE32-E72D297353CC}">
              <c16:uniqueId val="{00000007-3F79-4955-B65E-A5DF8A71E4EF}"/>
            </c:ext>
          </c:extLst>
        </c:ser>
        <c:ser>
          <c:idx val="6"/>
          <c:order val="7"/>
          <c:tx>
            <c:strRef>
              <c:f>'32 og 35'!$J$1</c:f>
              <c:strCache>
                <c:ptCount val="1"/>
                <c:pt idx="0">
                  <c:v>Actual emissions</c:v>
                </c:pt>
              </c:strCache>
            </c:strRef>
          </c:tx>
          <c:spPr>
            <a:ln w="28575">
              <a:solidFill>
                <a:srgbClr val="FFDA06"/>
              </a:solidFill>
              <a:prstDash val="sysDash"/>
            </a:ln>
          </c:spPr>
          <c:marker>
            <c:symbol val="none"/>
          </c:marker>
          <c:dPt>
            <c:idx val="0"/>
            <c:bubble3D val="0"/>
            <c:extLst>
              <c:ext xmlns:c16="http://schemas.microsoft.com/office/drawing/2014/chart" uri="{C3380CC4-5D6E-409C-BE32-E72D297353CC}">
                <c16:uniqueId val="{00000008-3F79-4955-B65E-A5DF8A71E4EF}"/>
              </c:ext>
            </c:extLst>
          </c:dPt>
          <c:cat>
            <c:numRef>
              <c:f>'32 og 35'!$A$2:$A$42</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'32 og 35'!$J$2:$J$42</c:f>
              <c:numCache>
                <c:formatCode>0.0</c:formatCode>
                <c:ptCount val="41"/>
                <c:pt idx="0">
                  <c:v>70.289734843659787</c:v>
                </c:pt>
                <c:pt idx="1">
                  <c:v>81.00234176275498</c:v>
                </c:pt>
                <c:pt idx="2">
                  <c:v>75.01694961517876</c:v>
                </c:pt>
                <c:pt idx="3">
                  <c:v>77.363360522019278</c:v>
                </c:pt>
                <c:pt idx="4">
                  <c:v>81.258049320928265</c:v>
                </c:pt>
                <c:pt idx="5">
                  <c:v>78.257220145797206</c:v>
                </c:pt>
                <c:pt idx="6">
                  <c:v>91.331570050468073</c:v>
                </c:pt>
                <c:pt idx="7">
                  <c:v>81.79836265049714</c:v>
                </c:pt>
                <c:pt idx="8">
                  <c:v>77.756102041217389</c:v>
                </c:pt>
                <c:pt idx="9">
                  <c:v>75.258863760526324</c:v>
                </c:pt>
                <c:pt idx="10">
                  <c:v>70.788345746705616</c:v>
                </c:pt>
                <c:pt idx="11">
                  <c:v>72.330778562409719</c:v>
                </c:pt>
                <c:pt idx="12">
                  <c:v>71.895615949459383</c:v>
                </c:pt>
                <c:pt idx="13">
                  <c:v>76.84903205361303</c:v>
                </c:pt>
                <c:pt idx="14">
                  <c:v>70.681936058219975</c:v>
                </c:pt>
                <c:pt idx="15">
                  <c:v>66.229031967813256</c:v>
                </c:pt>
                <c:pt idx="16">
                  <c:v>73.951295811956072</c:v>
                </c:pt>
                <c:pt idx="17">
                  <c:v>69.325327466179118</c:v>
                </c:pt>
                <c:pt idx="18">
                  <c:v>65.703122524045668</c:v>
                </c:pt>
                <c:pt idx="19">
                  <c:v>62.916205782964937</c:v>
                </c:pt>
                <c:pt idx="20">
                  <c:v>63.036791708692682</c:v>
                </c:pt>
                <c:pt idx="21">
                  <c:v>57.811223790570594</c:v>
                </c:pt>
                <c:pt idx="22">
                  <c:v>53.219904953674352</c:v>
                </c:pt>
                <c:pt idx="23">
                  <c:v>54.921578876452394</c:v>
                </c:pt>
                <c:pt idx="24">
                  <c:v>50.745306065027918</c:v>
                </c:pt>
                <c:pt idx="25">
                  <c:v>48.131900001060892</c:v>
                </c:pt>
                <c:pt idx="26">
                  <c:v>50.152687127299252</c:v>
                </c:pt>
                <c:pt idx="27">
                  <c:v>47.888860325226389</c:v>
                </c:pt>
              </c:numCache>
            </c:numRef>
          </c:val>
          <c:smooth val="0"/>
          <c:extLst>
            <c:ext xmlns:c16="http://schemas.microsoft.com/office/drawing/2014/chart" uri="{C3380CC4-5D6E-409C-BE32-E72D297353CC}">
              <c16:uniqueId val="{00000009-3F79-4955-B65E-A5DF8A71E4EF}"/>
            </c:ext>
          </c:extLst>
        </c:ser>
        <c:dLbls>
          <c:showLegendKey val="0"/>
          <c:showVal val="0"/>
          <c:showCatName val="0"/>
          <c:showSerName val="0"/>
          <c:showPercent val="0"/>
          <c:showBubbleSize val="0"/>
        </c:dLbls>
        <c:marker val="1"/>
        <c:smooth val="0"/>
        <c:axId val="183802880"/>
        <c:axId val="183812864"/>
      </c:lineChart>
      <c:catAx>
        <c:axId val="183802880"/>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3812864"/>
        <c:crosses val="autoZero"/>
        <c:auto val="1"/>
        <c:lblAlgn val="ctr"/>
        <c:lblOffset val="100"/>
        <c:tickLblSkip val="5"/>
        <c:tickMarkSkip val="5"/>
        <c:noMultiLvlLbl val="0"/>
      </c:catAx>
      <c:valAx>
        <c:axId val="183812864"/>
        <c:scaling>
          <c:orientation val="minMax"/>
        </c:scaling>
        <c:delete val="0"/>
        <c:axPos val="l"/>
        <c:majorGridlines>
          <c:spPr>
            <a:ln>
              <a:solidFill>
                <a:srgbClr val="F0F0F0"/>
              </a:solidFill>
            </a:ln>
          </c:spPr>
        </c:majorGridlines>
        <c:title>
          <c:tx>
            <c:strRef>
              <c:f>'32 og 35'!$A$1</c:f>
              <c:strCache>
                <c:ptCount val="1"/>
                <c:pt idx="0">
                  <c:v>Mill. tonnes CO2-eq.</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3802880"/>
        <c:crosses val="autoZero"/>
        <c:crossBetween val="between"/>
        <c:majorUnit val="10"/>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txPr>
        <a:bodyPr/>
        <a:lstStyle/>
        <a:p>
          <a:pPr>
            <a:defRPr b="0"/>
          </a:pPr>
          <a:endParaRPr lang="en-US"/>
        </a:p>
      </c:txPr>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'33'!$B$1</c:f>
              <c:strCache>
                <c:ptCount val="1"/>
                <c:pt idx="0">
                  <c:v>Non-ETS emissions</c:v>
                </c:pt>
              </c:strCache>
            </c:strRef>
          </c:tx>
          <c:spPr>
            <a:ln>
              <a:solidFill>
                <a:srgbClr val="4F67A5"/>
              </a:solidFill>
              <a:prstDash val="solid"/>
            </a:ln>
          </c:spPr>
          <c:marker>
            <c:symbol val="none"/>
          </c:marker>
          <c:cat>
            <c:numRef>
              <c:f>'33'!$A$2:$A$17</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'33'!$B$2:$B$17</c:f>
              <c:numCache>
                <c:formatCode>0.0</c:formatCode>
                <c:ptCount val="16"/>
                <c:pt idx="0">
                  <c:v>39.753286836613249</c:v>
                </c:pt>
                <c:pt idx="1">
                  <c:v>39.718248741956081</c:v>
                </c:pt>
                <c:pt idx="2">
                  <c:v>39.885115466179116</c:v>
                </c:pt>
                <c:pt idx="3">
                  <c:v>39.156983524045664</c:v>
                </c:pt>
                <c:pt idx="4">
                  <c:v>36.901755782964919</c:v>
                </c:pt>
                <c:pt idx="5">
                  <c:v>37.770406708692683</c:v>
                </c:pt>
                <c:pt idx="6">
                  <c:v>36.345565790570596</c:v>
                </c:pt>
                <c:pt idx="7">
                  <c:v>35.034354953674345</c:v>
                </c:pt>
                <c:pt idx="8">
                  <c:v>33.178481146623938</c:v>
                </c:pt>
                <c:pt idx="9">
                  <c:v>32.219420923096266</c:v>
                </c:pt>
                <c:pt idx="10">
                  <c:v>32.205802584032277</c:v>
                </c:pt>
                <c:pt idx="11">
                  <c:v>32.79817403194788</c:v>
                </c:pt>
                <c:pt idx="12">
                  <c:v>32.673413495396275</c:v>
                </c:pt>
                <c:pt idx="13">
                  <c:v>33.119780895330372</c:v>
                </c:pt>
                <c:pt idx="14">
                  <c:v>32.593931531734839</c:v>
                </c:pt>
                <c:pt idx="15">
                  <c:v>31.975214723958494</c:v>
                </c:pt>
              </c:numCache>
            </c:numRef>
          </c:val>
          <c:smooth val="0"/>
          <c:extLst>
            <c:ext xmlns:c16="http://schemas.microsoft.com/office/drawing/2014/chart" uri="{C3380CC4-5D6E-409C-BE32-E72D297353CC}">
              <c16:uniqueId val="{00000000-28A5-4FCD-B751-92A45B892E85}"/>
            </c:ext>
          </c:extLst>
        </c:ser>
        <c:ser>
          <c:idx val="1"/>
          <c:order val="1"/>
          <c:tx>
            <c:strRef>
              <c:f>'33'!$C$1</c:f>
              <c:strCache>
                <c:ptCount val="1"/>
                <c:pt idx="0">
                  <c:v>Reduction path 2013-2020</c:v>
                </c:pt>
              </c:strCache>
            </c:strRef>
          </c:tx>
          <c:spPr>
            <a:ln>
              <a:solidFill>
                <a:srgbClr val="808080"/>
              </a:solidFill>
              <a:prstDash val="sysDash"/>
            </a:ln>
          </c:spPr>
          <c:marker>
            <c:symbol val="none"/>
          </c:marker>
          <c:cat>
            <c:numRef>
              <c:f>'33'!$A$2:$A$17</c:f>
              <c:numCache>
                <c:formatCode>General</c:formatCode>
                <c:ptCount val="1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numCache>
            </c:numRef>
          </c:cat>
          <c:val>
            <c:numRef>
              <c:f>'33'!$C$2:$C$17</c:f>
              <c:numCache>
                <c:formatCode>General</c:formatCode>
                <c:ptCount val="16"/>
                <c:pt idx="8" formatCode="0.0">
                  <c:v>36.829163000000001</c:v>
                </c:pt>
                <c:pt idx="9" formatCode="0.0">
                  <c:v>35.925170999999999</c:v>
                </c:pt>
                <c:pt idx="10" formatCode="0.0">
                  <c:v>35.021178999999997</c:v>
                </c:pt>
                <c:pt idx="11" formatCode="0.0">
                  <c:v>34.117187000000001</c:v>
                </c:pt>
                <c:pt idx="12" formatCode="0.0">
                  <c:v>34.775641999999998</c:v>
                </c:pt>
                <c:pt idx="13" formatCode="0.0">
                  <c:v>33.871443999999997</c:v>
                </c:pt>
                <c:pt idx="14" formatCode="0.0">
                  <c:v>32.967246000000003</c:v>
                </c:pt>
                <c:pt idx="15" formatCode="0.0">
                  <c:v>32.063048000000002</c:v>
                </c:pt>
              </c:numCache>
            </c:numRef>
          </c:val>
          <c:smooth val="0"/>
          <c:extLst>
            <c:ext xmlns:c16="http://schemas.microsoft.com/office/drawing/2014/chart" uri="{C3380CC4-5D6E-409C-BE32-E72D297353CC}">
              <c16:uniqueId val="{00000001-28A5-4FCD-B751-92A45B892E85}"/>
            </c:ext>
          </c:extLst>
        </c:ser>
        <c:dLbls>
          <c:showLegendKey val="0"/>
          <c:showVal val="0"/>
          <c:showCatName val="0"/>
          <c:showSerName val="0"/>
          <c:showPercent val="0"/>
          <c:showBubbleSize val="0"/>
        </c:dLbls>
        <c:smooth val="0"/>
        <c:axId val="185973760"/>
        <c:axId val="185983744"/>
      </c:lineChart>
      <c:catAx>
        <c:axId val="185973760"/>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5983744"/>
        <c:crosses val="autoZero"/>
        <c:auto val="1"/>
        <c:lblAlgn val="ctr"/>
        <c:lblOffset val="100"/>
        <c:noMultiLvlLbl val="0"/>
      </c:catAx>
      <c:valAx>
        <c:axId val="185983744"/>
        <c:scaling>
          <c:orientation val="minMax"/>
        </c:scaling>
        <c:delete val="0"/>
        <c:axPos val="l"/>
        <c:majorGridlines>
          <c:spPr>
            <a:ln>
              <a:solidFill>
                <a:srgbClr val="F0F0F0"/>
              </a:solidFill>
            </a:ln>
          </c:spPr>
        </c:majorGridlines>
        <c:title>
          <c:tx>
            <c:strRef>
              <c:f>'33'!$A$1</c:f>
              <c:strCache>
                <c:ptCount val="1"/>
                <c:pt idx="0">
                  <c:v>Mill. tonnes CO2-eq.</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5973760"/>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0"/>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4"/>
          <c:order val="2"/>
          <c:tx>
            <c:strRef>
              <c:f>'34'!$D$1</c:f>
              <c:strCache>
                <c:ptCount val="1"/>
                <c:pt idx="0">
                  <c:v>Accumulated shortfall</c:v>
                </c:pt>
              </c:strCache>
            </c:strRef>
          </c:tx>
          <c:spPr>
            <a:solidFill>
              <a:srgbClr val="BFBFBF">
                <a:alpha val="70000"/>
              </a:srgbClr>
            </a:solidFill>
            <a:ln>
              <a:solidFill>
                <a:srgbClr val="BFBFBF"/>
              </a:solidFill>
            </a:ln>
            <a:effectLst/>
          </c:spPr>
          <c:cat>
            <c:numRef>
              <c:f>'34'!$A$2:$A$27</c:f>
              <c:numCache>
                <c:formatCode>General</c:formatCode>
                <c:ptCount val="2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numCache>
            </c:numRef>
          </c:cat>
          <c:val>
            <c:numRef>
              <c:f>'34'!$D$2:$D$27</c:f>
              <c:numCache>
                <c:formatCode>General</c:formatCode>
                <c:ptCount val="26"/>
                <c:pt idx="16" formatCode="0.0">
                  <c:v>0.15710875328560903</c:v>
                </c:pt>
                <c:pt idx="17" formatCode="0.0">
                  <c:v>0.82599482964875648</c:v>
                </c:pt>
                <c:pt idx="18" formatCode="0.0">
                  <c:v>2.1567864985409884</c:v>
                </c:pt>
                <c:pt idx="19" formatCode="0.0">
                  <c:v>4.116110512844152</c:v>
                </c:pt>
                <c:pt idx="20" formatCode="0.0">
                  <c:v>6.7053159216374958</c:v>
                </c:pt>
                <c:pt idx="21" formatCode="0.0">
                  <c:v>9.9042803152004382</c:v>
                </c:pt>
                <c:pt idx="22" formatCode="0.0">
                  <c:v>13.589371241940398</c:v>
                </c:pt>
                <c:pt idx="23" formatCode="0.0">
                  <c:v>17.874078045964197</c:v>
                </c:pt>
                <c:pt idx="24" formatCode="0.0">
                  <c:v>22.750918417003351</c:v>
                </c:pt>
                <c:pt idx="25" formatCode="0.0">
                  <c:v>28.233967099062102</c:v>
                </c:pt>
              </c:numCache>
            </c:numRef>
          </c:val>
          <c:extLst>
            <c:ext xmlns:c16="http://schemas.microsoft.com/office/drawing/2014/chart" uri="{C3380CC4-5D6E-409C-BE32-E72D297353CC}">
              <c16:uniqueId val="{00000000-2D30-4262-B6F5-EFA46A365DFD}"/>
            </c:ext>
          </c:extLst>
        </c:ser>
        <c:dLbls>
          <c:showLegendKey val="0"/>
          <c:showVal val="0"/>
          <c:showCatName val="0"/>
          <c:showSerName val="0"/>
          <c:showPercent val="0"/>
          <c:showBubbleSize val="0"/>
        </c:dLbls>
        <c:axId val="185723520"/>
        <c:axId val="185721984"/>
      </c:areaChart>
      <c:lineChart>
        <c:grouping val="standard"/>
        <c:varyColors val="0"/>
        <c:ser>
          <c:idx val="0"/>
          <c:order val="0"/>
          <c:tx>
            <c:strRef>
              <c:f>'34'!$B$1</c:f>
              <c:strCache>
                <c:ptCount val="1"/>
                <c:pt idx="0">
                  <c:v>Non-ETS emissions</c:v>
                </c:pt>
              </c:strCache>
            </c:strRef>
          </c:tx>
          <c:spPr>
            <a:ln>
              <a:solidFill>
                <a:srgbClr val="4F67A5"/>
              </a:solidFill>
            </a:ln>
          </c:spPr>
          <c:marker>
            <c:symbol val="none"/>
          </c:marker>
          <c:cat>
            <c:numRef>
              <c:f>'34'!$A$2:$A$27</c:f>
              <c:numCache>
                <c:formatCode>General</c:formatCode>
                <c:ptCount val="2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numCache>
            </c:numRef>
          </c:cat>
          <c:val>
            <c:numRef>
              <c:f>'34'!$B$2:$B$27</c:f>
              <c:numCache>
                <c:formatCode>0.0</c:formatCode>
                <c:ptCount val="26"/>
                <c:pt idx="0">
                  <c:v>39.753286836613249</c:v>
                </c:pt>
                <c:pt idx="1">
                  <c:v>39.718248741956081</c:v>
                </c:pt>
                <c:pt idx="2">
                  <c:v>39.885115466179116</c:v>
                </c:pt>
                <c:pt idx="3">
                  <c:v>39.156983524045664</c:v>
                </c:pt>
                <c:pt idx="4">
                  <c:v>36.901755782964919</c:v>
                </c:pt>
                <c:pt idx="5">
                  <c:v>37.770406708692683</c:v>
                </c:pt>
                <c:pt idx="6">
                  <c:v>36.345565790570596</c:v>
                </c:pt>
                <c:pt idx="7">
                  <c:v>35.034354953674345</c:v>
                </c:pt>
                <c:pt idx="8">
                  <c:v>33.178481146623938</c:v>
                </c:pt>
                <c:pt idx="9">
                  <c:v>32.219420923096266</c:v>
                </c:pt>
                <c:pt idx="10">
                  <c:v>32.205802584032277</c:v>
                </c:pt>
                <c:pt idx="11">
                  <c:v>32.79817403194788</c:v>
                </c:pt>
                <c:pt idx="12">
                  <c:v>32.673413495396275</c:v>
                </c:pt>
                <c:pt idx="13">
                  <c:v>33.119780895330372</c:v>
                </c:pt>
                <c:pt idx="14" formatCode="General">
                  <c:v>32.593931531734839</c:v>
                </c:pt>
                <c:pt idx="15" formatCode="General">
                  <c:v>31.975214723958494</c:v>
                </c:pt>
                <c:pt idx="16" formatCode="General">
                  <c:v>31.732147002518914</c:v>
                </c:pt>
                <c:pt idx="17">
                  <c:v>31.429976183496539</c:v>
                </c:pt>
                <c:pt idx="18" formatCode="General">
                  <c:v>31.277933633925709</c:v>
                </c:pt>
                <c:pt idx="19" formatCode="General">
                  <c:v>31.092517837236727</c:v>
                </c:pt>
                <c:pt idx="20" formatCode="General">
                  <c:v>30.908451089626993</c:v>
                </c:pt>
                <c:pt idx="21" formatCode="General">
                  <c:v>30.704261932296678</c:v>
                </c:pt>
                <c:pt idx="22" formatCode="General">
                  <c:v>30.376440323373782</c:v>
                </c:pt>
                <c:pt idx="23" formatCode="General">
                  <c:v>30.162108058557706</c:v>
                </c:pt>
                <c:pt idx="24" formatCode="General">
                  <c:v>29.940293483473148</c:v>
                </c:pt>
                <c:pt idx="25" formatCode="General">
                  <c:v>29.732553652392831</c:v>
                </c:pt>
              </c:numCache>
            </c:numRef>
          </c:val>
          <c:smooth val="0"/>
          <c:extLst>
            <c:ext xmlns:c16="http://schemas.microsoft.com/office/drawing/2014/chart" uri="{C3380CC4-5D6E-409C-BE32-E72D297353CC}">
              <c16:uniqueId val="{00000001-2D30-4262-B6F5-EFA46A365DFD}"/>
            </c:ext>
          </c:extLst>
        </c:ser>
        <c:ser>
          <c:idx val="2"/>
          <c:order val="1"/>
          <c:tx>
            <c:strRef>
              <c:f>'34'!$C$1</c:f>
              <c:strCache>
                <c:ptCount val="1"/>
                <c:pt idx="0">
                  <c:v>Reduction path 2021-2030</c:v>
                </c:pt>
              </c:strCache>
            </c:strRef>
          </c:tx>
          <c:spPr>
            <a:ln>
              <a:solidFill>
                <a:srgbClr val="808080"/>
              </a:solidFill>
              <a:prstDash val="sysDash"/>
            </a:ln>
          </c:spPr>
          <c:marker>
            <c:symbol val="none"/>
          </c:marker>
          <c:cat>
            <c:numRef>
              <c:f>'34'!$A$2:$A$27</c:f>
              <c:numCache>
                <c:formatCode>General</c:formatCode>
                <c:ptCount val="2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numCache>
            </c:numRef>
          </c:cat>
          <c:val>
            <c:numRef>
              <c:f>'34'!$C$2:$C$27</c:f>
              <c:numCache>
                <c:formatCode>General</c:formatCode>
                <c:ptCount val="26"/>
                <c:pt idx="16" formatCode="0.0">
                  <c:v>31.575038249233305</c:v>
                </c:pt>
                <c:pt idx="17" formatCode="0.0">
                  <c:v>30.761090107133391</c:v>
                </c:pt>
                <c:pt idx="18" formatCode="0.0">
                  <c:v>29.947141965033477</c:v>
                </c:pt>
                <c:pt idx="19" formatCode="0.0">
                  <c:v>29.133193822933563</c:v>
                </c:pt>
                <c:pt idx="20" formatCode="0.0">
                  <c:v>28.319245680833649</c:v>
                </c:pt>
                <c:pt idx="21" formatCode="0.0">
                  <c:v>27.505297538733736</c:v>
                </c:pt>
                <c:pt idx="22" formatCode="0.0">
                  <c:v>26.691349396633822</c:v>
                </c:pt>
                <c:pt idx="23" formatCode="0.0">
                  <c:v>25.877401254533908</c:v>
                </c:pt>
                <c:pt idx="24" formatCode="0.0">
                  <c:v>25.063453112433994</c:v>
                </c:pt>
                <c:pt idx="25" formatCode="0.0">
                  <c:v>24.24950497033408</c:v>
                </c:pt>
              </c:numCache>
            </c:numRef>
          </c:val>
          <c:smooth val="0"/>
          <c:extLst>
            <c:ext xmlns:c16="http://schemas.microsoft.com/office/drawing/2014/chart" uri="{C3380CC4-5D6E-409C-BE32-E72D297353CC}">
              <c16:uniqueId val="{00000002-2D30-4262-B6F5-EFA46A365DFD}"/>
            </c:ext>
          </c:extLst>
        </c:ser>
        <c:dLbls>
          <c:showLegendKey val="0"/>
          <c:showVal val="0"/>
          <c:showCatName val="0"/>
          <c:showSerName val="0"/>
          <c:showPercent val="0"/>
          <c:showBubbleSize val="0"/>
        </c:dLbls>
        <c:marker val="1"/>
        <c:smooth val="0"/>
        <c:axId val="185701888"/>
        <c:axId val="185703424"/>
      </c:lineChart>
      <c:catAx>
        <c:axId val="185701888"/>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5703424"/>
        <c:crosses val="autoZero"/>
        <c:auto val="1"/>
        <c:lblAlgn val="ctr"/>
        <c:lblOffset val="100"/>
        <c:tickLblSkip val="5"/>
        <c:noMultiLvlLbl val="0"/>
      </c:catAx>
      <c:valAx>
        <c:axId val="185703424"/>
        <c:scaling>
          <c:orientation val="minMax"/>
          <c:min val="0"/>
        </c:scaling>
        <c:delete val="0"/>
        <c:axPos val="l"/>
        <c:majorGridlines>
          <c:spPr>
            <a:ln>
              <a:solidFill>
                <a:srgbClr val="F0F0F0"/>
              </a:solidFill>
            </a:ln>
          </c:spPr>
        </c:majorGridlines>
        <c:title>
          <c:tx>
            <c:strRef>
              <c:f>'34'!$A$1</c:f>
              <c:strCache>
                <c:ptCount val="1"/>
                <c:pt idx="0">
                  <c:v>Mill. tonnes CO2-eq.</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5701888"/>
        <c:crosses val="autoZero"/>
        <c:crossBetween val="between"/>
      </c:valAx>
      <c:valAx>
        <c:axId val="185721984"/>
        <c:scaling>
          <c:orientation val="minMax"/>
          <c:max val="40"/>
        </c:scaling>
        <c:delete val="1"/>
        <c:axPos val="r"/>
        <c:numFmt formatCode="0.0" sourceLinked="1"/>
        <c:majorTickMark val="out"/>
        <c:minorTickMark val="none"/>
        <c:tickLblPos val="nextTo"/>
        <c:crossAx val="185723520"/>
        <c:crosses val="max"/>
        <c:crossBetween val="between"/>
      </c:valAx>
      <c:catAx>
        <c:axId val="185723520"/>
        <c:scaling>
          <c:orientation val="minMax"/>
        </c:scaling>
        <c:delete val="1"/>
        <c:axPos val="b"/>
        <c:numFmt formatCode="General" sourceLinked="1"/>
        <c:majorTickMark val="out"/>
        <c:minorTickMark val="none"/>
        <c:tickLblPos val="nextTo"/>
        <c:crossAx val="185721984"/>
        <c:crosses val="autoZero"/>
        <c:auto val="1"/>
        <c:lblAlgn val="ctr"/>
        <c:lblOffset val="100"/>
        <c:noMultiLvlLbl val="0"/>
      </c:cat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0"/>
          <c:tx>
            <c:strRef>
              <c:f>'32 og 35'!$M$1</c:f>
              <c:strCache>
                <c:ptCount val="1"/>
                <c:pt idx="0">
                  <c:v>LULUCF net emissions</c:v>
                </c:pt>
              </c:strCache>
            </c:strRef>
          </c:tx>
          <c:spPr>
            <a:ln>
              <a:solidFill>
                <a:srgbClr val="1D4C57"/>
              </a:solidFill>
              <a:prstDash val="solid"/>
            </a:ln>
          </c:spPr>
          <c:marker>
            <c:symbol val="none"/>
          </c:marker>
          <c:cat>
            <c:numRef>
              <c:f>'32 og 35'!$A$2:$A$42</c:f>
              <c:numCache>
                <c:formatCode>General</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'32 og 35'!$M$2:$M$42</c:f>
              <c:numCache>
                <c:formatCode>0.0</c:formatCode>
                <c:ptCount val="41"/>
                <c:pt idx="0">
                  <c:v>4.9403673375103994</c:v>
                </c:pt>
                <c:pt idx="1">
                  <c:v>4.3400304955998701</c:v>
                </c:pt>
                <c:pt idx="2">
                  <c:v>5.4504546890948218</c:v>
                </c:pt>
                <c:pt idx="3">
                  <c:v>4.4297160296119529</c:v>
                </c:pt>
                <c:pt idx="4">
                  <c:v>3.759035626063512</c:v>
                </c:pt>
                <c:pt idx="5">
                  <c:v>3.7341562276198399</c:v>
                </c:pt>
                <c:pt idx="6">
                  <c:v>3.1671161716507981</c:v>
                </c:pt>
                <c:pt idx="7">
                  <c:v>3.4808219924868031</c:v>
                </c:pt>
                <c:pt idx="8">
                  <c:v>3.3340921541287871</c:v>
                </c:pt>
                <c:pt idx="9">
                  <c:v>3.4853970991909482</c:v>
                </c:pt>
                <c:pt idx="10">
                  <c:v>3.5743080673991465</c:v>
                </c:pt>
                <c:pt idx="11">
                  <c:v>4.0738890892090298</c:v>
                </c:pt>
                <c:pt idx="12">
                  <c:v>5.0223422341101944</c:v>
                </c:pt>
                <c:pt idx="13">
                  <c:v>4.734915340497615</c:v>
                </c:pt>
                <c:pt idx="14">
                  <c:v>4.4467265018813622</c:v>
                </c:pt>
                <c:pt idx="15">
                  <c:v>4.3518805531437375</c:v>
                </c:pt>
                <c:pt idx="16">
                  <c:v>4.7143493342937681</c:v>
                </c:pt>
                <c:pt idx="17">
                  <c:v>2.2147290545008156</c:v>
                </c:pt>
                <c:pt idx="18">
                  <c:v>-2.2804342596936404</c:v>
                </c:pt>
                <c:pt idx="19">
                  <c:v>1.9959773087450134</c:v>
                </c:pt>
                <c:pt idx="20">
                  <c:v>-0.94579149716081146</c:v>
                </c:pt>
                <c:pt idx="21">
                  <c:v>-2.5245075428026285</c:v>
                </c:pt>
                <c:pt idx="22">
                  <c:v>-0.66865492475131727</c:v>
                </c:pt>
                <c:pt idx="23">
                  <c:v>0.48012767256078032</c:v>
                </c:pt>
                <c:pt idx="24">
                  <c:v>0.21146752244048631</c:v>
                </c:pt>
                <c:pt idx="25">
                  <c:v>3.8037461493242084</c:v>
                </c:pt>
                <c:pt idx="26">
                  <c:v>4.6761670151003161</c:v>
                </c:pt>
                <c:pt idx="27">
                  <c:v>3.1329613169211079</c:v>
                </c:pt>
                <c:pt idx="28">
                  <c:v>4.2829900740842097</c:v>
                </c:pt>
                <c:pt idx="29">
                  <c:v>4.2639446268580832</c:v>
                </c:pt>
                <c:pt idx="30">
                  <c:v>2.5265394958673606</c:v>
                </c:pt>
                <c:pt idx="31">
                  <c:v>2.0229430418452772</c:v>
                </c:pt>
                <c:pt idx="32">
                  <c:v>2.5524388609521571</c:v>
                </c:pt>
                <c:pt idx="33">
                  <c:v>2.6044098196298933</c:v>
                </c:pt>
                <c:pt idx="34">
                  <c:v>2.8888167558818187</c:v>
                </c:pt>
                <c:pt idx="35">
                  <c:v>2.3053256434720497</c:v>
                </c:pt>
                <c:pt idx="36">
                  <c:v>3.2207401550711494</c:v>
                </c:pt>
                <c:pt idx="37">
                  <c:v>3.0562793225848126</c:v>
                </c:pt>
                <c:pt idx="38">
                  <c:v>2.9681878765766307</c:v>
                </c:pt>
                <c:pt idx="39">
                  <c:v>2.75733248079931</c:v>
                </c:pt>
                <c:pt idx="40">
                  <c:v>3.3444802776307618</c:v>
                </c:pt>
              </c:numCache>
            </c:numRef>
          </c:val>
          <c:smooth val="0"/>
          <c:extLst>
            <c:ext xmlns:c16="http://schemas.microsoft.com/office/drawing/2014/chart" uri="{C3380CC4-5D6E-409C-BE32-E72D297353CC}">
              <c16:uniqueId val="{00000000-C43F-4B78-A596-8D8C0C8F05B1}"/>
            </c:ext>
          </c:extLst>
        </c:ser>
        <c:dLbls>
          <c:showLegendKey val="0"/>
          <c:showVal val="0"/>
          <c:showCatName val="0"/>
          <c:showSerName val="0"/>
          <c:showPercent val="0"/>
          <c:showBubbleSize val="0"/>
        </c:dLbls>
        <c:smooth val="0"/>
        <c:axId val="184354688"/>
        <c:axId val="184356224"/>
      </c:lineChart>
      <c:catAx>
        <c:axId val="184354688"/>
        <c:scaling>
          <c:orientation val="minMax"/>
        </c:scaling>
        <c:delete val="0"/>
        <c:axPos val="b"/>
        <c:majorGridlines>
          <c:spPr>
            <a:ln>
              <a:solidFill>
                <a:srgbClr val="F0F0F0"/>
              </a:solidFill>
            </a:ln>
          </c:spPr>
        </c:majorGridlines>
        <c:numFmt formatCode="General" sourceLinked="1"/>
        <c:majorTickMark val="none"/>
        <c:minorTickMark val="none"/>
        <c:tickLblPos val="low"/>
        <c:txPr>
          <a:bodyPr rot="0" vert="horz"/>
          <a:lstStyle/>
          <a:p>
            <a:pPr>
              <a:defRPr/>
            </a:pPr>
            <a:endParaRPr lang="en-US"/>
          </a:p>
        </c:txPr>
        <c:crossAx val="184356224"/>
        <c:crosses val="autoZero"/>
        <c:auto val="1"/>
        <c:lblAlgn val="ctr"/>
        <c:lblOffset val="100"/>
        <c:tickLblSkip val="5"/>
        <c:noMultiLvlLbl val="0"/>
      </c:catAx>
      <c:valAx>
        <c:axId val="184356224"/>
        <c:scaling>
          <c:orientation val="minMax"/>
          <c:max val="6"/>
          <c:min val="-6"/>
        </c:scaling>
        <c:delete val="0"/>
        <c:axPos val="l"/>
        <c:majorGridlines>
          <c:spPr>
            <a:ln>
              <a:solidFill>
                <a:srgbClr val="F0F0F0"/>
              </a:solidFill>
            </a:ln>
          </c:spPr>
        </c:majorGridlines>
        <c:title>
          <c:tx>
            <c:strRef>
              <c:f>'32 og 35'!$R$2</c:f>
              <c:strCache>
                <c:ptCount val="1"/>
                <c:pt idx="0">
                  <c:v>LULUCF net emissions 
[Mill. tonnes CO2-eq.]</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4354688"/>
        <c:crosses val="autoZero"/>
        <c:crossBetween val="between"/>
        <c:majorUnit val="1"/>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830729166666669E-2"/>
          <c:y val="7.8337152777777766E-2"/>
          <c:w val="0.6901404513888888"/>
          <c:h val="0.76971208144011827"/>
        </c:manualLayout>
      </c:layout>
      <c:barChart>
        <c:barDir val="bar"/>
        <c:grouping val="stacked"/>
        <c:varyColors val="0"/>
        <c:ser>
          <c:idx val="0"/>
          <c:order val="0"/>
          <c:tx>
            <c:strRef>
              <c:f>'37 og 38'!$D$5</c:f>
              <c:strCache>
                <c:ptCount val="1"/>
                <c:pt idx="0">
                  <c:v>Høj</c:v>
                </c:pt>
              </c:strCache>
            </c:strRef>
          </c:tx>
          <c:spPr>
            <a:solidFill>
              <a:srgbClr val="1DE2CD">
                <a:alpha val="50000"/>
              </a:srgbClr>
            </a:solidFill>
            <a:ln>
              <a:solidFill>
                <a:srgbClr val="1DE2CD">
                  <a:alpha val="50000"/>
                </a:srgbClr>
              </a:solidFill>
            </a:ln>
            <a:effectLst/>
          </c:spPr>
          <c:invertIfNegative val="0"/>
          <c:cat>
            <c:strRef>
              <c:f>'37 og 38'!$B$6:$B$13</c:f>
              <c:strCache>
                <c:ptCount val="8"/>
                <c:pt idx="0">
                  <c:v>A. Data centers</c:v>
                </c:pt>
                <c:pt idx="1">
                  <c:v>B. Carbon ETS price</c:v>
                </c:pt>
                <c:pt idx="2">
                  <c:v>C. RE-deployment</c:v>
                </c:pt>
                <c:pt idx="3">
                  <c:v>D. Electrified vehicles</c:v>
                </c:pt>
                <c:pt idx="4">
                  <c:v>E. Energy eff. industry/services</c:v>
                </c:pt>
                <c:pt idx="5">
                  <c:v>F. Dairy cattle</c:v>
                </c:pt>
                <c:pt idx="6">
                  <c:v>G. Aviation biofuels</c:v>
                </c:pt>
                <c:pt idx="7">
                  <c:v>H. Coal-fired electricity</c:v>
                </c:pt>
              </c:strCache>
            </c:strRef>
          </c:cat>
          <c:val>
            <c:numRef>
              <c:f>'37 og 38'!$D$6:$D$13</c:f>
              <c:numCache>
                <c:formatCode>0.0</c:formatCode>
                <c:ptCount val="8"/>
                <c:pt idx="0">
                  <c:v>1.5946006460159201</c:v>
                </c:pt>
                <c:pt idx="1">
                  <c:v>0.54067443623502243</c:v>
                </c:pt>
                <c:pt idx="2">
                  <c:v>0.88658847658562578</c:v>
                </c:pt>
                <c:pt idx="3">
                  <c:v>0.38955137035666665</c:v>
                </c:pt>
                <c:pt idx="4">
                  <c:v>0</c:v>
                </c:pt>
                <c:pt idx="5">
                  <c:v>0</c:v>
                </c:pt>
                <c:pt idx="6">
                  <c:v>0.6407506364532467</c:v>
                </c:pt>
                <c:pt idx="7">
                  <c:v>0.15119123449373051</c:v>
                </c:pt>
              </c:numCache>
            </c:numRef>
          </c:val>
          <c:extLst>
            <c:ext xmlns:c16="http://schemas.microsoft.com/office/drawing/2014/chart" uri="{C3380CC4-5D6E-409C-BE32-E72D297353CC}">
              <c16:uniqueId val="{00000000-7D09-45C2-99D4-8EBEC63C3DA6}"/>
            </c:ext>
          </c:extLst>
        </c:ser>
        <c:ser>
          <c:idx val="1"/>
          <c:order val="1"/>
          <c:tx>
            <c:strRef>
              <c:f>'37 og 38'!$C$5</c:f>
              <c:strCache>
                <c:ptCount val="1"/>
                <c:pt idx="0">
                  <c:v>Lav</c:v>
                </c:pt>
              </c:strCache>
            </c:strRef>
          </c:tx>
          <c:spPr>
            <a:solidFill>
              <a:srgbClr val="FF5252">
                <a:alpha val="50000"/>
              </a:srgbClr>
            </a:solidFill>
            <a:ln>
              <a:solidFill>
                <a:srgbClr val="FF5252">
                  <a:alpha val="50000"/>
                </a:srgbClr>
              </a:solidFill>
            </a:ln>
            <a:effectLst/>
          </c:spPr>
          <c:invertIfNegative val="0"/>
          <c:cat>
            <c:strRef>
              <c:f>'37 og 38'!$B$6:$B$13</c:f>
              <c:strCache>
                <c:ptCount val="8"/>
                <c:pt idx="0">
                  <c:v>A. Data centers</c:v>
                </c:pt>
                <c:pt idx="1">
                  <c:v>B. Carbon ETS price</c:v>
                </c:pt>
                <c:pt idx="2">
                  <c:v>C. RE-deployment</c:v>
                </c:pt>
                <c:pt idx="3">
                  <c:v>D. Electrified vehicles</c:v>
                </c:pt>
                <c:pt idx="4">
                  <c:v>E. Energy eff. industry/services</c:v>
                </c:pt>
                <c:pt idx="5">
                  <c:v>F. Dairy cattle</c:v>
                </c:pt>
                <c:pt idx="6">
                  <c:v>G. Aviation biofuels</c:v>
                </c:pt>
                <c:pt idx="7">
                  <c:v>H. Coal-fired electricity</c:v>
                </c:pt>
              </c:strCache>
            </c:strRef>
          </c:cat>
          <c:val>
            <c:numRef>
              <c:f>'37 og 38'!$C$6:$C$13</c:f>
              <c:numCache>
                <c:formatCode>0.0</c:formatCode>
                <c:ptCount val="8"/>
                <c:pt idx="0">
                  <c:v>0</c:v>
                </c:pt>
                <c:pt idx="1">
                  <c:v>-0.16418214379206875</c:v>
                </c:pt>
                <c:pt idx="2">
                  <c:v>-3.6303085892988696</c:v>
                </c:pt>
                <c:pt idx="3">
                  <c:v>-0.19237111709603516</c:v>
                </c:pt>
                <c:pt idx="4">
                  <c:v>-1.6643460322840475E-2</c:v>
                </c:pt>
                <c:pt idx="5">
                  <c:v>0</c:v>
                </c:pt>
                <c:pt idx="6">
                  <c:v>0</c:v>
                </c:pt>
                <c:pt idx="7">
                  <c:v>-4.8530037282423777E-2</c:v>
                </c:pt>
              </c:numCache>
            </c:numRef>
          </c:val>
          <c:extLst>
            <c:ext xmlns:c16="http://schemas.microsoft.com/office/drawing/2014/chart" uri="{C3380CC4-5D6E-409C-BE32-E72D297353CC}">
              <c16:uniqueId val="{00000001-7D09-45C2-99D4-8EBEC63C3DA6}"/>
            </c:ext>
          </c:extLst>
        </c:ser>
        <c:dLbls>
          <c:showLegendKey val="0"/>
          <c:showVal val="0"/>
          <c:showCatName val="0"/>
          <c:showSerName val="0"/>
          <c:showPercent val="0"/>
          <c:showBubbleSize val="0"/>
        </c:dLbls>
        <c:gapWidth val="75"/>
        <c:overlap val="100"/>
        <c:axId val="186320768"/>
        <c:axId val="186331136"/>
      </c:barChart>
      <c:catAx>
        <c:axId val="186320768"/>
        <c:scaling>
          <c:orientation val="maxMin"/>
        </c:scaling>
        <c:delete val="0"/>
        <c:axPos val="l"/>
        <c:minorGridlines>
          <c:spPr>
            <a:ln w="9525" cap="flat" cmpd="sng" algn="ctr">
              <a:noFill/>
              <a:round/>
            </a:ln>
            <a:effectLst/>
          </c:spPr>
        </c:minorGridlines>
        <c:title>
          <c:tx>
            <c:strRef>
              <c:f>'37 og 38'!$B$2</c:f>
              <c:strCache>
                <c:ptCount val="1"/>
                <c:pt idx="0">
                  <c:v>Sensitivity</c:v>
                </c:pt>
              </c:strCache>
            </c:strRef>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Arial" panose="020B0604020202020204" pitchFamily="34" charset="0"/>
                </a:defRPr>
              </a:pPr>
              <a:endParaRPr lang="en-US"/>
            </a:p>
          </c:txPr>
        </c:title>
        <c:numFmt formatCode="General" sourceLinked="1"/>
        <c:majorTickMark val="none"/>
        <c:minorTickMark val="none"/>
        <c:tickLblPos val="high"/>
        <c:spPr>
          <a:solidFill>
            <a:schemeClr val="bg1"/>
          </a:solidFill>
          <a:ln w="9525" cap="flat" cmpd="sng" algn="ctr">
            <a:solidFill>
              <a:schemeClr val="tx1"/>
            </a:solidFill>
            <a:round/>
          </a:ln>
          <a:effectLst/>
        </c:spPr>
        <c:txPr>
          <a:bodyPr rot="0" spcFirstLastPara="1" vertOverflow="ellipsis" wrap="square" anchor="ctr" anchorCtr="1"/>
          <a:lstStyle/>
          <a:p>
            <a:pPr>
              <a:defRPr sz="900" b="0" i="0" u="none" strike="noStrike" kern="1200" baseline="0">
                <a:solidFill>
                  <a:schemeClr val="tx1">
                    <a:lumMod val="65000"/>
                    <a:lumOff val="35000"/>
                  </a:schemeClr>
                </a:solidFill>
                <a:latin typeface="+mn-lt"/>
                <a:ea typeface="+mn-ea"/>
                <a:cs typeface="Arial" panose="020B0604020202020204" pitchFamily="34" charset="0"/>
              </a:defRPr>
            </a:pPr>
            <a:endParaRPr lang="en-US"/>
          </a:p>
        </c:txPr>
        <c:crossAx val="186331136"/>
        <c:crosses val="autoZero"/>
        <c:auto val="1"/>
        <c:lblAlgn val="ctr"/>
        <c:lblOffset val="100"/>
        <c:tickLblSkip val="1"/>
        <c:noMultiLvlLbl val="0"/>
      </c:catAx>
      <c:valAx>
        <c:axId val="186331136"/>
        <c:scaling>
          <c:orientation val="minMax"/>
          <c:max val="4"/>
          <c:min val="-4"/>
        </c:scaling>
        <c:delete val="0"/>
        <c:axPos val="t"/>
        <c:majorGridlines>
          <c:spPr>
            <a:ln w="9525" cap="flat" cmpd="sng" algn="ctr">
              <a:solidFill>
                <a:srgbClr val="F0F0F0"/>
              </a:solidFill>
              <a:round/>
            </a:ln>
            <a:effectLst/>
          </c:spPr>
        </c:majorGridlines>
        <c:title>
          <c:tx>
            <c:strRef>
              <c:f>'37 og 38'!$B$5</c:f>
              <c:strCache>
                <c:ptCount val="1"/>
                <c:pt idx="0">
                  <c:v>Deviation from baseline [percentage point]</c:v>
                </c:pt>
              </c:strCache>
            </c:strRef>
          </c:tx>
          <c:layout>
            <c:manualLayout>
              <c:xMode val="edge"/>
              <c:yMode val="edge"/>
              <c:x val="0.23530538194444445"/>
              <c:y val="0.92720868055555561"/>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Arial" panose="020B0604020202020204" pitchFamily="34" charset="0"/>
                </a:defRPr>
              </a:pPr>
              <a:endParaRPr lang="en-US"/>
            </a:p>
          </c:txPr>
        </c:title>
        <c:numFmt formatCode="General" sourceLinked="0"/>
        <c:majorTickMark val="none"/>
        <c:minorTickMark val="none"/>
        <c:tickLblPos val="high"/>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Arial" panose="020B0604020202020204" pitchFamily="34" charset="0"/>
              </a:defRPr>
            </a:pPr>
            <a:endParaRPr lang="en-US"/>
          </a:p>
        </c:txPr>
        <c:crossAx val="186320768"/>
        <c:crosses val="autoZero"/>
        <c:crossBetween val="between"/>
      </c:valAx>
      <c:spPr>
        <a:noFill/>
        <a:ln>
          <a:solidFill>
            <a:schemeClr val="tx1"/>
          </a:solidFill>
        </a:ln>
        <a:effectLst/>
        <a:extLst>
          <a:ext uri="{909E8E84-426E-40DD-AFC4-6F175D3DCCD1}">
            <a14:hiddenFill xmlns:a14="http://schemas.microsoft.com/office/drawing/2010/main">
              <a:solidFill>
                <a:schemeClr val="bg1"/>
              </a:solidFill>
            </a14:hiddenFill>
          </a:ext>
        </a:extLst>
      </c:spPr>
    </c:plotArea>
    <c:plotVisOnly val="1"/>
    <c:dispBlanksAs val="gap"/>
    <c:showDLblsOverMax val="0"/>
  </c:chart>
  <c:spPr>
    <a:solidFill>
      <a:sysClr val="window" lastClr="FFFFFF"/>
    </a:solidFill>
    <a:ln w="9525" cap="flat" cmpd="sng" algn="ctr">
      <a:noFill/>
      <a:round/>
    </a:ln>
    <a:effectLst/>
    <a:extLst>
      <a:ext uri="{91240B29-F687-4F45-9708-019B960494DF}">
        <a14:hiddenLine xmlns:a14="http://schemas.microsoft.com/office/drawing/2010/main" w="9525" cap="flat" cmpd="sng" algn="ctr">
          <a:solidFill>
            <a:sysClr val="windowText" lastClr="000000">
              <a:lumMod val="15000"/>
              <a:lumOff val="85000"/>
            </a:sysClr>
          </a:solidFill>
          <a:round/>
        </a14:hiddenLine>
      </a:ext>
    </a:extLst>
  </c:spPr>
  <c:txPr>
    <a:bodyPr/>
    <a:lstStyle/>
    <a:p>
      <a:pPr>
        <a:defRPr>
          <a:latin typeface="+mn-lt"/>
          <a:cs typeface="Arial" panose="020B0604020202020204" pitchFamily="34" charset="0"/>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830729166666669E-2"/>
          <c:y val="8.4504166666666672E-2"/>
          <c:w val="0.6901404513888888"/>
          <c:h val="0.63839965277777766"/>
        </c:manualLayout>
      </c:layout>
      <c:barChart>
        <c:barDir val="bar"/>
        <c:grouping val="stacked"/>
        <c:varyColors val="0"/>
        <c:ser>
          <c:idx val="0"/>
          <c:order val="0"/>
          <c:tx>
            <c:strRef>
              <c:f>'37 og 38'!$C$25</c:f>
              <c:strCache>
                <c:ptCount val="1"/>
                <c:pt idx="0">
                  <c:v>ETS</c:v>
                </c:pt>
              </c:strCache>
            </c:strRef>
          </c:tx>
          <c:spPr>
            <a:solidFill>
              <a:srgbClr val="1DE2CD">
                <a:alpha val="50000"/>
              </a:srgbClr>
            </a:solidFill>
            <a:ln>
              <a:solidFill>
                <a:srgbClr val="1DE2CD">
                  <a:alpha val="50000"/>
                </a:srgbClr>
              </a:solidFill>
            </a:ln>
            <a:effectLst/>
          </c:spPr>
          <c:invertIfNegative val="0"/>
          <c:cat>
            <c:strRef>
              <c:f>'37 og 38'!$B$26:$B$33</c:f>
              <c:strCache>
                <c:ptCount val="8"/>
                <c:pt idx="0">
                  <c:v>A. Data centers</c:v>
                </c:pt>
                <c:pt idx="1">
                  <c:v>B. Carbon ETS price</c:v>
                </c:pt>
                <c:pt idx="2">
                  <c:v>C. RE-deployment</c:v>
                </c:pt>
                <c:pt idx="3">
                  <c:v>D. Electrified vehicles</c:v>
                </c:pt>
                <c:pt idx="4">
                  <c:v>E. Energy eff. industry/services</c:v>
                </c:pt>
                <c:pt idx="5">
                  <c:v>F. Dairy cattle</c:v>
                </c:pt>
                <c:pt idx="6">
                  <c:v>G. Aviation biofuels</c:v>
                </c:pt>
                <c:pt idx="7">
                  <c:v>H. Coal-fired electricity</c:v>
                </c:pt>
              </c:strCache>
            </c:strRef>
          </c:cat>
          <c:val>
            <c:numRef>
              <c:f>'37 og 38'!$C$26:$C$33</c:f>
              <c:numCache>
                <c:formatCode>General</c:formatCode>
                <c:ptCount val="8"/>
                <c:pt idx="0">
                  <c:v>-2.4454260907733172E-2</c:v>
                </c:pt>
                <c:pt idx="1">
                  <c:v>-0.22736885000939999</c:v>
                </c:pt>
                <c:pt idx="2">
                  <c:v>-6.2401593312788606E-3</c:v>
                </c:pt>
                <c:pt idx="3">
                  <c:v>-1.3067857929485172E-3</c:v>
                </c:pt>
                <c:pt idx="4">
                  <c:v>-4.1852094631392944E-2</c:v>
                </c:pt>
                <c:pt idx="5">
                  <c:v>0</c:v>
                </c:pt>
                <c:pt idx="6">
                  <c:v>-1.5578384213343455E-2</c:v>
                </c:pt>
                <c:pt idx="7">
                  <c:v>-0.58402870286984143</c:v>
                </c:pt>
              </c:numCache>
            </c:numRef>
          </c:val>
          <c:extLst>
            <c:ext xmlns:c16="http://schemas.microsoft.com/office/drawing/2014/chart" uri="{C3380CC4-5D6E-409C-BE32-E72D297353CC}">
              <c16:uniqueId val="{00000000-B155-4096-8CC9-15DA2C0FAF9C}"/>
            </c:ext>
          </c:extLst>
        </c:ser>
        <c:ser>
          <c:idx val="1"/>
          <c:order val="1"/>
          <c:tx>
            <c:strRef>
              <c:f>'37 og 38'!$D$25</c:f>
              <c:strCache>
                <c:ptCount val="1"/>
                <c:pt idx="0">
                  <c:v>Non-ETS</c:v>
                </c:pt>
              </c:strCache>
            </c:strRef>
          </c:tx>
          <c:spPr>
            <a:solidFill>
              <a:srgbClr val="ADF5ED">
                <a:alpha val="50000"/>
              </a:srgbClr>
            </a:solidFill>
            <a:ln w="9525">
              <a:solidFill>
                <a:srgbClr val="ADF5ED">
                  <a:alpha val="50000"/>
                </a:srgbClr>
              </a:solidFill>
            </a:ln>
            <a:effectLst/>
          </c:spPr>
          <c:invertIfNegative val="0"/>
          <c:cat>
            <c:strRef>
              <c:f>'37 og 38'!$B$26:$B$33</c:f>
              <c:strCache>
                <c:ptCount val="8"/>
                <c:pt idx="0">
                  <c:v>A. Data centers</c:v>
                </c:pt>
                <c:pt idx="1">
                  <c:v>B. Carbon ETS price</c:v>
                </c:pt>
                <c:pt idx="2">
                  <c:v>C. RE-deployment</c:v>
                </c:pt>
                <c:pt idx="3">
                  <c:v>D. Electrified vehicles</c:v>
                </c:pt>
                <c:pt idx="4">
                  <c:v>E. Energy eff. industry/services</c:v>
                </c:pt>
                <c:pt idx="5">
                  <c:v>F. Dairy cattle</c:v>
                </c:pt>
                <c:pt idx="6">
                  <c:v>G. Aviation biofuels</c:v>
                </c:pt>
                <c:pt idx="7">
                  <c:v>H. Coal-fired electricity</c:v>
                </c:pt>
              </c:strCache>
            </c:strRef>
          </c:cat>
          <c:val>
            <c:numRef>
              <c:f>'37 og 38'!$D$26:$D$33</c:f>
              <c:numCache>
                <c:formatCode>General</c:formatCode>
                <c:ptCount val="8"/>
                <c:pt idx="0">
                  <c:v>-4.7992237536043092E-3</c:v>
                </c:pt>
                <c:pt idx="1">
                  <c:v>-3.6759330878261665E-2</c:v>
                </c:pt>
                <c:pt idx="2">
                  <c:v>-1.0391951835799773E-3</c:v>
                </c:pt>
                <c:pt idx="3">
                  <c:v>-0.64253635720488234</c:v>
                </c:pt>
                <c:pt idx="4">
                  <c:v>-6.4501051360483785E-2</c:v>
                </c:pt>
                <c:pt idx="5" formatCode="0.0">
                  <c:v>-0.5</c:v>
                </c:pt>
                <c:pt idx="6">
                  <c:v>0</c:v>
                </c:pt>
                <c:pt idx="7" formatCode="0.0">
                  <c:v>-3.7633434999051474E-2</c:v>
                </c:pt>
              </c:numCache>
            </c:numRef>
          </c:val>
          <c:extLst>
            <c:ext xmlns:c16="http://schemas.microsoft.com/office/drawing/2014/chart" uri="{C3380CC4-5D6E-409C-BE32-E72D297353CC}">
              <c16:uniqueId val="{00000001-B155-4096-8CC9-15DA2C0FAF9C}"/>
            </c:ext>
          </c:extLst>
        </c:ser>
        <c:ser>
          <c:idx val="2"/>
          <c:order val="2"/>
          <c:tx>
            <c:strRef>
              <c:f>'37 og 38'!$E$25</c:f>
              <c:strCache>
                <c:ptCount val="1"/>
                <c:pt idx="0">
                  <c:v>ETS</c:v>
                </c:pt>
              </c:strCache>
            </c:strRef>
          </c:tx>
          <c:spPr>
            <a:solidFill>
              <a:srgbClr val="FF5252">
                <a:alpha val="50000"/>
              </a:srgbClr>
            </a:solidFill>
            <a:ln>
              <a:solidFill>
                <a:srgbClr val="FF5252">
                  <a:alpha val="50000"/>
                </a:srgbClr>
              </a:solidFill>
            </a:ln>
            <a:effectLst/>
          </c:spPr>
          <c:invertIfNegative val="0"/>
          <c:cat>
            <c:strRef>
              <c:f>'37 og 38'!$B$26:$B$33</c:f>
              <c:strCache>
                <c:ptCount val="8"/>
                <c:pt idx="0">
                  <c:v>A. Data centers</c:v>
                </c:pt>
                <c:pt idx="1">
                  <c:v>B. Carbon ETS price</c:v>
                </c:pt>
                <c:pt idx="2">
                  <c:v>C. RE-deployment</c:v>
                </c:pt>
                <c:pt idx="3">
                  <c:v>D. Electrified vehicles</c:v>
                </c:pt>
                <c:pt idx="4">
                  <c:v>E. Energy eff. industry/services</c:v>
                </c:pt>
                <c:pt idx="5">
                  <c:v>F. Dairy cattle</c:v>
                </c:pt>
                <c:pt idx="6">
                  <c:v>G. Aviation biofuels</c:v>
                </c:pt>
                <c:pt idx="7">
                  <c:v>H. Coal-fired electricity</c:v>
                </c:pt>
              </c:strCache>
            </c:strRef>
          </c:cat>
          <c:val>
            <c:numRef>
              <c:f>'37 og 38'!$E$26:$E$33</c:f>
              <c:numCache>
                <c:formatCode>General</c:formatCode>
                <c:ptCount val="8"/>
                <c:pt idx="0">
                  <c:v>0</c:v>
                </c:pt>
                <c:pt idx="1">
                  <c:v>8.3886274564186181E-2</c:v>
                </c:pt>
                <c:pt idx="2">
                  <c:v>2.0677072849093037E-2</c:v>
                </c:pt>
                <c:pt idx="3">
                  <c:v>2.3402249392319163E-3</c:v>
                </c:pt>
                <c:pt idx="4">
                  <c:v>1.9586664187206893E-2</c:v>
                </c:pt>
                <c:pt idx="5" formatCode="0.0">
                  <c:v>0</c:v>
                </c:pt>
                <c:pt idx="6">
                  <c:v>0</c:v>
                </c:pt>
                <c:pt idx="7">
                  <c:v>2.1804121992290248</c:v>
                </c:pt>
              </c:numCache>
            </c:numRef>
          </c:val>
          <c:extLst>
            <c:ext xmlns:c16="http://schemas.microsoft.com/office/drawing/2014/chart" uri="{C3380CC4-5D6E-409C-BE32-E72D297353CC}">
              <c16:uniqueId val="{00000002-B155-4096-8CC9-15DA2C0FAF9C}"/>
            </c:ext>
          </c:extLst>
        </c:ser>
        <c:ser>
          <c:idx val="3"/>
          <c:order val="3"/>
          <c:tx>
            <c:strRef>
              <c:f>'37 og 38'!$F$25</c:f>
              <c:strCache>
                <c:ptCount val="1"/>
                <c:pt idx="0">
                  <c:v>Non-ETS</c:v>
                </c:pt>
              </c:strCache>
            </c:strRef>
          </c:tx>
          <c:spPr>
            <a:solidFill>
              <a:srgbClr val="FF8181">
                <a:alpha val="50000"/>
              </a:srgbClr>
            </a:solidFill>
            <a:ln>
              <a:solidFill>
                <a:srgbClr val="FF8181">
                  <a:alpha val="50000"/>
                </a:srgbClr>
              </a:solidFill>
            </a:ln>
            <a:effectLst/>
          </c:spPr>
          <c:invertIfNegative val="0"/>
          <c:cat>
            <c:strRef>
              <c:f>'37 og 38'!$B$26:$B$33</c:f>
              <c:strCache>
                <c:ptCount val="8"/>
                <c:pt idx="0">
                  <c:v>A. Data centers</c:v>
                </c:pt>
                <c:pt idx="1">
                  <c:v>B. Carbon ETS price</c:v>
                </c:pt>
                <c:pt idx="2">
                  <c:v>C. RE-deployment</c:v>
                </c:pt>
                <c:pt idx="3">
                  <c:v>D. Electrified vehicles</c:v>
                </c:pt>
                <c:pt idx="4">
                  <c:v>E. Energy eff. industry/services</c:v>
                </c:pt>
                <c:pt idx="5">
                  <c:v>F. Dairy cattle</c:v>
                </c:pt>
                <c:pt idx="6">
                  <c:v>G. Aviation biofuels</c:v>
                </c:pt>
                <c:pt idx="7">
                  <c:v>H. Coal-fired electricity</c:v>
                </c:pt>
              </c:strCache>
            </c:strRef>
          </c:cat>
          <c:val>
            <c:numRef>
              <c:f>'37 og 38'!$F$26:$F$33</c:f>
              <c:numCache>
                <c:formatCode>General</c:formatCode>
                <c:ptCount val="8"/>
                <c:pt idx="0">
                  <c:v>0</c:v>
                </c:pt>
                <c:pt idx="1">
                  <c:v>0.14881497098031105</c:v>
                </c:pt>
                <c:pt idx="2">
                  <c:v>3.0073157478831547E-3</c:v>
                </c:pt>
                <c:pt idx="3">
                  <c:v>0.32126884979578207</c:v>
                </c:pt>
                <c:pt idx="4">
                  <c:v>2.1976191947750578E-2</c:v>
                </c:pt>
                <c:pt idx="5" formatCode="0.0">
                  <c:v>0.5</c:v>
                </c:pt>
                <c:pt idx="6">
                  <c:v>0</c:v>
                </c:pt>
                <c:pt idx="7">
                  <c:v>4.3385546405609432E-2</c:v>
                </c:pt>
              </c:numCache>
            </c:numRef>
          </c:val>
          <c:extLst>
            <c:ext xmlns:c16="http://schemas.microsoft.com/office/drawing/2014/chart" uri="{C3380CC4-5D6E-409C-BE32-E72D297353CC}">
              <c16:uniqueId val="{00000003-B155-4096-8CC9-15DA2C0FAF9C}"/>
            </c:ext>
          </c:extLst>
        </c:ser>
        <c:dLbls>
          <c:showLegendKey val="0"/>
          <c:showVal val="0"/>
          <c:showCatName val="0"/>
          <c:showSerName val="0"/>
          <c:showPercent val="0"/>
          <c:showBubbleSize val="0"/>
        </c:dLbls>
        <c:gapWidth val="75"/>
        <c:overlap val="100"/>
        <c:axId val="186599680"/>
        <c:axId val="186610048"/>
      </c:barChart>
      <c:catAx>
        <c:axId val="186599680"/>
        <c:scaling>
          <c:orientation val="maxMin"/>
        </c:scaling>
        <c:delete val="0"/>
        <c:axPos val="l"/>
        <c:title>
          <c:tx>
            <c:strRef>
              <c:f>'37 og 38'!$B$2</c:f>
              <c:strCache>
                <c:ptCount val="1"/>
                <c:pt idx="0">
                  <c:v>Sensitivity</c:v>
                </c:pt>
              </c:strCache>
            </c:strRef>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Arial" panose="020B0604020202020204" pitchFamily="34" charset="0"/>
                </a:defRPr>
              </a:pPr>
              <a:endParaRPr lang="en-US"/>
            </a:p>
          </c:txPr>
        </c:title>
        <c:numFmt formatCode="General" sourceLinked="1"/>
        <c:majorTickMark val="none"/>
        <c:minorTickMark val="none"/>
        <c:tickLblPos val="high"/>
        <c:spPr>
          <a:noFill/>
          <a:ln w="9525" cap="flat" cmpd="sng" algn="ctr">
            <a:solidFill>
              <a:schemeClr val="tx1"/>
            </a:solidFill>
            <a:round/>
          </a:ln>
          <a:effectLst/>
        </c:spPr>
        <c:txPr>
          <a:bodyPr rot="0" spcFirstLastPara="1" vertOverflow="ellipsis" wrap="square" anchor="t" anchorCtr="0"/>
          <a:lstStyle/>
          <a:p>
            <a:pPr>
              <a:defRPr sz="900" b="0" i="0" u="none" strike="noStrike" kern="1200" baseline="0">
                <a:solidFill>
                  <a:schemeClr val="tx1">
                    <a:lumMod val="65000"/>
                    <a:lumOff val="35000"/>
                  </a:schemeClr>
                </a:solidFill>
                <a:latin typeface="+mn-lt"/>
                <a:ea typeface="+mn-ea"/>
                <a:cs typeface="Arial" panose="020B0604020202020204" pitchFamily="34" charset="0"/>
              </a:defRPr>
            </a:pPr>
            <a:endParaRPr lang="en-US"/>
          </a:p>
        </c:txPr>
        <c:crossAx val="186610048"/>
        <c:crosses val="autoZero"/>
        <c:auto val="1"/>
        <c:lblAlgn val="ctr"/>
        <c:lblOffset val="100"/>
        <c:noMultiLvlLbl val="0"/>
      </c:catAx>
      <c:valAx>
        <c:axId val="186610048"/>
        <c:scaling>
          <c:orientation val="minMax"/>
          <c:min val="-3"/>
        </c:scaling>
        <c:delete val="0"/>
        <c:axPos val="b"/>
        <c:majorGridlines>
          <c:spPr>
            <a:ln w="9525" cap="flat" cmpd="sng" algn="ctr">
              <a:solidFill>
                <a:srgbClr val="F0F0F0"/>
              </a:solidFill>
              <a:round/>
            </a:ln>
            <a:effectLst/>
          </c:spPr>
        </c:majorGridlines>
        <c:title>
          <c:tx>
            <c:strRef>
              <c:f>'37 og 38'!$B$25</c:f>
              <c:strCache>
                <c:ptCount val="1"/>
                <c:pt idx="0">
                  <c:v>Deviation from baseline [mill. tonnes CO2-eq.]</c:v>
                </c:pt>
              </c:strCache>
            </c:strRef>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Arial" panose="020B0604020202020204" pitchFamily="34" charset="0"/>
                </a:defRPr>
              </a:pPr>
              <a:endParaRPr lang="en-US"/>
            </a:p>
          </c:txPr>
        </c:title>
        <c:numFmt formatCode="General" sourceLinked="0"/>
        <c:majorTickMark val="none"/>
        <c:minorTickMark val="none"/>
        <c:tickLblPos val="high"/>
        <c:spPr>
          <a:noFill/>
          <a:ln>
            <a:solidFill>
              <a:schemeClr val="tx1"/>
            </a:solid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Arial" panose="020B0604020202020204" pitchFamily="34" charset="0"/>
              </a:defRPr>
            </a:pPr>
            <a:endParaRPr lang="en-US"/>
          </a:p>
        </c:txPr>
        <c:crossAx val="186599680"/>
        <c:crosses val="max"/>
        <c:crossBetween val="between"/>
      </c:valAx>
      <c:spPr>
        <a:noFill/>
        <a:ln>
          <a:solidFill>
            <a:schemeClr val="tx1"/>
          </a:solidFill>
        </a:ln>
        <a:effectLst/>
        <a:extLst>
          <a:ext uri="{909E8E84-426E-40DD-AFC4-6F175D3DCCD1}">
            <a14:hiddenFill xmlns:a14="http://schemas.microsoft.com/office/drawing/2010/main">
              <a:noFill/>
            </a14:hiddenFill>
          </a:ext>
        </a:extLst>
      </c:spPr>
    </c:plotArea>
    <c:legend>
      <c:legendPos val="b"/>
      <c:layout>
        <c:manualLayout>
          <c:xMode val="edge"/>
          <c:yMode val="edge"/>
          <c:x val="0.21967743055555555"/>
          <c:y val="0.90320868055555559"/>
          <c:w val="0.38425625000000002"/>
          <c:h val="7.033298611111110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solidFill>
      <a:sysClr val="window" lastClr="FFFFFF"/>
    </a:solidFill>
    <a:ln w="9525" cap="flat" cmpd="sng" algn="ctr">
      <a:noFill/>
      <a:round/>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5"/>
          <c:order val="0"/>
          <c:tx>
            <c:strRef>
              <c:f>'5'!$B$1</c:f>
              <c:strCache>
                <c:ptCount val="1"/>
                <c:pt idx="0">
                  <c:v>Non-energy</c:v>
                </c:pt>
              </c:strCache>
            </c:strRef>
          </c:tx>
          <c:spPr>
            <a:solidFill>
              <a:srgbClr val="FF5252"/>
            </a:solidFill>
            <a:ln>
              <a:solidFill>
                <a:srgbClr val="FF5252"/>
              </a:solidFill>
            </a:ln>
          </c:spPr>
          <c:cat>
            <c:numRef>
              <c:f>'5'!$A$2:$A$42</c:f>
              <c:numCache>
                <c:formatCode>0</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'5'!$B$2:$B$42</c:f>
              <c:numCache>
                <c:formatCode>0</c:formatCode>
                <c:ptCount val="41"/>
                <c:pt idx="0">
                  <c:v>13.00423</c:v>
                </c:pt>
                <c:pt idx="1">
                  <c:v>12.7401</c:v>
                </c:pt>
                <c:pt idx="2">
                  <c:v>12.881609999999998</c:v>
                </c:pt>
                <c:pt idx="3">
                  <c:v>13.262229999999999</c:v>
                </c:pt>
                <c:pt idx="4">
                  <c:v>13.218920000000001</c:v>
                </c:pt>
                <c:pt idx="5">
                  <c:v>13.4031</c:v>
                </c:pt>
                <c:pt idx="6">
                  <c:v>14.294739999999999</c:v>
                </c:pt>
                <c:pt idx="7">
                  <c:v>13.928929999999999</c:v>
                </c:pt>
                <c:pt idx="8">
                  <c:v>12.557510000000001</c:v>
                </c:pt>
                <c:pt idx="9">
                  <c:v>13.20139</c:v>
                </c:pt>
                <c:pt idx="10">
                  <c:v>12.61889</c:v>
                </c:pt>
                <c:pt idx="11">
                  <c:v>11.16329</c:v>
                </c:pt>
                <c:pt idx="12">
                  <c:v>11.256080000000001</c:v>
                </c:pt>
                <c:pt idx="13">
                  <c:v>11.63016</c:v>
                </c:pt>
                <c:pt idx="14">
                  <c:v>12.9009</c:v>
                </c:pt>
                <c:pt idx="15">
                  <c:v>12.064409999999999</c:v>
                </c:pt>
                <c:pt idx="16">
                  <c:v>12.21813</c:v>
                </c:pt>
                <c:pt idx="17">
                  <c:v>12.964460000000001</c:v>
                </c:pt>
                <c:pt idx="18">
                  <c:v>11.03396</c:v>
                </c:pt>
                <c:pt idx="19">
                  <c:v>10.49788</c:v>
                </c:pt>
                <c:pt idx="20">
                  <c:v>11.026340000000001</c:v>
                </c:pt>
                <c:pt idx="21">
                  <c:v>12.37363</c:v>
                </c:pt>
                <c:pt idx="22">
                  <c:v>11.523960000000001</c:v>
                </c:pt>
                <c:pt idx="23">
                  <c:v>11.635949999999999</c:v>
                </c:pt>
                <c:pt idx="24">
                  <c:v>10.55006</c:v>
                </c:pt>
                <c:pt idx="25">
                  <c:v>10.529170000000001</c:v>
                </c:pt>
                <c:pt idx="26">
                  <c:v>10.49145</c:v>
                </c:pt>
                <c:pt idx="27">
                  <c:v>10.34971</c:v>
                </c:pt>
                <c:pt idx="28">
                  <c:v>10.34971</c:v>
                </c:pt>
                <c:pt idx="29">
                  <c:v>10.34971</c:v>
                </c:pt>
                <c:pt idx="30">
                  <c:v>10.34971</c:v>
                </c:pt>
                <c:pt idx="31">
                  <c:v>10.34971</c:v>
                </c:pt>
                <c:pt idx="32">
                  <c:v>10.34971</c:v>
                </c:pt>
                <c:pt idx="33">
                  <c:v>10.34971</c:v>
                </c:pt>
                <c:pt idx="34">
                  <c:v>10.34971</c:v>
                </c:pt>
                <c:pt idx="35">
                  <c:v>10.34971</c:v>
                </c:pt>
                <c:pt idx="36">
                  <c:v>10.34971</c:v>
                </c:pt>
                <c:pt idx="37">
                  <c:v>10.34971</c:v>
                </c:pt>
                <c:pt idx="38">
                  <c:v>10.34971</c:v>
                </c:pt>
                <c:pt idx="39">
                  <c:v>10.34971</c:v>
                </c:pt>
                <c:pt idx="40">
                  <c:v>10.34971</c:v>
                </c:pt>
              </c:numCache>
            </c:numRef>
          </c:val>
          <c:extLst>
            <c:ext xmlns:c16="http://schemas.microsoft.com/office/drawing/2014/chart" uri="{C3380CC4-5D6E-409C-BE32-E72D297353CC}">
              <c16:uniqueId val="{00000000-3D5A-4AFD-9EE3-0A896334D599}"/>
            </c:ext>
          </c:extLst>
        </c:ser>
        <c:ser>
          <c:idx val="0"/>
          <c:order val="1"/>
          <c:tx>
            <c:strRef>
              <c:f>'5'!$F$1</c:f>
              <c:strCache>
                <c:ptCount val="1"/>
                <c:pt idx="0">
                  <c:v>Households</c:v>
                </c:pt>
              </c:strCache>
            </c:strRef>
          </c:tx>
          <c:spPr>
            <a:solidFill>
              <a:srgbClr val="0091EA"/>
            </a:solidFill>
            <a:ln>
              <a:solidFill>
                <a:srgbClr val="0091EA"/>
              </a:solidFill>
            </a:ln>
          </c:spPr>
          <c:cat>
            <c:numRef>
              <c:f>'5'!$A$2:$A$42</c:f>
              <c:numCache>
                <c:formatCode>0</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'5'!$F$2:$F$42</c:f>
              <c:numCache>
                <c:formatCode>0</c:formatCode>
                <c:ptCount val="41"/>
                <c:pt idx="0">
                  <c:v>185.03924692865866</c:v>
                </c:pt>
                <c:pt idx="1">
                  <c:v>186.87088815934516</c:v>
                </c:pt>
                <c:pt idx="2">
                  <c:v>187.47281322887392</c:v>
                </c:pt>
                <c:pt idx="3">
                  <c:v>190.16541975046187</c:v>
                </c:pt>
                <c:pt idx="4">
                  <c:v>192.3770328934398</c:v>
                </c:pt>
                <c:pt idx="5">
                  <c:v>192.20897751928572</c:v>
                </c:pt>
                <c:pt idx="6">
                  <c:v>189.01819937852756</c:v>
                </c:pt>
                <c:pt idx="7">
                  <c:v>194.40249398707095</c:v>
                </c:pt>
                <c:pt idx="8">
                  <c:v>193.87188160896886</c:v>
                </c:pt>
                <c:pt idx="9">
                  <c:v>192.9967626511561</c:v>
                </c:pt>
                <c:pt idx="10">
                  <c:v>189.2746318646341</c:v>
                </c:pt>
                <c:pt idx="11">
                  <c:v>187.61304901243113</c:v>
                </c:pt>
                <c:pt idx="12">
                  <c:v>191.07605254381318</c:v>
                </c:pt>
                <c:pt idx="13">
                  <c:v>191.41277146301309</c:v>
                </c:pt>
                <c:pt idx="14">
                  <c:v>191.96039577716061</c:v>
                </c:pt>
                <c:pt idx="15">
                  <c:v>194.72877543287154</c:v>
                </c:pt>
                <c:pt idx="16">
                  <c:v>199.06122279063635</c:v>
                </c:pt>
                <c:pt idx="17">
                  <c:v>201.04928382551051</c:v>
                </c:pt>
                <c:pt idx="18">
                  <c:v>198.21418278845323</c:v>
                </c:pt>
                <c:pt idx="19">
                  <c:v>191.61712404423341</c:v>
                </c:pt>
                <c:pt idx="20">
                  <c:v>191.58469303105201</c:v>
                </c:pt>
                <c:pt idx="21">
                  <c:v>195.09462399225188</c:v>
                </c:pt>
                <c:pt idx="22">
                  <c:v>184.80954947025631</c:v>
                </c:pt>
                <c:pt idx="23">
                  <c:v>186.72460096655371</c:v>
                </c:pt>
                <c:pt idx="24">
                  <c:v>189.35667776725069</c:v>
                </c:pt>
                <c:pt idx="25">
                  <c:v>193.03556196528962</c:v>
                </c:pt>
                <c:pt idx="26">
                  <c:v>195.47803184284976</c:v>
                </c:pt>
                <c:pt idx="27">
                  <c:v>193.91247976046418</c:v>
                </c:pt>
                <c:pt idx="28">
                  <c:v>193.43817277240845</c:v>
                </c:pt>
                <c:pt idx="29">
                  <c:v>192.70500404573235</c:v>
                </c:pt>
                <c:pt idx="30">
                  <c:v>191.97183531905648</c:v>
                </c:pt>
                <c:pt idx="31">
                  <c:v>190.94202932583872</c:v>
                </c:pt>
                <c:pt idx="32">
                  <c:v>189.91222333262078</c:v>
                </c:pt>
                <c:pt idx="33">
                  <c:v>188.88241733940299</c:v>
                </c:pt>
                <c:pt idx="34">
                  <c:v>187.85261134618511</c:v>
                </c:pt>
                <c:pt idx="35">
                  <c:v>186.82280535296726</c:v>
                </c:pt>
                <c:pt idx="36">
                  <c:v>185.68016303570101</c:v>
                </c:pt>
                <c:pt idx="37">
                  <c:v>184.53752071843473</c:v>
                </c:pt>
                <c:pt idx="38">
                  <c:v>183.39487840116854</c:v>
                </c:pt>
                <c:pt idx="39">
                  <c:v>182.25223608390235</c:v>
                </c:pt>
                <c:pt idx="40">
                  <c:v>181.1095937666361</c:v>
                </c:pt>
              </c:numCache>
            </c:numRef>
          </c:val>
          <c:extLst>
            <c:ext xmlns:c16="http://schemas.microsoft.com/office/drawing/2014/chart" uri="{C3380CC4-5D6E-409C-BE32-E72D297353CC}">
              <c16:uniqueId val="{00000001-3D5A-4AFD-9EE3-0A896334D599}"/>
            </c:ext>
          </c:extLst>
        </c:ser>
        <c:ser>
          <c:idx val="2"/>
          <c:order val="2"/>
          <c:tx>
            <c:strRef>
              <c:f>'5'!$C$1</c:f>
              <c:strCache>
                <c:ptCount val="1"/>
                <c:pt idx="0">
                  <c:v>Transport</c:v>
                </c:pt>
              </c:strCache>
            </c:strRef>
          </c:tx>
          <c:spPr>
            <a:solidFill>
              <a:srgbClr val="673AB7"/>
            </a:solidFill>
            <a:ln>
              <a:solidFill>
                <a:srgbClr val="673AB7"/>
              </a:solidFill>
            </a:ln>
          </c:spPr>
          <c:cat>
            <c:numRef>
              <c:f>'5'!$A$2:$A$42</c:f>
              <c:numCache>
                <c:formatCode>0</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'5'!$C$2:$C$42</c:f>
              <c:numCache>
                <c:formatCode>0</c:formatCode>
                <c:ptCount val="41"/>
                <c:pt idx="0">
                  <c:v>170.21642999999995</c:v>
                </c:pt>
                <c:pt idx="1">
                  <c:v>175.75718000000003</c:v>
                </c:pt>
                <c:pt idx="2">
                  <c:v>173.85547999999997</c:v>
                </c:pt>
                <c:pt idx="3">
                  <c:v>175.50339999999997</c:v>
                </c:pt>
                <c:pt idx="4">
                  <c:v>180.81708000000003</c:v>
                </c:pt>
                <c:pt idx="5">
                  <c:v>184.35790999999998</c:v>
                </c:pt>
                <c:pt idx="6">
                  <c:v>188.15291000000002</c:v>
                </c:pt>
                <c:pt idx="7">
                  <c:v>191.03627999999998</c:v>
                </c:pt>
                <c:pt idx="8">
                  <c:v>193.37168000000003</c:v>
                </c:pt>
                <c:pt idx="9">
                  <c:v>199.09837999999999</c:v>
                </c:pt>
                <c:pt idx="10">
                  <c:v>201.20919000000001</c:v>
                </c:pt>
                <c:pt idx="11">
                  <c:v>201.14305999999996</c:v>
                </c:pt>
                <c:pt idx="12">
                  <c:v>197.45616999999996</c:v>
                </c:pt>
                <c:pt idx="13">
                  <c:v>201.90405000000001</c:v>
                </c:pt>
                <c:pt idx="14">
                  <c:v>210.67954999999998</c:v>
                </c:pt>
                <c:pt idx="15">
                  <c:v>215.78899999999999</c:v>
                </c:pt>
                <c:pt idx="16">
                  <c:v>217.72524000000007</c:v>
                </c:pt>
                <c:pt idx="17">
                  <c:v>224.01958999999997</c:v>
                </c:pt>
                <c:pt idx="18">
                  <c:v>221.55375000000004</c:v>
                </c:pt>
                <c:pt idx="19">
                  <c:v>208.35067000000001</c:v>
                </c:pt>
                <c:pt idx="20">
                  <c:v>209.73146999999997</c:v>
                </c:pt>
                <c:pt idx="21">
                  <c:v>210.22587000000004</c:v>
                </c:pt>
                <c:pt idx="22">
                  <c:v>207.25637000000003</c:v>
                </c:pt>
                <c:pt idx="23">
                  <c:v>205.25933000000003</c:v>
                </c:pt>
                <c:pt idx="24">
                  <c:v>207.25805999999997</c:v>
                </c:pt>
                <c:pt idx="25">
                  <c:v>209.26513999999997</c:v>
                </c:pt>
                <c:pt idx="26">
                  <c:v>213.82850000000005</c:v>
                </c:pt>
                <c:pt idx="27">
                  <c:v>218.25297</c:v>
                </c:pt>
                <c:pt idx="28">
                  <c:v>219.96331095251</c:v>
                </c:pt>
                <c:pt idx="29">
                  <c:v>221.63987310665573</c:v>
                </c:pt>
                <c:pt idx="30">
                  <c:v>222.83921563600416</c:v>
                </c:pt>
                <c:pt idx="31">
                  <c:v>223.71166090658537</c:v>
                </c:pt>
                <c:pt idx="32">
                  <c:v>224.37489115705785</c:v>
                </c:pt>
                <c:pt idx="33">
                  <c:v>224.90472146004043</c:v>
                </c:pt>
                <c:pt idx="34">
                  <c:v>225.2098214634411</c:v>
                </c:pt>
                <c:pt idx="35">
                  <c:v>225.33197684082609</c:v>
                </c:pt>
                <c:pt idx="36">
                  <c:v>225.28890331102116</c:v>
                </c:pt>
                <c:pt idx="37">
                  <c:v>224.83637831033298</c:v>
                </c:pt>
                <c:pt idx="38">
                  <c:v>224.44428698976338</c:v>
                </c:pt>
                <c:pt idx="39">
                  <c:v>223.86472159956293</c:v>
                </c:pt>
                <c:pt idx="40">
                  <c:v>223.13691516146153</c:v>
                </c:pt>
              </c:numCache>
            </c:numRef>
          </c:val>
          <c:extLst>
            <c:ext xmlns:c16="http://schemas.microsoft.com/office/drawing/2014/chart" uri="{C3380CC4-5D6E-409C-BE32-E72D297353CC}">
              <c16:uniqueId val="{00000002-3D5A-4AFD-9EE3-0A896334D599}"/>
            </c:ext>
          </c:extLst>
        </c:ser>
        <c:ser>
          <c:idx val="3"/>
          <c:order val="3"/>
          <c:tx>
            <c:strRef>
              <c:f>'5'!$D$1</c:f>
              <c:strCache>
                <c:ptCount val="1"/>
                <c:pt idx="0">
                  <c:v>Manufacturing</c:v>
                </c:pt>
              </c:strCache>
            </c:strRef>
          </c:tx>
          <c:spPr>
            <a:solidFill>
              <a:srgbClr val="BFBFBF"/>
            </a:solidFill>
            <a:ln>
              <a:solidFill>
                <a:srgbClr val="BFBFBF"/>
              </a:solidFill>
            </a:ln>
          </c:spPr>
          <c:cat>
            <c:numRef>
              <c:f>'5'!$A$2:$A$42</c:f>
              <c:numCache>
                <c:formatCode>0</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'5'!$D$2:$D$42</c:f>
              <c:numCache>
                <c:formatCode>0</c:formatCode>
                <c:ptCount val="41"/>
                <c:pt idx="0">
                  <c:v>158.18807777909694</c:v>
                </c:pt>
                <c:pt idx="1">
                  <c:v>163.92310984159366</c:v>
                </c:pt>
                <c:pt idx="2">
                  <c:v>164.74738952446555</c:v>
                </c:pt>
                <c:pt idx="3">
                  <c:v>160.74703092168798</c:v>
                </c:pt>
                <c:pt idx="4">
                  <c:v>164.08035238352869</c:v>
                </c:pt>
                <c:pt idx="5">
                  <c:v>167.1824528957095</c:v>
                </c:pt>
                <c:pt idx="6">
                  <c:v>167.5063702507864</c:v>
                </c:pt>
                <c:pt idx="7">
                  <c:v>170.90505537504387</c:v>
                </c:pt>
                <c:pt idx="8">
                  <c:v>167.68896178255343</c:v>
                </c:pt>
                <c:pt idx="9">
                  <c:v>169.64327692838424</c:v>
                </c:pt>
                <c:pt idx="10">
                  <c:v>166.80381885135932</c:v>
                </c:pt>
                <c:pt idx="11">
                  <c:v>167.4974419447569</c:v>
                </c:pt>
                <c:pt idx="12">
                  <c:v>160.49160478474479</c:v>
                </c:pt>
                <c:pt idx="13">
                  <c:v>159.63497727806313</c:v>
                </c:pt>
                <c:pt idx="14">
                  <c:v>159.68270287645373</c:v>
                </c:pt>
                <c:pt idx="15">
                  <c:v>158.14970910999577</c:v>
                </c:pt>
                <c:pt idx="16">
                  <c:v>162.3161971769828</c:v>
                </c:pt>
                <c:pt idx="17">
                  <c:v>157.3005689835031</c:v>
                </c:pt>
                <c:pt idx="18">
                  <c:v>152.37637090511552</c:v>
                </c:pt>
                <c:pt idx="19">
                  <c:v>135.67400110829823</c:v>
                </c:pt>
                <c:pt idx="20">
                  <c:v>137.23287891752383</c:v>
                </c:pt>
                <c:pt idx="21">
                  <c:v>138.53840973246477</c:v>
                </c:pt>
                <c:pt idx="22">
                  <c:v>129.78061766595511</c:v>
                </c:pt>
                <c:pt idx="23">
                  <c:v>124.97613162752064</c:v>
                </c:pt>
                <c:pt idx="24">
                  <c:v>122.68358538795718</c:v>
                </c:pt>
                <c:pt idx="25">
                  <c:v>125.04426576302767</c:v>
                </c:pt>
                <c:pt idx="26">
                  <c:v>126.65878500344697</c:v>
                </c:pt>
                <c:pt idx="27">
                  <c:v>129.52811985475299</c:v>
                </c:pt>
                <c:pt idx="28">
                  <c:v>129.89926191782467</c:v>
                </c:pt>
                <c:pt idx="29">
                  <c:v>130.27740659267408</c:v>
                </c:pt>
                <c:pt idx="30">
                  <c:v>130.65555126752366</c:v>
                </c:pt>
                <c:pt idx="31">
                  <c:v>131.50229424752993</c:v>
                </c:pt>
                <c:pt idx="32">
                  <c:v>132.34903722753612</c:v>
                </c:pt>
                <c:pt idx="33">
                  <c:v>133.19578020754227</c:v>
                </c:pt>
                <c:pt idx="34">
                  <c:v>134.04252318754851</c:v>
                </c:pt>
                <c:pt idx="35">
                  <c:v>134.88926616755478</c:v>
                </c:pt>
                <c:pt idx="36">
                  <c:v>135.09786146875365</c:v>
                </c:pt>
                <c:pt idx="37">
                  <c:v>135.3064567699526</c:v>
                </c:pt>
                <c:pt idx="38">
                  <c:v>135.51505207115136</c:v>
                </c:pt>
                <c:pt idx="39">
                  <c:v>135.72364737235046</c:v>
                </c:pt>
                <c:pt idx="40">
                  <c:v>135.9322426735493</c:v>
                </c:pt>
              </c:numCache>
            </c:numRef>
          </c:val>
          <c:extLst>
            <c:ext xmlns:c16="http://schemas.microsoft.com/office/drawing/2014/chart" uri="{C3380CC4-5D6E-409C-BE32-E72D297353CC}">
              <c16:uniqueId val="{00000003-3D5A-4AFD-9EE3-0A896334D599}"/>
            </c:ext>
          </c:extLst>
        </c:ser>
        <c:ser>
          <c:idx val="1"/>
          <c:order val="4"/>
          <c:tx>
            <c:strRef>
              <c:f>'5'!$E$1</c:f>
              <c:strCache>
                <c:ptCount val="1"/>
                <c:pt idx="0">
                  <c:v>Service</c:v>
                </c:pt>
              </c:strCache>
            </c:strRef>
          </c:tx>
          <c:spPr>
            <a:solidFill>
              <a:srgbClr val="0097A7"/>
            </a:solidFill>
            <a:ln>
              <a:solidFill>
                <a:srgbClr val="0097A7"/>
              </a:solidFill>
            </a:ln>
          </c:spPr>
          <c:cat>
            <c:numRef>
              <c:f>'5'!$A$2:$A$42</c:f>
              <c:numCache>
                <c:formatCode>0</c:formatCode>
                <c:ptCount val="4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numCache>
            </c:numRef>
          </c:cat>
          <c:val>
            <c:numRef>
              <c:f>'5'!$E$2:$E$42</c:f>
              <c:numCache>
                <c:formatCode>0</c:formatCode>
                <c:ptCount val="41"/>
                <c:pt idx="0">
                  <c:v>77.046818737355267</c:v>
                </c:pt>
                <c:pt idx="1">
                  <c:v>75.798712955263724</c:v>
                </c:pt>
                <c:pt idx="2">
                  <c:v>76.747268274075154</c:v>
                </c:pt>
                <c:pt idx="3">
                  <c:v>76.567673980887136</c:v>
                </c:pt>
                <c:pt idx="4">
                  <c:v>76.697067284544175</c:v>
                </c:pt>
                <c:pt idx="5">
                  <c:v>77.691808552059939</c:v>
                </c:pt>
                <c:pt idx="6">
                  <c:v>79.590986449712886</c:v>
                </c:pt>
                <c:pt idx="7">
                  <c:v>80.715351543845614</c:v>
                </c:pt>
                <c:pt idx="8">
                  <c:v>80.403956955239394</c:v>
                </c:pt>
                <c:pt idx="9">
                  <c:v>80.862516688897756</c:v>
                </c:pt>
                <c:pt idx="10">
                  <c:v>80.599286991097443</c:v>
                </c:pt>
                <c:pt idx="11">
                  <c:v>79.751760820159234</c:v>
                </c:pt>
                <c:pt idx="12">
                  <c:v>82.967112628036148</c:v>
                </c:pt>
                <c:pt idx="13">
                  <c:v>84.094644725323604</c:v>
                </c:pt>
                <c:pt idx="14">
                  <c:v>84.896479232446524</c:v>
                </c:pt>
                <c:pt idx="15">
                  <c:v>85.044533681387961</c:v>
                </c:pt>
                <c:pt idx="16">
                  <c:v>87.702080032651381</c:v>
                </c:pt>
                <c:pt idx="17">
                  <c:v>86.785086467535692</c:v>
                </c:pt>
                <c:pt idx="18">
                  <c:v>86.779085130476815</c:v>
                </c:pt>
                <c:pt idx="19">
                  <c:v>84.237524088186319</c:v>
                </c:pt>
                <c:pt idx="20">
                  <c:v>83.893356197754812</c:v>
                </c:pt>
                <c:pt idx="21">
                  <c:v>83.2813481632395</c:v>
                </c:pt>
                <c:pt idx="22">
                  <c:v>82.060963271240297</c:v>
                </c:pt>
                <c:pt idx="23">
                  <c:v>81.911606525042743</c:v>
                </c:pt>
                <c:pt idx="24">
                  <c:v>81.622347235420747</c:v>
                </c:pt>
                <c:pt idx="25">
                  <c:v>81.272362607179303</c:v>
                </c:pt>
                <c:pt idx="26">
                  <c:v>82.137957383736577</c:v>
                </c:pt>
                <c:pt idx="27">
                  <c:v>84.763552569030836</c:v>
                </c:pt>
                <c:pt idx="28">
                  <c:v>85.318355115879086</c:v>
                </c:pt>
                <c:pt idx="29">
                  <c:v>86.667734315240082</c:v>
                </c:pt>
                <c:pt idx="30">
                  <c:v>89.599954314601035</c:v>
                </c:pt>
                <c:pt idx="31">
                  <c:v>93.631917672548695</c:v>
                </c:pt>
                <c:pt idx="32">
                  <c:v>97.584735030496375</c:v>
                </c:pt>
                <c:pt idx="33">
                  <c:v>101.30012878844403</c:v>
                </c:pt>
                <c:pt idx="34">
                  <c:v>104.6989493463917</c:v>
                </c:pt>
                <c:pt idx="35">
                  <c:v>107.78120390433924</c:v>
                </c:pt>
                <c:pt idx="36">
                  <c:v>110.59741927629327</c:v>
                </c:pt>
                <c:pt idx="37">
                  <c:v>113.1762074482473</c:v>
                </c:pt>
                <c:pt idx="38">
                  <c:v>115.67585322020122</c:v>
                </c:pt>
                <c:pt idx="39">
                  <c:v>118.17550259215527</c:v>
                </c:pt>
                <c:pt idx="40">
                  <c:v>120.67514836410921</c:v>
                </c:pt>
              </c:numCache>
            </c:numRef>
          </c:val>
          <c:extLst>
            <c:ext xmlns:c16="http://schemas.microsoft.com/office/drawing/2014/chart" uri="{C3380CC4-5D6E-409C-BE32-E72D297353CC}">
              <c16:uniqueId val="{00000004-3D5A-4AFD-9EE3-0A896334D599}"/>
            </c:ext>
          </c:extLst>
        </c:ser>
        <c:dLbls>
          <c:showLegendKey val="0"/>
          <c:showVal val="0"/>
          <c:showCatName val="0"/>
          <c:showSerName val="0"/>
          <c:showPercent val="0"/>
          <c:showBubbleSize val="0"/>
        </c:dLbls>
        <c:axId val="181497856"/>
        <c:axId val="181499392"/>
      </c:areaChart>
      <c:catAx>
        <c:axId val="181497856"/>
        <c:scaling>
          <c:orientation val="minMax"/>
        </c:scaling>
        <c:delete val="0"/>
        <c:axPos val="b"/>
        <c:majorGridlines>
          <c:spPr>
            <a:ln>
              <a:solidFill>
                <a:srgbClr val="F0F0F0"/>
              </a:solidFill>
            </a:ln>
          </c:spPr>
        </c:majorGridlines>
        <c:numFmt formatCode="0" sourceLinked="1"/>
        <c:majorTickMark val="none"/>
        <c:minorTickMark val="none"/>
        <c:tickLblPos val="nextTo"/>
        <c:txPr>
          <a:bodyPr rot="0" vert="horz"/>
          <a:lstStyle/>
          <a:p>
            <a:pPr>
              <a:defRPr/>
            </a:pPr>
            <a:endParaRPr lang="en-US"/>
          </a:p>
        </c:txPr>
        <c:crossAx val="181499392"/>
        <c:crosses val="autoZero"/>
        <c:auto val="1"/>
        <c:lblAlgn val="ctr"/>
        <c:lblOffset val="100"/>
        <c:tickLblSkip val="5"/>
        <c:tickMarkSkip val="1"/>
        <c:noMultiLvlLbl val="0"/>
      </c:catAx>
      <c:valAx>
        <c:axId val="181499392"/>
        <c:scaling>
          <c:orientation val="minMax"/>
          <c:max val="700"/>
        </c:scaling>
        <c:delete val="0"/>
        <c:axPos val="l"/>
        <c:majorGridlines>
          <c:spPr>
            <a:ln>
              <a:solidFill>
                <a:srgbClr val="F0F0F0"/>
              </a:solidFill>
            </a:ln>
          </c:spPr>
        </c:majorGridlines>
        <c:title>
          <c:tx>
            <c:strRef>
              <c:f>'5'!$A$1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1497856"/>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txPr>
        <a:bodyPr/>
        <a:lstStyle/>
        <a:p>
          <a:pPr>
            <a:defRPr sz="1000"/>
          </a:pPr>
          <a:endParaRPr lang="en-US"/>
        </a:p>
      </c:txPr>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txPr>
    <a:bodyPr/>
    <a:lstStyle/>
    <a:p>
      <a:pPr>
        <a:defRPr sz="105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4"/>
          <c:order val="0"/>
          <c:tx>
            <c:strRef>
              <c:f>'6 og 7'!$E$1</c:f>
              <c:strCache>
                <c:ptCount val="1"/>
                <c:pt idx="0">
                  <c:v>Other industry and services, househ. appls.</c:v>
                </c:pt>
              </c:strCache>
            </c:strRef>
          </c:tx>
          <c:spPr>
            <a:solidFill>
              <a:srgbClr val="0097A7"/>
            </a:solidFill>
            <a:ln>
              <a:solidFill>
                <a:srgbClr val="0097A7"/>
              </a:solidFill>
            </a:ln>
          </c:spPr>
          <c:cat>
            <c:numRef>
              <c:f>'6 og 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'6 og 7'!$E$2:$E$15</c:f>
              <c:numCache>
                <c:formatCode>0.0</c:formatCode>
                <c:ptCount val="14"/>
                <c:pt idx="0">
                  <c:v>96.119155707256311</c:v>
                </c:pt>
                <c:pt idx="1">
                  <c:v>96.833289722689358</c:v>
                </c:pt>
                <c:pt idx="2">
                  <c:v>97.551464264963982</c:v>
                </c:pt>
                <c:pt idx="3">
                  <c:v>98.269638807238593</c:v>
                </c:pt>
                <c:pt idx="4">
                  <c:v>99.197530158089307</c:v>
                </c:pt>
                <c:pt idx="5">
                  <c:v>100.12542150893998</c:v>
                </c:pt>
                <c:pt idx="6">
                  <c:v>101.05331285979047</c:v>
                </c:pt>
                <c:pt idx="7">
                  <c:v>101.98120421064112</c:v>
                </c:pt>
                <c:pt idx="8">
                  <c:v>102.90909556149171</c:v>
                </c:pt>
                <c:pt idx="9">
                  <c:v>103.35196121254324</c:v>
                </c:pt>
                <c:pt idx="10">
                  <c:v>103.79482686359475</c:v>
                </c:pt>
                <c:pt idx="11">
                  <c:v>104.23769251464617</c:v>
                </c:pt>
                <c:pt idx="12">
                  <c:v>104.6805581656977</c:v>
                </c:pt>
                <c:pt idx="13">
                  <c:v>105.12342381674912</c:v>
                </c:pt>
              </c:numCache>
            </c:numRef>
          </c:val>
          <c:extLst>
            <c:ext xmlns:c16="http://schemas.microsoft.com/office/drawing/2014/chart" uri="{C3380CC4-5D6E-409C-BE32-E72D297353CC}">
              <c16:uniqueId val="{00000000-088E-4546-B821-6A327F67F82F}"/>
            </c:ext>
          </c:extLst>
        </c:ser>
        <c:ser>
          <c:idx val="5"/>
          <c:order val="1"/>
          <c:tx>
            <c:strRef>
              <c:f>'6 og 7'!$G$1</c:f>
              <c:strCache>
                <c:ptCount val="1"/>
                <c:pt idx="0">
                  <c:v>Heat pumps, electric boilers, electric heating</c:v>
                </c:pt>
              </c:strCache>
            </c:strRef>
          </c:tx>
          <c:spPr>
            <a:solidFill>
              <a:srgbClr val="FF5252"/>
            </a:solidFill>
            <a:ln>
              <a:solidFill>
                <a:srgbClr val="FF5252"/>
              </a:solidFill>
            </a:ln>
          </c:spPr>
          <c:cat>
            <c:numRef>
              <c:f>'6 og 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'6 og 7'!$G$2:$G$15</c:f>
              <c:numCache>
                <c:formatCode>0.0</c:formatCode>
                <c:ptCount val="14"/>
                <c:pt idx="0">
                  <c:v>10.311799376119666</c:v>
                </c:pt>
                <c:pt idx="1">
                  <c:v>12.185329762817158</c:v>
                </c:pt>
                <c:pt idx="2">
                  <c:v>13.078110240516724</c:v>
                </c:pt>
                <c:pt idx="3">
                  <c:v>12.224484512006553</c:v>
                </c:pt>
                <c:pt idx="4">
                  <c:v>15.004763448247239</c:v>
                </c:pt>
                <c:pt idx="5">
                  <c:v>17.746451756230634</c:v>
                </c:pt>
                <c:pt idx="6">
                  <c:v>19.689107505793704</c:v>
                </c:pt>
                <c:pt idx="7">
                  <c:v>21.122577973828527</c:v>
                </c:pt>
                <c:pt idx="8">
                  <c:v>22.485708984606358</c:v>
                </c:pt>
                <c:pt idx="9">
                  <c:v>23.064126597015328</c:v>
                </c:pt>
                <c:pt idx="10">
                  <c:v>23.988126583706613</c:v>
                </c:pt>
                <c:pt idx="11">
                  <c:v>25.179909420512548</c:v>
                </c:pt>
                <c:pt idx="12">
                  <c:v>26.254379066975378</c:v>
                </c:pt>
                <c:pt idx="13">
                  <c:v>26.879002810938506</c:v>
                </c:pt>
              </c:numCache>
            </c:numRef>
          </c:val>
          <c:extLst>
            <c:ext xmlns:c16="http://schemas.microsoft.com/office/drawing/2014/chart" uri="{C3380CC4-5D6E-409C-BE32-E72D297353CC}">
              <c16:uniqueId val="{00000001-088E-4546-B821-6A327F67F82F}"/>
            </c:ext>
          </c:extLst>
        </c:ser>
        <c:ser>
          <c:idx val="0"/>
          <c:order val="2"/>
          <c:tx>
            <c:strRef>
              <c:f>'6 og 7'!$F$1</c:f>
              <c:strCache>
                <c:ptCount val="1"/>
                <c:pt idx="0">
                  <c:v>Process heat (industry)</c:v>
                </c:pt>
              </c:strCache>
            </c:strRef>
          </c:tx>
          <c:spPr>
            <a:solidFill>
              <a:srgbClr val="1DE2CD"/>
            </a:solidFill>
            <a:ln>
              <a:solidFill>
                <a:srgbClr val="1DE2CD"/>
              </a:solidFill>
            </a:ln>
          </c:spPr>
          <c:cat>
            <c:numRef>
              <c:f>'6 og 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'6 og 7'!$F$2:$F$15</c:f>
              <c:numCache>
                <c:formatCode>0.0</c:formatCode>
                <c:ptCount val="14"/>
                <c:pt idx="0">
                  <c:v>6.4896809793890213</c:v>
                </c:pt>
                <c:pt idx="1">
                  <c:v>6.2281699142068199</c:v>
                </c:pt>
                <c:pt idx="2">
                  <c:v>5.9666588490246184</c:v>
                </c:pt>
                <c:pt idx="3">
                  <c:v>5.7051477838424169</c:v>
                </c:pt>
                <c:pt idx="4">
                  <c:v>5.581854750005399</c:v>
                </c:pt>
                <c:pt idx="5">
                  <c:v>5.4585617161683802</c:v>
                </c:pt>
                <c:pt idx="6">
                  <c:v>5.3352686823313622</c:v>
                </c:pt>
                <c:pt idx="7">
                  <c:v>5.2119756484943434</c:v>
                </c:pt>
                <c:pt idx="8">
                  <c:v>5.0886826146573263</c:v>
                </c:pt>
                <c:pt idx="9">
                  <c:v>4.9739746817571184</c:v>
                </c:pt>
                <c:pt idx="10">
                  <c:v>4.8592667488569115</c:v>
                </c:pt>
                <c:pt idx="11">
                  <c:v>4.7445588159567036</c:v>
                </c:pt>
                <c:pt idx="12">
                  <c:v>4.6298508830564957</c:v>
                </c:pt>
                <c:pt idx="13">
                  <c:v>4.5151429501562887</c:v>
                </c:pt>
              </c:numCache>
            </c:numRef>
          </c:val>
          <c:extLst>
            <c:ext xmlns:c16="http://schemas.microsoft.com/office/drawing/2014/chart" uri="{C3380CC4-5D6E-409C-BE32-E72D297353CC}">
              <c16:uniqueId val="{00000002-088E-4546-B821-6A327F67F82F}"/>
            </c:ext>
          </c:extLst>
        </c:ser>
        <c:ser>
          <c:idx val="2"/>
          <c:order val="3"/>
          <c:tx>
            <c:strRef>
              <c:f>'6 og 7'!$C$1</c:f>
              <c:strCache>
                <c:ptCount val="1"/>
                <c:pt idx="0">
                  <c:v>Electric vehicles</c:v>
                </c:pt>
              </c:strCache>
            </c:strRef>
          </c:tx>
          <c:spPr>
            <a:solidFill>
              <a:srgbClr val="0C2D83"/>
            </a:solidFill>
            <a:ln>
              <a:solidFill>
                <a:srgbClr val="0C2D83"/>
              </a:solidFill>
            </a:ln>
          </c:spPr>
          <c:cat>
            <c:numRef>
              <c:f>'6 og 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'6 og 7'!$C$2:$C$15</c:f>
              <c:numCache>
                <c:formatCode>0.0</c:formatCode>
                <c:ptCount val="14"/>
                <c:pt idx="0">
                  <c:v>0</c:v>
                </c:pt>
                <c:pt idx="1">
                  <c:v>0.19073477934370625</c:v>
                </c:pt>
                <c:pt idx="2">
                  <c:v>0.2775931756968254</c:v>
                </c:pt>
                <c:pt idx="3">
                  <c:v>0.4079711498714278</c:v>
                </c:pt>
                <c:pt idx="4">
                  <c:v>0.56404658431983301</c:v>
                </c:pt>
                <c:pt idx="5">
                  <c:v>0.73010463406590842</c:v>
                </c:pt>
                <c:pt idx="6">
                  <c:v>0.89934901400684664</c:v>
                </c:pt>
                <c:pt idx="7">
                  <c:v>1.0828006998226454</c:v>
                </c:pt>
                <c:pt idx="8">
                  <c:v>1.3075356449005702</c:v>
                </c:pt>
                <c:pt idx="9">
                  <c:v>1.5963411578857394</c:v>
                </c:pt>
                <c:pt idx="10">
                  <c:v>1.9631608125926718</c:v>
                </c:pt>
                <c:pt idx="11">
                  <c:v>2.4180986023389197</c:v>
                </c:pt>
                <c:pt idx="12">
                  <c:v>2.9703338959552545</c:v>
                </c:pt>
                <c:pt idx="13">
                  <c:v>3.6260416667984683</c:v>
                </c:pt>
              </c:numCache>
            </c:numRef>
          </c:val>
          <c:extLst>
            <c:ext xmlns:c16="http://schemas.microsoft.com/office/drawing/2014/chart" uri="{C3380CC4-5D6E-409C-BE32-E72D297353CC}">
              <c16:uniqueId val="{00000003-088E-4546-B821-6A327F67F82F}"/>
            </c:ext>
          </c:extLst>
        </c:ser>
        <c:ser>
          <c:idx val="3"/>
          <c:order val="4"/>
          <c:tx>
            <c:strRef>
              <c:f>'6 og 7'!$D$1</c:f>
              <c:strCache>
                <c:ptCount val="1"/>
                <c:pt idx="0">
                  <c:v>Rail transport (and maritime)</c:v>
                </c:pt>
              </c:strCache>
            </c:strRef>
          </c:tx>
          <c:spPr>
            <a:solidFill>
              <a:srgbClr val="9170CB"/>
            </a:solidFill>
            <a:ln>
              <a:solidFill>
                <a:srgbClr val="9170CB"/>
              </a:solidFill>
            </a:ln>
          </c:spPr>
          <c:cat>
            <c:numRef>
              <c:f>'6 og 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'6 og 7'!$D$2:$D$15</c:f>
              <c:numCache>
                <c:formatCode>0.0</c:formatCode>
                <c:ptCount val="14"/>
                <c:pt idx="0">
                  <c:v>1.46543</c:v>
                </c:pt>
                <c:pt idx="1">
                  <c:v>1.5181874790189647</c:v>
                </c:pt>
                <c:pt idx="2">
                  <c:v>1.5628127948424075</c:v>
                </c:pt>
                <c:pt idx="3">
                  <c:v>1.6074385683300065</c:v>
                </c:pt>
                <c:pt idx="4">
                  <c:v>1.6308916665072737</c:v>
                </c:pt>
                <c:pt idx="5">
                  <c:v>1.6355002429298549</c:v>
                </c:pt>
                <c:pt idx="6">
                  <c:v>1.6611242711614378</c:v>
                </c:pt>
                <c:pt idx="7">
                  <c:v>1.9970889993337226</c:v>
                </c:pt>
                <c:pt idx="8">
                  <c:v>2.0022127870490456</c:v>
                </c:pt>
                <c:pt idx="9">
                  <c:v>2.0073395731510968</c:v>
                </c:pt>
                <c:pt idx="10">
                  <c:v>3.5833472787092502</c:v>
                </c:pt>
                <c:pt idx="11">
                  <c:v>3.7137586326851144</c:v>
                </c:pt>
                <c:pt idx="12">
                  <c:v>3.8502508051943614</c:v>
                </c:pt>
                <c:pt idx="13">
                  <c:v>3.8875076539960269</c:v>
                </c:pt>
              </c:numCache>
            </c:numRef>
          </c:val>
          <c:extLst>
            <c:ext xmlns:c16="http://schemas.microsoft.com/office/drawing/2014/chart" uri="{C3380CC4-5D6E-409C-BE32-E72D297353CC}">
              <c16:uniqueId val="{00000004-088E-4546-B821-6A327F67F82F}"/>
            </c:ext>
          </c:extLst>
        </c:ser>
        <c:ser>
          <c:idx val="1"/>
          <c:order val="5"/>
          <c:tx>
            <c:strRef>
              <c:f>'6 og 7'!$B$1</c:f>
              <c:strCache>
                <c:ptCount val="1"/>
                <c:pt idx="0">
                  <c:v>Data centres</c:v>
                </c:pt>
              </c:strCache>
            </c:strRef>
          </c:tx>
          <c:spPr>
            <a:solidFill>
              <a:srgbClr val="0091EA"/>
            </a:solidFill>
            <a:ln>
              <a:solidFill>
                <a:srgbClr val="0091EA"/>
              </a:solidFill>
            </a:ln>
          </c:spPr>
          <c:cat>
            <c:numRef>
              <c:f>'6 og 7'!$A$2:$A$15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'6 og 7'!$B$2:$B$15</c:f>
              <c:numCache>
                <c:formatCode>0.0</c:formatCode>
                <c:ptCount val="14"/>
                <c:pt idx="0">
                  <c:v>0</c:v>
                </c:pt>
                <c:pt idx="1">
                  <c:v>0</c:v>
                </c:pt>
                <c:pt idx="2">
                  <c:v>0.79142400000000002</c:v>
                </c:pt>
                <c:pt idx="3">
                  <c:v>3.1656887999999999</c:v>
                </c:pt>
                <c:pt idx="4">
                  <c:v>6.3313812</c:v>
                </c:pt>
                <c:pt idx="5">
                  <c:v>9.4179276000000005</c:v>
                </c:pt>
                <c:pt idx="6">
                  <c:v>12.2670504</c:v>
                </c:pt>
                <c:pt idx="7">
                  <c:v>14.7996</c:v>
                </c:pt>
                <c:pt idx="8">
                  <c:v>17.015583599999999</c:v>
                </c:pt>
                <c:pt idx="9">
                  <c:v>18.9149976</c:v>
                </c:pt>
                <c:pt idx="10">
                  <c:v>20.576984400000001</c:v>
                </c:pt>
                <c:pt idx="11">
                  <c:v>22.1598288</c:v>
                </c:pt>
                <c:pt idx="12">
                  <c:v>23.742676800000002</c:v>
                </c:pt>
                <c:pt idx="13">
                  <c:v>25.325521200000001</c:v>
                </c:pt>
              </c:numCache>
            </c:numRef>
          </c:val>
          <c:extLst>
            <c:ext xmlns:c16="http://schemas.microsoft.com/office/drawing/2014/chart" uri="{C3380CC4-5D6E-409C-BE32-E72D297353CC}">
              <c16:uniqueId val="{00000005-088E-4546-B821-6A327F67F82F}"/>
            </c:ext>
          </c:extLst>
        </c:ser>
        <c:dLbls>
          <c:showLegendKey val="0"/>
          <c:showVal val="0"/>
          <c:showCatName val="0"/>
          <c:showSerName val="0"/>
          <c:showPercent val="0"/>
          <c:showBubbleSize val="0"/>
        </c:dLbls>
        <c:axId val="183276288"/>
        <c:axId val="183277824"/>
      </c:areaChart>
      <c:catAx>
        <c:axId val="183276288"/>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3277824"/>
        <c:crosses val="autoZero"/>
        <c:auto val="1"/>
        <c:lblAlgn val="ctr"/>
        <c:lblOffset val="100"/>
        <c:noMultiLvlLbl val="0"/>
      </c:catAx>
      <c:valAx>
        <c:axId val="183277824"/>
        <c:scaling>
          <c:orientation val="minMax"/>
        </c:scaling>
        <c:delete val="0"/>
        <c:axPos val="l"/>
        <c:majorGridlines>
          <c:spPr>
            <a:ln>
              <a:solidFill>
                <a:srgbClr val="F0F0F0"/>
              </a:solidFill>
            </a:ln>
          </c:spPr>
        </c:majorGridlines>
        <c:title>
          <c:tx>
            <c:strRef>
              <c:f>'6 og 7'!$A$1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3276288"/>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explosion val="25"/>
          <c:dPt>
            <c:idx val="0"/>
            <c:bubble3D val="0"/>
            <c:spPr>
              <a:solidFill>
                <a:srgbClr val="0091EA"/>
              </a:solidFill>
              <a:ln>
                <a:solidFill>
                  <a:srgbClr val="0091EA"/>
                </a:solidFill>
              </a:ln>
              <a:effectLst/>
            </c:spPr>
            <c:extLst>
              <c:ext xmlns:c16="http://schemas.microsoft.com/office/drawing/2014/chart" uri="{C3380CC4-5D6E-409C-BE32-E72D297353CC}">
                <c16:uniqueId val="{00000001-0D38-49E1-9575-590B6EE3F0E3}"/>
              </c:ext>
            </c:extLst>
          </c:dPt>
          <c:dPt>
            <c:idx val="1"/>
            <c:bubble3D val="0"/>
            <c:spPr>
              <a:solidFill>
                <a:srgbClr val="0C2D83"/>
              </a:solidFill>
              <a:ln>
                <a:solidFill>
                  <a:srgbClr val="0C2D83"/>
                </a:solidFill>
              </a:ln>
              <a:effectLst/>
            </c:spPr>
            <c:extLst>
              <c:ext xmlns:c16="http://schemas.microsoft.com/office/drawing/2014/chart" uri="{C3380CC4-5D6E-409C-BE32-E72D297353CC}">
                <c16:uniqueId val="{00000003-0D38-49E1-9575-590B6EE3F0E3}"/>
              </c:ext>
            </c:extLst>
          </c:dPt>
          <c:dPt>
            <c:idx val="2"/>
            <c:bubble3D val="0"/>
            <c:spPr>
              <a:solidFill>
                <a:srgbClr val="9170CB"/>
              </a:solidFill>
              <a:ln>
                <a:solidFill>
                  <a:srgbClr val="9170CB"/>
                </a:solidFill>
              </a:ln>
              <a:effectLst/>
            </c:spPr>
            <c:extLst>
              <c:ext xmlns:c16="http://schemas.microsoft.com/office/drawing/2014/chart" uri="{C3380CC4-5D6E-409C-BE32-E72D297353CC}">
                <c16:uniqueId val="{00000005-0D38-49E1-9575-590B6EE3F0E3}"/>
              </c:ext>
            </c:extLst>
          </c:dPt>
          <c:dPt>
            <c:idx val="3"/>
            <c:bubble3D val="0"/>
            <c:spPr>
              <a:solidFill>
                <a:srgbClr val="0097A7"/>
              </a:solidFill>
              <a:ln>
                <a:solidFill>
                  <a:srgbClr val="0097A7"/>
                </a:solidFill>
              </a:ln>
              <a:effectLst/>
            </c:spPr>
            <c:extLst>
              <c:ext xmlns:c16="http://schemas.microsoft.com/office/drawing/2014/chart" uri="{C3380CC4-5D6E-409C-BE32-E72D297353CC}">
                <c16:uniqueId val="{00000007-0D38-49E1-9575-590B6EE3F0E3}"/>
              </c:ext>
            </c:extLst>
          </c:dPt>
          <c:dPt>
            <c:idx val="4"/>
            <c:bubble3D val="0"/>
            <c:spPr>
              <a:solidFill>
                <a:srgbClr val="1DE2CD"/>
              </a:solidFill>
              <a:ln>
                <a:solidFill>
                  <a:srgbClr val="1DE2CD"/>
                </a:solidFill>
              </a:ln>
              <a:effectLst/>
            </c:spPr>
            <c:extLst>
              <c:ext xmlns:c16="http://schemas.microsoft.com/office/drawing/2014/chart" uri="{C3380CC4-5D6E-409C-BE32-E72D297353CC}">
                <c16:uniqueId val="{00000009-0D38-49E1-9575-590B6EE3F0E3}"/>
              </c:ext>
            </c:extLst>
          </c:dPt>
          <c:dPt>
            <c:idx val="5"/>
            <c:bubble3D val="0"/>
            <c:spPr>
              <a:solidFill>
                <a:srgbClr val="FF5252"/>
              </a:solidFill>
              <a:ln>
                <a:solidFill>
                  <a:srgbClr val="FF5252"/>
                </a:solidFill>
              </a:ln>
              <a:effectLst/>
            </c:spPr>
            <c:extLst>
              <c:ext xmlns:c16="http://schemas.microsoft.com/office/drawing/2014/chart" uri="{C3380CC4-5D6E-409C-BE32-E72D297353CC}">
                <c16:uniqueId val="{0000000B-0D38-49E1-9575-590B6EE3F0E3}"/>
              </c:ext>
            </c:extLst>
          </c:dPt>
          <c:dLbls>
            <c:dLbl>
              <c:idx val="0"/>
              <c:layout>
                <c:manualLayout>
                  <c:x val="5.2916666666666667E-2"/>
                  <c:y val="-0.10583333333333331"/>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1-0D38-49E1-9575-590B6EE3F0E3}"/>
                </c:ext>
              </c:extLst>
            </c:dLbl>
            <c:dLbl>
              <c:idx val="1"/>
              <c:layout>
                <c:manualLayout>
                  <c:x val="5.9531250000000001E-2"/>
                  <c:y val="-5.2916666666666667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0D38-49E1-9575-590B6EE3F0E3}"/>
                </c:ext>
              </c:extLst>
            </c:dLbl>
            <c:dLbl>
              <c:idx val="2"/>
              <c:layout>
                <c:manualLayout>
                  <c:x val="6.6145833333333334E-2"/>
                  <c:y val="-2.6458333333333334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0D38-49E1-9575-590B6EE3F0E3}"/>
                </c:ext>
              </c:extLst>
            </c:dLbl>
            <c:dLbl>
              <c:idx val="3"/>
              <c:layout>
                <c:manualLayout>
                  <c:x val="-8.5989583333333328E-2"/>
                  <c:y val="6.173611111111111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7-0D38-49E1-9575-590B6EE3F0E3}"/>
                </c:ext>
              </c:extLst>
            </c:dLbl>
            <c:dLbl>
              <c:idx val="4"/>
              <c:layout>
                <c:manualLayout>
                  <c:x val="-5.9531250000000022E-2"/>
                  <c:y val="-5.7326388888888892E-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9-0D38-49E1-9575-590B6EE3F0E3}"/>
                </c:ext>
              </c:extLst>
            </c:dLbl>
            <c:dLbl>
              <c:idx val="5"/>
              <c:layout>
                <c:manualLayout>
                  <c:x val="-3.0868055555555555E-2"/>
                  <c:y val="-0.12347222222222222"/>
                </c:manualLayout>
              </c:layout>
              <c:showLegendKey val="0"/>
              <c:showVal val="0"/>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B-0D38-49E1-9575-590B6EE3F0E3}"/>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mn-cs"/>
                  </a:defRPr>
                </a:pPr>
                <a:endParaRPr lang="en-US"/>
              </a:p>
            </c:txPr>
            <c:showLegendKey val="0"/>
            <c:showVal val="0"/>
            <c:showCatName val="0"/>
            <c:showSerName val="0"/>
            <c:showPercent val="1"/>
            <c:showBubbleSize val="0"/>
            <c:showLeaderLines val="0"/>
            <c:extLst>
              <c:ext xmlns:c15="http://schemas.microsoft.com/office/drawing/2012/chart" uri="{CE6537A1-D6FC-4f65-9D91-7224C49458BB}"/>
            </c:extLst>
          </c:dLbls>
          <c:cat>
            <c:strRef>
              <c:f>'6 og 7'!$B$1:$G$1</c:f>
              <c:strCache>
                <c:ptCount val="6"/>
                <c:pt idx="0">
                  <c:v>Data centres</c:v>
                </c:pt>
                <c:pt idx="1">
                  <c:v>Electric vehicles</c:v>
                </c:pt>
                <c:pt idx="2">
                  <c:v>Rail transport (and maritime)</c:v>
                </c:pt>
                <c:pt idx="3">
                  <c:v>Other industry and services, househ. appls.</c:v>
                </c:pt>
                <c:pt idx="4">
                  <c:v>Process heat (industry)</c:v>
                </c:pt>
                <c:pt idx="5">
                  <c:v>Heat pumps, electric boilers, electric heating</c:v>
                </c:pt>
              </c:strCache>
            </c:strRef>
          </c:cat>
          <c:val>
            <c:numRef>
              <c:f>'6 og 7'!$B$15:$G$15</c:f>
              <c:numCache>
                <c:formatCode>0.0</c:formatCode>
                <c:ptCount val="6"/>
                <c:pt idx="0">
                  <c:v>25.325521200000001</c:v>
                </c:pt>
                <c:pt idx="1">
                  <c:v>3.6260416667984683</c:v>
                </c:pt>
                <c:pt idx="2">
                  <c:v>3.8875076539960269</c:v>
                </c:pt>
                <c:pt idx="3">
                  <c:v>105.12342381674912</c:v>
                </c:pt>
                <c:pt idx="4">
                  <c:v>4.5151429501562887</c:v>
                </c:pt>
                <c:pt idx="5">
                  <c:v>26.879002810938506</c:v>
                </c:pt>
              </c:numCache>
            </c:numRef>
          </c:val>
          <c:extLst>
            <c:ext xmlns:c16="http://schemas.microsoft.com/office/drawing/2014/chart" uri="{C3380CC4-5D6E-409C-BE32-E72D297353CC}">
              <c16:uniqueId val="{0000000C-0D38-49E1-9575-590B6EE3F0E3}"/>
            </c:ext>
          </c:extLst>
        </c:ser>
        <c:dLbls>
          <c:showLegendKey val="0"/>
          <c:showVal val="0"/>
          <c:showCatName val="0"/>
          <c:showSerName val="0"/>
          <c:showPercent val="1"/>
          <c:showBubbleSize val="0"/>
          <c:showLeaderLines val="0"/>
        </c:dLbls>
        <c:firstSliceAng val="0"/>
        <c:holeSize val="50"/>
      </c:doughnutChart>
      <c:spPr>
        <a:noFill/>
        <a:ln>
          <a:noFill/>
        </a:ln>
        <a:effectLst/>
      </c:spPr>
    </c:plotArea>
    <c:legend>
      <c:legendPos val="r"/>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solidFill>
      <a:schemeClr val="bg1"/>
    </a:solidFill>
    <a:ln w="9525" cap="flat" cmpd="sng" algn="ctr">
      <a:noFill/>
      <a:prstDash val="solid"/>
      <a:round/>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'9'!$C$1</c:f>
              <c:strCache>
                <c:ptCount val="1"/>
                <c:pt idx="0">
                  <c:v>Oil</c:v>
                </c:pt>
              </c:strCache>
            </c:strRef>
          </c:tx>
          <c:spPr>
            <a:solidFill>
              <a:srgbClr val="404040"/>
            </a:solidFill>
            <a:ln>
              <a:solidFill>
                <a:srgbClr val="404040"/>
              </a:solidFill>
            </a:ln>
          </c:spPr>
          <c:cat>
            <c:numRef>
              <c:f>'9'!$A$2:$A$15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'9'!$C$2:$C$15</c:f>
              <c:numCache>
                <c:formatCode>0.0</c:formatCode>
                <c:ptCount val="14"/>
                <c:pt idx="0">
                  <c:v>8.9613243543559911</c:v>
                </c:pt>
                <c:pt idx="1">
                  <c:v>8.4846627510207604</c:v>
                </c:pt>
                <c:pt idx="2">
                  <c:v>7.6918621690318751</c:v>
                </c:pt>
                <c:pt idx="3">
                  <c:v>6.8990615870429899</c:v>
                </c:pt>
                <c:pt idx="4">
                  <c:v>6.3714777859961629</c:v>
                </c:pt>
                <c:pt idx="5">
                  <c:v>5.843893984949335</c:v>
                </c:pt>
                <c:pt idx="6">
                  <c:v>5.3163101839025089</c:v>
                </c:pt>
                <c:pt idx="7">
                  <c:v>4.7887263828556801</c:v>
                </c:pt>
                <c:pt idx="8">
                  <c:v>4.261142581808862</c:v>
                </c:pt>
                <c:pt idx="9">
                  <c:v>3.9124653752881668</c:v>
                </c:pt>
                <c:pt idx="10">
                  <c:v>3.5637881687674726</c:v>
                </c:pt>
                <c:pt idx="11">
                  <c:v>3.2151109622467775</c:v>
                </c:pt>
                <c:pt idx="12">
                  <c:v>2.8664337557260828</c:v>
                </c:pt>
                <c:pt idx="13">
                  <c:v>2.517756549205397</c:v>
                </c:pt>
              </c:numCache>
            </c:numRef>
          </c:val>
          <c:extLst>
            <c:ext xmlns:c16="http://schemas.microsoft.com/office/drawing/2014/chart" uri="{C3380CC4-5D6E-409C-BE32-E72D297353CC}">
              <c16:uniqueId val="{00000000-BF15-4C62-9D5C-2D214FF17DEB}"/>
            </c:ext>
          </c:extLst>
        </c:ser>
        <c:ser>
          <c:idx val="1"/>
          <c:order val="1"/>
          <c:tx>
            <c:strRef>
              <c:f>'9'!$D$1</c:f>
              <c:strCache>
                <c:ptCount val="1"/>
                <c:pt idx="0">
                  <c:v>Gas</c:v>
                </c:pt>
              </c:strCache>
            </c:strRef>
          </c:tx>
          <c:spPr>
            <a:solidFill>
              <a:srgbClr val="9170CB"/>
            </a:solidFill>
            <a:ln>
              <a:solidFill>
                <a:srgbClr val="9170CB"/>
              </a:solidFill>
            </a:ln>
          </c:spPr>
          <c:cat>
            <c:numRef>
              <c:f>'9'!$A$2:$A$15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'9'!$D$2:$D$15</c:f>
              <c:numCache>
                <c:formatCode>0.0</c:formatCode>
                <c:ptCount val="14"/>
                <c:pt idx="0">
                  <c:v>26.533384100039147</c:v>
                </c:pt>
                <c:pt idx="1">
                  <c:v>26.2294141766031</c:v>
                </c:pt>
                <c:pt idx="2">
                  <c:v>26.018768353206202</c:v>
                </c:pt>
                <c:pt idx="3">
                  <c:v>25.8081225298093</c:v>
                </c:pt>
                <c:pt idx="4">
                  <c:v>25.543020657310105</c:v>
                </c:pt>
                <c:pt idx="5">
                  <c:v>25.277918784811003</c:v>
                </c:pt>
                <c:pt idx="6">
                  <c:v>25.012816912311798</c:v>
                </c:pt>
                <c:pt idx="7">
                  <c:v>24.747715039812604</c:v>
                </c:pt>
                <c:pt idx="8">
                  <c:v>24.482613167313502</c:v>
                </c:pt>
                <c:pt idx="9">
                  <c:v>23.913135969794901</c:v>
                </c:pt>
                <c:pt idx="10">
                  <c:v>23.343658772276399</c:v>
                </c:pt>
                <c:pt idx="11">
                  <c:v>22.7741815747579</c:v>
                </c:pt>
                <c:pt idx="12">
                  <c:v>22.204704377239299</c:v>
                </c:pt>
                <c:pt idx="13">
                  <c:v>21.6352271797208</c:v>
                </c:pt>
              </c:numCache>
            </c:numRef>
          </c:val>
          <c:extLst>
            <c:ext xmlns:c16="http://schemas.microsoft.com/office/drawing/2014/chart" uri="{C3380CC4-5D6E-409C-BE32-E72D297353CC}">
              <c16:uniqueId val="{00000001-BF15-4C62-9D5C-2D214FF17DEB}"/>
            </c:ext>
          </c:extLst>
        </c:ser>
        <c:ser>
          <c:idx val="2"/>
          <c:order val="2"/>
          <c:tx>
            <c:strRef>
              <c:f>'9'!$E$1</c:f>
              <c:strCache>
                <c:ptCount val="1"/>
                <c:pt idx="0">
                  <c:v>Wood pellets</c:v>
                </c:pt>
              </c:strCache>
            </c:strRef>
          </c:tx>
          <c:spPr>
            <a:solidFill>
              <a:srgbClr val="1DE2CD"/>
            </a:solidFill>
            <a:ln>
              <a:solidFill>
                <a:srgbClr val="1DE2CD"/>
              </a:solidFill>
            </a:ln>
          </c:spPr>
          <c:cat>
            <c:numRef>
              <c:f>'9'!$A$2:$A$15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'9'!$E$2:$E$15</c:f>
              <c:numCache>
                <c:formatCode>0.0</c:formatCode>
                <c:ptCount val="14"/>
                <c:pt idx="0">
                  <c:v>14.896488135906701</c:v>
                </c:pt>
                <c:pt idx="1">
                  <c:v>14.728448485277605</c:v>
                </c:pt>
                <c:pt idx="2">
                  <c:v>14.560407596020069</c:v>
                </c:pt>
                <c:pt idx="3">
                  <c:v>14.392366706762633</c:v>
                </c:pt>
                <c:pt idx="4">
                  <c:v>13.921704554044236</c:v>
                </c:pt>
                <c:pt idx="5">
                  <c:v>13.451042401325836</c:v>
                </c:pt>
                <c:pt idx="6">
                  <c:v>12.980380248607538</c:v>
                </c:pt>
                <c:pt idx="7">
                  <c:v>12.509718095889138</c:v>
                </c:pt>
                <c:pt idx="8">
                  <c:v>12.039055943170741</c:v>
                </c:pt>
                <c:pt idx="9">
                  <c:v>11.509379688438656</c:v>
                </c:pt>
                <c:pt idx="10">
                  <c:v>10.979703433706472</c:v>
                </c:pt>
                <c:pt idx="11">
                  <c:v>10.450027178974389</c:v>
                </c:pt>
                <c:pt idx="12">
                  <c:v>9.920350924242225</c:v>
                </c:pt>
                <c:pt idx="13">
                  <c:v>9.3906746695100818</c:v>
                </c:pt>
              </c:numCache>
            </c:numRef>
          </c:val>
          <c:extLst>
            <c:ext xmlns:c16="http://schemas.microsoft.com/office/drawing/2014/chart" uri="{C3380CC4-5D6E-409C-BE32-E72D297353CC}">
              <c16:uniqueId val="{00000002-BF15-4C62-9D5C-2D214FF17DEB}"/>
            </c:ext>
          </c:extLst>
        </c:ser>
        <c:ser>
          <c:idx val="3"/>
          <c:order val="3"/>
          <c:tx>
            <c:strRef>
              <c:f>'9'!$F$1</c:f>
              <c:strCache>
                <c:ptCount val="1"/>
                <c:pt idx="0">
                  <c:v>Electricity</c:v>
                </c:pt>
              </c:strCache>
            </c:strRef>
          </c:tx>
          <c:spPr>
            <a:solidFill>
              <a:srgbClr val="0091EA"/>
            </a:solidFill>
            <a:ln>
              <a:solidFill>
                <a:srgbClr val="0091EA"/>
              </a:solidFill>
            </a:ln>
          </c:spPr>
          <c:cat>
            <c:numRef>
              <c:f>'9'!$A$2:$A$15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'9'!$F$2:$F$15</c:f>
              <c:numCache>
                <c:formatCode>0.0</c:formatCode>
                <c:ptCount val="14"/>
                <c:pt idx="0">
                  <c:v>5.3598815981656038</c:v>
                </c:pt>
                <c:pt idx="1">
                  <c:v>5.6622146543184009</c:v>
                </c:pt>
                <c:pt idx="2">
                  <c:v>5.9645493086369008</c:v>
                </c:pt>
                <c:pt idx="3">
                  <c:v>6.2668839629553865</c:v>
                </c:pt>
                <c:pt idx="4">
                  <c:v>6.4187184898146015</c:v>
                </c:pt>
                <c:pt idx="5">
                  <c:v>6.5705530166738093</c:v>
                </c:pt>
                <c:pt idx="6">
                  <c:v>6.7223875435330243</c:v>
                </c:pt>
                <c:pt idx="7">
                  <c:v>6.8742220703922321</c:v>
                </c:pt>
                <c:pt idx="8">
                  <c:v>7.0260565972514506</c:v>
                </c:pt>
                <c:pt idx="9">
                  <c:v>7.2494714255559565</c:v>
                </c:pt>
                <c:pt idx="10">
                  <c:v>7.4728862538604801</c:v>
                </c:pt>
                <c:pt idx="11">
                  <c:v>7.6963010821649966</c:v>
                </c:pt>
                <c:pt idx="12">
                  <c:v>7.9197159104695167</c:v>
                </c:pt>
                <c:pt idx="13">
                  <c:v>8.1431307387740262</c:v>
                </c:pt>
              </c:numCache>
            </c:numRef>
          </c:val>
          <c:extLst>
            <c:ext xmlns:c16="http://schemas.microsoft.com/office/drawing/2014/chart" uri="{C3380CC4-5D6E-409C-BE32-E72D297353CC}">
              <c16:uniqueId val="{00000003-BF15-4C62-9D5C-2D214FF17DEB}"/>
            </c:ext>
          </c:extLst>
        </c:ser>
        <c:ser>
          <c:idx val="4"/>
          <c:order val="4"/>
          <c:tx>
            <c:strRef>
              <c:f>'9'!$G$1</c:f>
              <c:strCache>
                <c:ptCount val="1"/>
                <c:pt idx="0">
                  <c:v>Ambient heat</c:v>
                </c:pt>
              </c:strCache>
            </c:strRef>
          </c:tx>
          <c:spPr>
            <a:solidFill>
              <a:srgbClr val="FF5252"/>
            </a:solidFill>
            <a:ln>
              <a:solidFill>
                <a:srgbClr val="FF5252"/>
              </a:solidFill>
            </a:ln>
          </c:spPr>
          <c:cat>
            <c:numRef>
              <c:f>'9'!$A$2:$A$15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'9'!$G$2:$G$15</c:f>
              <c:numCache>
                <c:formatCode>0.0</c:formatCode>
                <c:ptCount val="14"/>
                <c:pt idx="0">
                  <c:v>6.4855195893400399</c:v>
                </c:pt>
                <c:pt idx="1">
                  <c:v>7.5082993196946903</c:v>
                </c:pt>
                <c:pt idx="2">
                  <c:v>8.5310786393893707</c:v>
                </c:pt>
                <c:pt idx="3">
                  <c:v>9.5538579590840609</c:v>
                </c:pt>
                <c:pt idx="4">
                  <c:v>10.19490277731</c:v>
                </c:pt>
                <c:pt idx="5">
                  <c:v>10.835947595535901</c:v>
                </c:pt>
                <c:pt idx="6">
                  <c:v>11.476992413761799</c:v>
                </c:pt>
                <c:pt idx="7">
                  <c:v>12.118037231987699</c:v>
                </c:pt>
                <c:pt idx="8">
                  <c:v>12.7590820502136</c:v>
                </c:pt>
                <c:pt idx="9">
                  <c:v>13.6498021153567</c:v>
                </c:pt>
                <c:pt idx="10">
                  <c:v>14.540522180499799</c:v>
                </c:pt>
                <c:pt idx="11">
                  <c:v>15.431242245642901</c:v>
                </c:pt>
                <c:pt idx="12">
                  <c:v>16.321962310785999</c:v>
                </c:pt>
                <c:pt idx="13">
                  <c:v>17.212682375929099</c:v>
                </c:pt>
              </c:numCache>
            </c:numRef>
          </c:val>
          <c:extLst>
            <c:ext xmlns:c16="http://schemas.microsoft.com/office/drawing/2014/chart" uri="{C3380CC4-5D6E-409C-BE32-E72D297353CC}">
              <c16:uniqueId val="{00000004-BF15-4C62-9D5C-2D214FF17DEB}"/>
            </c:ext>
          </c:extLst>
        </c:ser>
        <c:ser>
          <c:idx val="6"/>
          <c:order val="5"/>
          <c:tx>
            <c:strRef>
              <c:f>'9'!$I$1</c:f>
              <c:strCache>
                <c:ptCount val="1"/>
                <c:pt idx="0">
                  <c:v>District heating</c:v>
                </c:pt>
              </c:strCache>
            </c:strRef>
          </c:tx>
          <c:spPr>
            <a:solidFill>
              <a:srgbClr val="FFC1C1"/>
            </a:solidFill>
            <a:ln>
              <a:solidFill>
                <a:srgbClr val="FFC1C1"/>
              </a:solidFill>
            </a:ln>
          </c:spPr>
          <c:cat>
            <c:numRef>
              <c:f>'9'!$A$2:$A$15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'9'!$I$2:$I$15</c:f>
              <c:numCache>
                <c:formatCode>0.0</c:formatCode>
                <c:ptCount val="14"/>
                <c:pt idx="0">
                  <c:v>71.370024939568395</c:v>
                </c:pt>
                <c:pt idx="1">
                  <c:v>70.6922184481747</c:v>
                </c:pt>
                <c:pt idx="2">
                  <c:v>70.014426896349306</c:v>
                </c:pt>
                <c:pt idx="3">
                  <c:v>69.336635344523998</c:v>
                </c:pt>
                <c:pt idx="4">
                  <c:v>69.021277619917797</c:v>
                </c:pt>
                <c:pt idx="5">
                  <c:v>68.705919895311595</c:v>
                </c:pt>
                <c:pt idx="6">
                  <c:v>68.390562170705493</c:v>
                </c:pt>
                <c:pt idx="7">
                  <c:v>68.075204446099306</c:v>
                </c:pt>
                <c:pt idx="8">
                  <c:v>67.759846721493105</c:v>
                </c:pt>
                <c:pt idx="9">
                  <c:v>67.5141634477243</c:v>
                </c:pt>
                <c:pt idx="10">
                  <c:v>67.268480173955496</c:v>
                </c:pt>
                <c:pt idx="11">
                  <c:v>67.022796900186705</c:v>
                </c:pt>
                <c:pt idx="12">
                  <c:v>66.777113626417901</c:v>
                </c:pt>
                <c:pt idx="13">
                  <c:v>66.531430352649096</c:v>
                </c:pt>
              </c:numCache>
            </c:numRef>
          </c:val>
          <c:extLst>
            <c:ext xmlns:c16="http://schemas.microsoft.com/office/drawing/2014/chart" uri="{C3380CC4-5D6E-409C-BE32-E72D297353CC}">
              <c16:uniqueId val="{00000005-BF15-4C62-9D5C-2D214FF17DEB}"/>
            </c:ext>
          </c:extLst>
        </c:ser>
        <c:ser>
          <c:idx val="5"/>
          <c:order val="6"/>
          <c:tx>
            <c:strRef>
              <c:f>'9'!$H$1</c:f>
              <c:strCache>
                <c:ptCount val="1"/>
                <c:pt idx="0">
                  <c:v>Other renewables</c:v>
                </c:pt>
              </c:strCache>
            </c:strRef>
          </c:tx>
          <c:spPr>
            <a:solidFill>
              <a:srgbClr val="F5FE89"/>
            </a:solidFill>
            <a:ln>
              <a:solidFill>
                <a:srgbClr val="F5FE89"/>
              </a:solidFill>
            </a:ln>
          </c:spPr>
          <c:cat>
            <c:numRef>
              <c:f>'9'!$A$2:$A$15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'9'!$H$2:$H$15</c:f>
              <c:numCache>
                <c:formatCode>0.0</c:formatCode>
                <c:ptCount val="14"/>
                <c:pt idx="0">
                  <c:v>29.195317043088316</c:v>
                </c:pt>
                <c:pt idx="1">
                  <c:v>28.898923390967077</c:v>
                </c:pt>
                <c:pt idx="2">
                  <c:v>28.602536156469085</c:v>
                </c:pt>
                <c:pt idx="3">
                  <c:v>28.306148921971193</c:v>
                </c:pt>
                <c:pt idx="4">
                  <c:v>27.971321536515092</c:v>
                </c:pt>
                <c:pt idx="5">
                  <c:v>27.63649415105888</c:v>
                </c:pt>
                <c:pt idx="6">
                  <c:v>27.301666765602768</c:v>
                </c:pt>
                <c:pt idx="7">
                  <c:v>26.96683938014656</c:v>
                </c:pt>
                <c:pt idx="8">
                  <c:v>26.632011994690451</c:v>
                </c:pt>
                <c:pt idx="9">
                  <c:v>26.13426517540486</c:v>
                </c:pt>
                <c:pt idx="10">
                  <c:v>25.636518356119261</c:v>
                </c:pt>
                <c:pt idx="11">
                  <c:v>25.138771536833659</c:v>
                </c:pt>
                <c:pt idx="12">
                  <c:v>24.641024717548166</c:v>
                </c:pt>
                <c:pt idx="13">
                  <c:v>24.143277898262568</c:v>
                </c:pt>
              </c:numCache>
            </c:numRef>
          </c:val>
          <c:extLst>
            <c:ext xmlns:c16="http://schemas.microsoft.com/office/drawing/2014/chart" uri="{C3380CC4-5D6E-409C-BE32-E72D297353CC}">
              <c16:uniqueId val="{00000006-BF15-4C62-9D5C-2D214FF17DEB}"/>
            </c:ext>
          </c:extLst>
        </c:ser>
        <c:dLbls>
          <c:showLegendKey val="0"/>
          <c:showVal val="0"/>
          <c:showCatName val="0"/>
          <c:showSerName val="0"/>
          <c:showPercent val="0"/>
          <c:showBubbleSize val="0"/>
        </c:dLbls>
        <c:axId val="183312768"/>
        <c:axId val="183314304"/>
      </c:areaChart>
      <c:catAx>
        <c:axId val="183312768"/>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3314304"/>
        <c:crosses val="autoZero"/>
        <c:auto val="1"/>
        <c:lblAlgn val="ctr"/>
        <c:lblOffset val="100"/>
        <c:noMultiLvlLbl val="0"/>
      </c:catAx>
      <c:valAx>
        <c:axId val="183314304"/>
        <c:scaling>
          <c:orientation val="minMax"/>
        </c:scaling>
        <c:delete val="0"/>
        <c:axPos val="l"/>
        <c:majorGridlines>
          <c:spPr>
            <a:ln>
              <a:solidFill>
                <a:srgbClr val="F0F0F0"/>
              </a:solidFill>
            </a:ln>
          </c:spPr>
        </c:majorGridlines>
        <c:title>
          <c:tx>
            <c:strRef>
              <c:f>'9'!$A$1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3312768"/>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2"/>
          <c:order val="0"/>
          <c:tx>
            <c:strRef>
              <c:f>'10'!$B$1</c:f>
              <c:strCache>
                <c:ptCount val="1"/>
                <c:pt idx="0">
                  <c:v>Oil boilers</c:v>
                </c:pt>
              </c:strCache>
            </c:strRef>
          </c:tx>
          <c:spPr>
            <a:ln w="38100">
              <a:solidFill>
                <a:srgbClr val="404040"/>
              </a:solidFill>
              <a:prstDash val="solid"/>
            </a:ln>
          </c:spPr>
          <c:marker>
            <c:symbol val="none"/>
          </c:marker>
          <c:cat>
            <c:numRef>
              <c:f>'10'!$A$2:$A$15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'10'!$B$2:$B$15</c:f>
              <c:numCache>
                <c:formatCode>0.0</c:formatCode>
                <c:ptCount val="14"/>
                <c:pt idx="0">
                  <c:v>8.9613243543559911</c:v>
                </c:pt>
                <c:pt idx="1">
                  <c:v>8.4846627510207604</c:v>
                </c:pt>
                <c:pt idx="2">
                  <c:v>7.6918621690318751</c:v>
                </c:pt>
                <c:pt idx="3">
                  <c:v>6.8990615870429899</c:v>
                </c:pt>
                <c:pt idx="4">
                  <c:v>6.3714777859961629</c:v>
                </c:pt>
                <c:pt idx="5">
                  <c:v>5.843893984949335</c:v>
                </c:pt>
                <c:pt idx="6">
                  <c:v>5.3163101839025089</c:v>
                </c:pt>
                <c:pt idx="7">
                  <c:v>4.7887263828556801</c:v>
                </c:pt>
                <c:pt idx="8">
                  <c:v>4.261142581808862</c:v>
                </c:pt>
                <c:pt idx="9">
                  <c:v>3.9124653752881668</c:v>
                </c:pt>
                <c:pt idx="10">
                  <c:v>3.5637881687674726</c:v>
                </c:pt>
                <c:pt idx="11">
                  <c:v>3.2151109622467775</c:v>
                </c:pt>
                <c:pt idx="12">
                  <c:v>2.8664337557260828</c:v>
                </c:pt>
                <c:pt idx="13">
                  <c:v>2.517756549205397</c:v>
                </c:pt>
              </c:numCache>
            </c:numRef>
          </c:val>
          <c:smooth val="0"/>
          <c:extLst>
            <c:ext xmlns:c16="http://schemas.microsoft.com/office/drawing/2014/chart" uri="{C3380CC4-5D6E-409C-BE32-E72D297353CC}">
              <c16:uniqueId val="{00000000-ADBA-4939-954D-353206F05F32}"/>
            </c:ext>
          </c:extLst>
        </c:ser>
        <c:ser>
          <c:idx val="3"/>
          <c:order val="1"/>
          <c:tx>
            <c:strRef>
              <c:f>'10'!$C$1</c:f>
              <c:strCache>
                <c:ptCount val="1"/>
                <c:pt idx="0">
                  <c:v>Gas boilers</c:v>
                </c:pt>
              </c:strCache>
            </c:strRef>
          </c:tx>
          <c:spPr>
            <a:ln w="38100">
              <a:solidFill>
                <a:srgbClr val="9170CB"/>
              </a:solidFill>
              <a:prstDash val="solid"/>
            </a:ln>
          </c:spPr>
          <c:marker>
            <c:symbol val="none"/>
          </c:marker>
          <c:cat>
            <c:numRef>
              <c:f>'10'!$A$2:$A$15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'10'!$C$2:$C$15</c:f>
              <c:numCache>
                <c:formatCode>0.0</c:formatCode>
                <c:ptCount val="14"/>
                <c:pt idx="0">
                  <c:v>26.533384100039147</c:v>
                </c:pt>
                <c:pt idx="1">
                  <c:v>26.2294141766031</c:v>
                </c:pt>
                <c:pt idx="2">
                  <c:v>26.018768353206202</c:v>
                </c:pt>
                <c:pt idx="3">
                  <c:v>25.8081225298093</c:v>
                </c:pt>
                <c:pt idx="4">
                  <c:v>25.543020657310105</c:v>
                </c:pt>
                <c:pt idx="5">
                  <c:v>25.277918784811003</c:v>
                </c:pt>
                <c:pt idx="6">
                  <c:v>25.012816912311798</c:v>
                </c:pt>
                <c:pt idx="7">
                  <c:v>24.747715039812604</c:v>
                </c:pt>
                <c:pt idx="8">
                  <c:v>24.482613167313502</c:v>
                </c:pt>
                <c:pt idx="9">
                  <c:v>23.913135969794901</c:v>
                </c:pt>
                <c:pt idx="10">
                  <c:v>23.343658772276399</c:v>
                </c:pt>
                <c:pt idx="11">
                  <c:v>22.7741815747579</c:v>
                </c:pt>
                <c:pt idx="12">
                  <c:v>22.204704377239299</c:v>
                </c:pt>
                <c:pt idx="13">
                  <c:v>21.6352271797208</c:v>
                </c:pt>
              </c:numCache>
            </c:numRef>
          </c:val>
          <c:smooth val="0"/>
          <c:extLst>
            <c:ext xmlns:c16="http://schemas.microsoft.com/office/drawing/2014/chart" uri="{C3380CC4-5D6E-409C-BE32-E72D297353CC}">
              <c16:uniqueId val="{00000001-ADBA-4939-954D-353206F05F32}"/>
            </c:ext>
          </c:extLst>
        </c:ser>
        <c:ser>
          <c:idx val="4"/>
          <c:order val="2"/>
          <c:tx>
            <c:strRef>
              <c:f>'10'!$D$1</c:f>
              <c:strCache>
                <c:ptCount val="1"/>
                <c:pt idx="0">
                  <c:v>Wood pellet boilers</c:v>
                </c:pt>
              </c:strCache>
            </c:strRef>
          </c:tx>
          <c:spPr>
            <a:ln w="38100">
              <a:solidFill>
                <a:srgbClr val="1DE2CD"/>
              </a:solidFill>
              <a:prstDash val="solid"/>
            </a:ln>
          </c:spPr>
          <c:marker>
            <c:symbol val="none"/>
          </c:marker>
          <c:cat>
            <c:numRef>
              <c:f>'10'!$A$2:$A$15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'10'!$D$2:$D$15</c:f>
              <c:numCache>
                <c:formatCode>0.0</c:formatCode>
                <c:ptCount val="14"/>
                <c:pt idx="0">
                  <c:v>14.896488135906701</c:v>
                </c:pt>
                <c:pt idx="1">
                  <c:v>14.728448485277605</c:v>
                </c:pt>
                <c:pt idx="2">
                  <c:v>14.560407596020069</c:v>
                </c:pt>
                <c:pt idx="3">
                  <c:v>14.392366706762633</c:v>
                </c:pt>
                <c:pt idx="4">
                  <c:v>13.921704554044236</c:v>
                </c:pt>
                <c:pt idx="5">
                  <c:v>13.451042401325836</c:v>
                </c:pt>
                <c:pt idx="6">
                  <c:v>12.980380248607538</c:v>
                </c:pt>
                <c:pt idx="7">
                  <c:v>12.509718095889138</c:v>
                </c:pt>
                <c:pt idx="8">
                  <c:v>12.039055943170741</c:v>
                </c:pt>
                <c:pt idx="9">
                  <c:v>11.509379688438656</c:v>
                </c:pt>
                <c:pt idx="10">
                  <c:v>10.979703433706472</c:v>
                </c:pt>
                <c:pt idx="11">
                  <c:v>10.450027178974389</c:v>
                </c:pt>
                <c:pt idx="12">
                  <c:v>9.920350924242225</c:v>
                </c:pt>
                <c:pt idx="13">
                  <c:v>9.3906746695100818</c:v>
                </c:pt>
              </c:numCache>
            </c:numRef>
          </c:val>
          <c:smooth val="0"/>
          <c:extLst>
            <c:ext xmlns:c16="http://schemas.microsoft.com/office/drawing/2014/chart" uri="{C3380CC4-5D6E-409C-BE32-E72D297353CC}">
              <c16:uniqueId val="{00000002-ADBA-4939-954D-353206F05F32}"/>
            </c:ext>
          </c:extLst>
        </c:ser>
        <c:ser>
          <c:idx val="10"/>
          <c:order val="3"/>
          <c:tx>
            <c:strRef>
              <c:f>'10'!$E$1</c:f>
              <c:strCache>
                <c:ptCount val="1"/>
                <c:pt idx="0">
                  <c:v>Electric heating</c:v>
                </c:pt>
              </c:strCache>
            </c:strRef>
          </c:tx>
          <c:spPr>
            <a:ln w="38100">
              <a:solidFill>
                <a:srgbClr val="0091EA"/>
              </a:solidFill>
              <a:prstDash val="solid"/>
            </a:ln>
          </c:spPr>
          <c:marker>
            <c:symbol val="none"/>
          </c:marker>
          <c:cat>
            <c:numRef>
              <c:f>'10'!$A$2:$A$15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'10'!$E$2:$E$15</c:f>
              <c:numCache>
                <c:formatCode>0.0</c:formatCode>
                <c:ptCount val="14"/>
                <c:pt idx="0">
                  <c:v>2.4093458268342491</c:v>
                </c:pt>
                <c:pt idx="1">
                  <c:v>2.33529286588792</c:v>
                </c:pt>
                <c:pt idx="2">
                  <c:v>2.2636784080471299</c:v>
                </c:pt>
                <c:pt idx="3">
                  <c:v>2.1920639502063399</c:v>
                </c:pt>
                <c:pt idx="4">
                  <c:v>2.1165333867460001</c:v>
                </c:pt>
                <c:pt idx="5">
                  <c:v>2.0410028232856599</c:v>
                </c:pt>
                <c:pt idx="6">
                  <c:v>1.96547225982533</c:v>
                </c:pt>
                <c:pt idx="7">
                  <c:v>1.88994169636499</c:v>
                </c:pt>
                <c:pt idx="8">
                  <c:v>1.8144111329046599</c:v>
                </c:pt>
                <c:pt idx="9">
                  <c:v>1.74361280285251</c:v>
                </c:pt>
                <c:pt idx="10">
                  <c:v>1.67281447280037</c:v>
                </c:pt>
                <c:pt idx="11">
                  <c:v>1.60201614274822</c:v>
                </c:pt>
                <c:pt idx="12">
                  <c:v>1.53121781269608</c:v>
                </c:pt>
                <c:pt idx="13">
                  <c:v>1.4604194826439301</c:v>
                </c:pt>
              </c:numCache>
            </c:numRef>
          </c:val>
          <c:smooth val="0"/>
          <c:extLst>
            <c:ext xmlns:c16="http://schemas.microsoft.com/office/drawing/2014/chart" uri="{C3380CC4-5D6E-409C-BE32-E72D297353CC}">
              <c16:uniqueId val="{00000003-ADBA-4939-954D-353206F05F32}"/>
            </c:ext>
          </c:extLst>
        </c:ser>
        <c:ser>
          <c:idx val="15"/>
          <c:order val="4"/>
          <c:tx>
            <c:strRef>
              <c:f>'10'!$F$1</c:f>
              <c:strCache>
                <c:ptCount val="1"/>
                <c:pt idx="0">
                  <c:v>Heat pumps</c:v>
                </c:pt>
              </c:strCache>
            </c:strRef>
          </c:tx>
          <c:spPr>
            <a:ln w="38100">
              <a:solidFill>
                <a:srgbClr val="FF5252"/>
              </a:solidFill>
              <a:prstDash val="solid"/>
            </a:ln>
          </c:spPr>
          <c:marker>
            <c:symbol val="none"/>
          </c:marker>
          <c:cat>
            <c:numRef>
              <c:f>'10'!$A$2:$A$15</c:f>
              <c:numCache>
                <c:formatCode>0</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'10'!$F$2:$F$15</c:f>
              <c:numCache>
                <c:formatCode>0.0</c:formatCode>
                <c:ptCount val="14"/>
                <c:pt idx="0">
                  <c:v>9.4360537625057912</c:v>
                </c:pt>
                <c:pt idx="1">
                  <c:v>10.83522110812517</c:v>
                </c:pt>
                <c:pt idx="2">
                  <c:v>12.231949539979141</c:v>
                </c:pt>
                <c:pt idx="3">
                  <c:v>13.62867797183311</c:v>
                </c:pt>
                <c:pt idx="4">
                  <c:v>14.497087880378601</c:v>
                </c:pt>
                <c:pt idx="5">
                  <c:v>15.365497788924051</c:v>
                </c:pt>
                <c:pt idx="6">
                  <c:v>16.23390769746949</c:v>
                </c:pt>
                <c:pt idx="7">
                  <c:v>17.102317606014939</c:v>
                </c:pt>
                <c:pt idx="8">
                  <c:v>17.970727514560391</c:v>
                </c:pt>
                <c:pt idx="9">
                  <c:v>19.155660738060149</c:v>
                </c:pt>
                <c:pt idx="10">
                  <c:v>20.340593961559911</c:v>
                </c:pt>
                <c:pt idx="11">
                  <c:v>21.52552718505968</c:v>
                </c:pt>
                <c:pt idx="12">
                  <c:v>22.710460408559438</c:v>
                </c:pt>
                <c:pt idx="13">
                  <c:v>23.895393632059196</c:v>
                </c:pt>
              </c:numCache>
            </c:numRef>
          </c:val>
          <c:smooth val="0"/>
          <c:extLst>
            <c:ext xmlns:c16="http://schemas.microsoft.com/office/drawing/2014/chart" uri="{C3380CC4-5D6E-409C-BE32-E72D297353CC}">
              <c16:uniqueId val="{00000004-ADBA-4939-954D-353206F05F32}"/>
            </c:ext>
          </c:extLst>
        </c:ser>
        <c:dLbls>
          <c:showLegendKey val="0"/>
          <c:showVal val="0"/>
          <c:showCatName val="0"/>
          <c:showSerName val="0"/>
          <c:showPercent val="0"/>
          <c:showBubbleSize val="0"/>
        </c:dLbls>
        <c:smooth val="0"/>
        <c:axId val="183656448"/>
        <c:axId val="183657984"/>
      </c:lineChart>
      <c:catAx>
        <c:axId val="183656448"/>
        <c:scaling>
          <c:orientation val="minMax"/>
        </c:scaling>
        <c:delete val="0"/>
        <c:axPos val="b"/>
        <c:majorGridlines>
          <c:spPr>
            <a:ln>
              <a:solidFill>
                <a:srgbClr val="F0F0F0"/>
              </a:solidFill>
            </a:ln>
          </c:spPr>
        </c:majorGridlines>
        <c:numFmt formatCode="0" sourceLinked="1"/>
        <c:majorTickMark val="none"/>
        <c:minorTickMark val="none"/>
        <c:tickLblPos val="nextTo"/>
        <c:txPr>
          <a:bodyPr rot="0" vert="horz"/>
          <a:lstStyle/>
          <a:p>
            <a:pPr>
              <a:defRPr/>
            </a:pPr>
            <a:endParaRPr lang="en-US"/>
          </a:p>
        </c:txPr>
        <c:crossAx val="183657984"/>
        <c:crosses val="autoZero"/>
        <c:auto val="1"/>
        <c:lblAlgn val="ctr"/>
        <c:lblOffset val="100"/>
        <c:noMultiLvlLbl val="0"/>
      </c:catAx>
      <c:valAx>
        <c:axId val="183657984"/>
        <c:scaling>
          <c:orientation val="minMax"/>
        </c:scaling>
        <c:delete val="0"/>
        <c:axPos val="l"/>
        <c:majorGridlines>
          <c:spPr>
            <a:ln>
              <a:solidFill>
                <a:srgbClr val="F0F0F0"/>
              </a:solidFill>
            </a:ln>
          </c:spPr>
        </c:majorGridlines>
        <c:title>
          <c:tx>
            <c:strRef>
              <c:f>'10'!$A$1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3656448"/>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1"/>
          <c:tx>
            <c:strRef>
              <c:f>'11'!$C$1</c:f>
              <c:strCache>
                <c:ptCount val="1"/>
                <c:pt idx="0">
                  <c:v>Electronics</c:v>
                </c:pt>
              </c:strCache>
            </c:strRef>
          </c:tx>
          <c:spPr>
            <a:ln w="38100">
              <a:solidFill>
                <a:srgbClr val="0C2D83"/>
              </a:solidFill>
              <a:prstDash val="solid"/>
            </a:ln>
          </c:spPr>
          <c:marker>
            <c:symbol val="none"/>
          </c:marker>
          <c:cat>
            <c:numRef>
              <c:f>'11'!$A$2:$A$15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'11'!$C$2:$C$15</c:f>
              <c:numCache>
                <c:formatCode>0.0</c:formatCode>
                <c:ptCount val="14"/>
                <c:pt idx="0">
                  <c:v>3.8140007615106395</c:v>
                </c:pt>
                <c:pt idx="1">
                  <c:v>3.8496955314295747</c:v>
                </c:pt>
                <c:pt idx="2">
                  <c:v>3.8853903013485098</c:v>
                </c:pt>
                <c:pt idx="3">
                  <c:v>3.9210850712674445</c:v>
                </c:pt>
                <c:pt idx="4">
                  <c:v>3.9431314752049613</c:v>
                </c:pt>
                <c:pt idx="5">
                  <c:v>3.9651778791424781</c:v>
                </c:pt>
                <c:pt idx="6">
                  <c:v>3.9872242830799949</c:v>
                </c:pt>
                <c:pt idx="7">
                  <c:v>4.0092706870175112</c:v>
                </c:pt>
                <c:pt idx="8">
                  <c:v>4.031317090955028</c:v>
                </c:pt>
                <c:pt idx="9">
                  <c:v>4.0258416680528839</c:v>
                </c:pt>
                <c:pt idx="10">
                  <c:v>4.0203662451507398</c:v>
                </c:pt>
                <c:pt idx="11">
                  <c:v>4.0148908222485957</c:v>
                </c:pt>
                <c:pt idx="12">
                  <c:v>4.0094153993464516</c:v>
                </c:pt>
                <c:pt idx="13" formatCode="0.00">
                  <c:v>4.0039399764443058</c:v>
                </c:pt>
              </c:numCache>
            </c:numRef>
          </c:val>
          <c:smooth val="0"/>
          <c:extLst>
            <c:ext xmlns:c16="http://schemas.microsoft.com/office/drawing/2014/chart" uri="{C3380CC4-5D6E-409C-BE32-E72D297353CC}">
              <c16:uniqueId val="{00000000-7BAA-40BF-901C-84D5EFD558E8}"/>
            </c:ext>
          </c:extLst>
        </c:ser>
        <c:ser>
          <c:idx val="2"/>
          <c:order val="2"/>
          <c:tx>
            <c:strRef>
              <c:f>'11'!$D$1</c:f>
              <c:strCache>
                <c:ptCount val="1"/>
                <c:pt idx="0">
                  <c:v>Household appliances</c:v>
                </c:pt>
              </c:strCache>
            </c:strRef>
          </c:tx>
          <c:spPr>
            <a:ln w="38100">
              <a:solidFill>
                <a:srgbClr val="0091EA"/>
              </a:solidFill>
              <a:prstDash val="solid"/>
            </a:ln>
          </c:spPr>
          <c:marker>
            <c:symbol val="none"/>
          </c:marker>
          <c:cat>
            <c:numRef>
              <c:f>'11'!$A$2:$A$15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'11'!$D$2:$D$15</c:f>
              <c:numCache>
                <c:formatCode>0.0</c:formatCode>
                <c:ptCount val="14"/>
                <c:pt idx="0">
                  <c:v>3.5726414075623896</c:v>
                </c:pt>
                <c:pt idx="1">
                  <c:v>3.6164238947526024</c:v>
                </c:pt>
                <c:pt idx="2">
                  <c:v>3.6602063819428152</c:v>
                </c:pt>
                <c:pt idx="3">
                  <c:v>3.7039888691330281</c:v>
                </c:pt>
                <c:pt idx="4">
                  <c:v>3.7370440582476947</c:v>
                </c:pt>
                <c:pt idx="5">
                  <c:v>3.7700992473623613</c:v>
                </c:pt>
                <c:pt idx="6">
                  <c:v>3.803154436477028</c:v>
                </c:pt>
                <c:pt idx="7">
                  <c:v>3.8362096255916946</c:v>
                </c:pt>
                <c:pt idx="8">
                  <c:v>3.8692648147063613</c:v>
                </c:pt>
                <c:pt idx="9">
                  <c:v>3.8701915325289113</c:v>
                </c:pt>
                <c:pt idx="10">
                  <c:v>3.8711182503514614</c:v>
                </c:pt>
                <c:pt idx="11">
                  <c:v>3.8720449681740114</c:v>
                </c:pt>
                <c:pt idx="12">
                  <c:v>3.8729716859965615</c:v>
                </c:pt>
                <c:pt idx="13" formatCode="0.00">
                  <c:v>3.8738984038191115</c:v>
                </c:pt>
              </c:numCache>
            </c:numRef>
          </c:val>
          <c:smooth val="0"/>
          <c:extLst>
            <c:ext xmlns:c16="http://schemas.microsoft.com/office/drawing/2014/chart" uri="{C3380CC4-5D6E-409C-BE32-E72D297353CC}">
              <c16:uniqueId val="{00000001-7BAA-40BF-901C-84D5EFD558E8}"/>
            </c:ext>
          </c:extLst>
        </c:ser>
        <c:ser>
          <c:idx val="3"/>
          <c:order val="3"/>
          <c:tx>
            <c:strRef>
              <c:f>'11'!$E$1</c:f>
              <c:strCache>
                <c:ptCount val="1"/>
                <c:pt idx="0">
                  <c:v>Lighting</c:v>
                </c:pt>
              </c:strCache>
            </c:strRef>
          </c:tx>
          <c:spPr>
            <a:ln w="38100">
              <a:solidFill>
                <a:srgbClr val="FFDA06"/>
              </a:solidFill>
              <a:prstDash val="solid"/>
            </a:ln>
          </c:spPr>
          <c:marker>
            <c:symbol val="none"/>
          </c:marker>
          <c:cat>
            <c:numRef>
              <c:f>'11'!$A$2:$A$15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'11'!$E$2:$E$15</c:f>
              <c:numCache>
                <c:formatCode>0.0</c:formatCode>
                <c:ptCount val="14"/>
                <c:pt idx="0">
                  <c:v>1.015832830926964</c:v>
                </c:pt>
                <c:pt idx="1">
                  <c:v>0.98575400037334171</c:v>
                </c:pt>
                <c:pt idx="2">
                  <c:v>0.95567516981971945</c:v>
                </c:pt>
                <c:pt idx="3">
                  <c:v>0.9255963392660973</c:v>
                </c:pt>
                <c:pt idx="4">
                  <c:v>0.91245028943541895</c:v>
                </c:pt>
                <c:pt idx="5">
                  <c:v>0.8993042396047406</c:v>
                </c:pt>
                <c:pt idx="6">
                  <c:v>0.88615818977406224</c:v>
                </c:pt>
                <c:pt idx="7">
                  <c:v>0.87301213994338389</c:v>
                </c:pt>
                <c:pt idx="8">
                  <c:v>0.85986609011270565</c:v>
                </c:pt>
                <c:pt idx="9">
                  <c:v>0.8572656808390573</c:v>
                </c:pt>
                <c:pt idx="10">
                  <c:v>0.85466527156540895</c:v>
                </c:pt>
                <c:pt idx="11">
                  <c:v>0.85206486229176059</c:v>
                </c:pt>
                <c:pt idx="12">
                  <c:v>0.84946445301811224</c:v>
                </c:pt>
                <c:pt idx="13" formatCode="0.00">
                  <c:v>0.84686404374446389</c:v>
                </c:pt>
              </c:numCache>
            </c:numRef>
          </c:val>
          <c:smooth val="0"/>
          <c:extLst>
            <c:ext xmlns:c16="http://schemas.microsoft.com/office/drawing/2014/chart" uri="{C3380CC4-5D6E-409C-BE32-E72D297353CC}">
              <c16:uniqueId val="{00000002-7BAA-40BF-901C-84D5EFD558E8}"/>
            </c:ext>
          </c:extLst>
        </c:ser>
        <c:dLbls>
          <c:showLegendKey val="0"/>
          <c:showVal val="0"/>
          <c:showCatName val="0"/>
          <c:showSerName val="0"/>
          <c:showPercent val="0"/>
          <c:showBubbleSize val="0"/>
        </c:dLbls>
        <c:marker val="1"/>
        <c:smooth val="0"/>
        <c:axId val="183442432"/>
        <c:axId val="183444224"/>
      </c:lineChart>
      <c:lineChart>
        <c:grouping val="standard"/>
        <c:varyColors val="0"/>
        <c:ser>
          <c:idx val="0"/>
          <c:order val="0"/>
          <c:tx>
            <c:strRef>
              <c:f>'11'!$B$1</c:f>
              <c:strCache>
                <c:ptCount val="1"/>
                <c:pt idx="0">
                  <c:v>Number of appliances (index 2017=100)</c:v>
                </c:pt>
              </c:strCache>
            </c:strRef>
          </c:tx>
          <c:spPr>
            <a:ln w="38100">
              <a:solidFill>
                <a:srgbClr val="808080"/>
              </a:solidFill>
              <a:prstDash val="sysDash"/>
            </a:ln>
          </c:spPr>
          <c:marker>
            <c:symbol val="none"/>
          </c:marker>
          <c:cat>
            <c:numRef>
              <c:f>'11'!$A$2:$A$15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'11'!$B$2:$B$15</c:f>
              <c:numCache>
                <c:formatCode>0.0</c:formatCode>
                <c:ptCount val="14"/>
                <c:pt idx="0">
                  <c:v>100</c:v>
                </c:pt>
                <c:pt idx="1">
                  <c:v>102.94153890546995</c:v>
                </c:pt>
                <c:pt idx="2">
                  <c:v>105.88307781093988</c:v>
                </c:pt>
                <c:pt idx="3">
                  <c:v>108.82461671640986</c:v>
                </c:pt>
                <c:pt idx="4">
                  <c:v>111.76615562187982</c:v>
                </c:pt>
                <c:pt idx="5">
                  <c:v>114.70769452734974</c:v>
                </c:pt>
                <c:pt idx="6">
                  <c:v>117.6492334328197</c:v>
                </c:pt>
                <c:pt idx="7">
                  <c:v>120.59077233828965</c:v>
                </c:pt>
                <c:pt idx="8">
                  <c:v>123.53231124375961</c:v>
                </c:pt>
                <c:pt idx="9">
                  <c:v>125.72697302495988</c:v>
                </c:pt>
                <c:pt idx="10">
                  <c:v>127.92163480616014</c:v>
                </c:pt>
                <c:pt idx="11">
                  <c:v>130.11629658736041</c:v>
                </c:pt>
                <c:pt idx="12">
                  <c:v>132.31095836856068</c:v>
                </c:pt>
                <c:pt idx="13" formatCode="0.00">
                  <c:v>134.50562014976094</c:v>
                </c:pt>
              </c:numCache>
            </c:numRef>
          </c:val>
          <c:smooth val="0"/>
          <c:extLst>
            <c:ext xmlns:c16="http://schemas.microsoft.com/office/drawing/2014/chart" uri="{C3380CC4-5D6E-409C-BE32-E72D297353CC}">
              <c16:uniqueId val="{00000003-7BAA-40BF-901C-84D5EFD558E8}"/>
            </c:ext>
          </c:extLst>
        </c:ser>
        <c:dLbls>
          <c:showLegendKey val="0"/>
          <c:showVal val="0"/>
          <c:showCatName val="0"/>
          <c:showSerName val="0"/>
          <c:showPercent val="0"/>
          <c:showBubbleSize val="0"/>
        </c:dLbls>
        <c:marker val="1"/>
        <c:smooth val="0"/>
        <c:axId val="183452416"/>
        <c:axId val="183446144"/>
      </c:lineChart>
      <c:catAx>
        <c:axId val="183442432"/>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3444224"/>
        <c:crosses val="autoZero"/>
        <c:auto val="1"/>
        <c:lblAlgn val="ctr"/>
        <c:lblOffset val="100"/>
        <c:noMultiLvlLbl val="0"/>
      </c:catAx>
      <c:valAx>
        <c:axId val="183444224"/>
        <c:scaling>
          <c:orientation val="minMax"/>
          <c:max val="8"/>
        </c:scaling>
        <c:delete val="0"/>
        <c:axPos val="l"/>
        <c:majorGridlines>
          <c:spPr>
            <a:ln>
              <a:solidFill>
                <a:srgbClr val="F0F0F0"/>
              </a:solidFill>
            </a:ln>
          </c:spPr>
        </c:majorGridlines>
        <c:title>
          <c:tx>
            <c:strRef>
              <c:f>'11'!$A$1</c:f>
              <c:strCache>
                <c:ptCount val="1"/>
                <c:pt idx="0">
                  <c:v>TWh</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3442432"/>
        <c:crosses val="autoZero"/>
        <c:crossBetween val="between"/>
      </c:valAx>
      <c:valAx>
        <c:axId val="183446144"/>
        <c:scaling>
          <c:orientation val="minMax"/>
        </c:scaling>
        <c:delete val="0"/>
        <c:axPos val="r"/>
        <c:title>
          <c:tx>
            <c:strRef>
              <c:f>'11'!$B$1</c:f>
              <c:strCache>
                <c:ptCount val="1"/>
                <c:pt idx="0">
                  <c:v>Number of appliances (index 2017=100)</c:v>
                </c:pt>
              </c:strCache>
            </c:strRef>
          </c:tx>
          <c:layout/>
          <c:overlay val="0"/>
          <c:txPr>
            <a:bodyPr rot="-5400000" vert="horz"/>
            <a:lstStyle/>
            <a:p>
              <a:pPr>
                <a:defRPr/>
              </a:pPr>
              <a:endParaRPr lang="en-US"/>
            </a:p>
          </c:txPr>
        </c:title>
        <c:numFmt formatCode="0" sourceLinked="0"/>
        <c:majorTickMark val="out"/>
        <c:minorTickMark val="none"/>
        <c:tickLblPos val="nextTo"/>
        <c:spPr>
          <a:ln>
            <a:noFill/>
          </a:ln>
        </c:spPr>
        <c:crossAx val="183452416"/>
        <c:crosses val="max"/>
        <c:crossBetween val="between"/>
      </c:valAx>
      <c:catAx>
        <c:axId val="183452416"/>
        <c:scaling>
          <c:orientation val="minMax"/>
        </c:scaling>
        <c:delete val="1"/>
        <c:axPos val="b"/>
        <c:numFmt formatCode="General" sourceLinked="1"/>
        <c:majorTickMark val="out"/>
        <c:minorTickMark val="none"/>
        <c:tickLblPos val="nextTo"/>
        <c:crossAx val="183446144"/>
        <c:crosses val="autoZero"/>
        <c:auto val="1"/>
        <c:lblAlgn val="ctr"/>
        <c:lblOffset val="100"/>
        <c:noMultiLvlLbl val="0"/>
      </c:cat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areaChart>
        <c:grouping val="stacked"/>
        <c:varyColors val="0"/>
        <c:ser>
          <c:idx val="0"/>
          <c:order val="0"/>
          <c:tx>
            <c:strRef>
              <c:f>'12'!$B$1</c:f>
              <c:strCache>
                <c:ptCount val="1"/>
                <c:pt idx="0">
                  <c:v>Fossil fuels</c:v>
                </c:pt>
              </c:strCache>
            </c:strRef>
          </c:tx>
          <c:spPr>
            <a:solidFill>
              <a:srgbClr val="404040"/>
            </a:solidFill>
            <a:ln>
              <a:solidFill>
                <a:srgbClr val="404040"/>
              </a:solidFill>
            </a:ln>
          </c:spPr>
          <c:cat>
            <c:numRef>
              <c:f>'12'!$A$2:$A$15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'12'!$B$2:$B$15</c:f>
              <c:numCache>
                <c:formatCode>0.0</c:formatCode>
                <c:ptCount val="14"/>
                <c:pt idx="0">
                  <c:v>83.319037546628039</c:v>
                </c:pt>
                <c:pt idx="1">
                  <c:v>82.891008374193831</c:v>
                </c:pt>
                <c:pt idx="2">
                  <c:v>81.637950636591526</c:v>
                </c:pt>
                <c:pt idx="3">
                  <c:v>79.531521449997925</c:v>
                </c:pt>
                <c:pt idx="4">
                  <c:v>79.348389573946747</c:v>
                </c:pt>
                <c:pt idx="5">
                  <c:v>76.873353168125234</c:v>
                </c:pt>
                <c:pt idx="6">
                  <c:v>76.871969810804288</c:v>
                </c:pt>
                <c:pt idx="7">
                  <c:v>76.875078401457984</c:v>
                </c:pt>
                <c:pt idx="8">
                  <c:v>76.954176089402765</c:v>
                </c:pt>
                <c:pt idx="9">
                  <c:v>76.615179000914523</c:v>
                </c:pt>
                <c:pt idx="10">
                  <c:v>76.401263280796414</c:v>
                </c:pt>
                <c:pt idx="11">
                  <c:v>76.206435673851047</c:v>
                </c:pt>
                <c:pt idx="12">
                  <c:v>76.056249662030083</c:v>
                </c:pt>
                <c:pt idx="13">
                  <c:v>75.842475838473334</c:v>
                </c:pt>
              </c:numCache>
            </c:numRef>
          </c:val>
          <c:extLst>
            <c:ext xmlns:c16="http://schemas.microsoft.com/office/drawing/2014/chart" uri="{C3380CC4-5D6E-409C-BE32-E72D297353CC}">
              <c16:uniqueId val="{00000000-8503-41E9-AB5A-57C3780AC26A}"/>
            </c:ext>
          </c:extLst>
        </c:ser>
        <c:ser>
          <c:idx val="1"/>
          <c:order val="1"/>
          <c:tx>
            <c:strRef>
              <c:f>'12'!$C$1</c:f>
              <c:strCache>
                <c:ptCount val="1"/>
                <c:pt idx="0">
                  <c:v>Renewable energy</c:v>
                </c:pt>
              </c:strCache>
            </c:strRef>
          </c:tx>
          <c:spPr>
            <a:solidFill>
              <a:srgbClr val="F5FE89"/>
            </a:solidFill>
            <a:ln>
              <a:solidFill>
                <a:srgbClr val="F5FE89"/>
              </a:solidFill>
            </a:ln>
          </c:spPr>
          <c:cat>
            <c:numRef>
              <c:f>'12'!$A$2:$A$15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'12'!$C$2:$C$15</c:f>
              <c:numCache>
                <c:formatCode>0.0</c:formatCode>
                <c:ptCount val="14"/>
                <c:pt idx="0">
                  <c:v>17.190025769051474</c:v>
                </c:pt>
                <c:pt idx="1">
                  <c:v>18.198322139673568</c:v>
                </c:pt>
                <c:pt idx="2">
                  <c:v>19.902733063623433</c:v>
                </c:pt>
                <c:pt idx="3">
                  <c:v>22.521757895793293</c:v>
                </c:pt>
                <c:pt idx="4">
                  <c:v>23.457446484210724</c:v>
                </c:pt>
                <c:pt idx="5">
                  <c:v>26.52775142140829</c:v>
                </c:pt>
                <c:pt idx="6">
                  <c:v>27.22153297751149</c:v>
                </c:pt>
                <c:pt idx="7">
                  <c:v>27.93204749868001</c:v>
                </c:pt>
                <c:pt idx="8">
                  <c:v>28.535292432490124</c:v>
                </c:pt>
                <c:pt idx="9">
                  <c:v>29.469563751853663</c:v>
                </c:pt>
                <c:pt idx="10">
                  <c:v>30.3856354203729</c:v>
                </c:pt>
                <c:pt idx="11">
                  <c:v>31.287245049028208</c:v>
                </c:pt>
                <c:pt idx="12">
                  <c:v>32.146660101070609</c:v>
                </c:pt>
                <c:pt idx="13">
                  <c:v>33.047252352372062</c:v>
                </c:pt>
              </c:numCache>
            </c:numRef>
          </c:val>
          <c:extLst>
            <c:ext xmlns:c16="http://schemas.microsoft.com/office/drawing/2014/chart" uri="{C3380CC4-5D6E-409C-BE32-E72D297353CC}">
              <c16:uniqueId val="{00000001-8503-41E9-AB5A-57C3780AC26A}"/>
            </c:ext>
          </c:extLst>
        </c:ser>
        <c:ser>
          <c:idx val="2"/>
          <c:order val="2"/>
          <c:tx>
            <c:strRef>
              <c:f>'12'!$D$1</c:f>
              <c:strCache>
                <c:ptCount val="1"/>
                <c:pt idx="0">
                  <c:v>District heating</c:v>
                </c:pt>
              </c:strCache>
            </c:strRef>
          </c:tx>
          <c:spPr>
            <a:solidFill>
              <a:srgbClr val="FFC1C1"/>
            </a:solidFill>
            <a:ln>
              <a:solidFill>
                <a:srgbClr val="FFC1C1"/>
              </a:solidFill>
            </a:ln>
          </c:spPr>
          <c:cat>
            <c:numRef>
              <c:f>'12'!$A$2:$A$15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'12'!$D$2:$D$15</c:f>
              <c:numCache>
                <c:formatCode>0.0</c:formatCode>
                <c:ptCount val="14"/>
                <c:pt idx="0">
                  <c:v>38.037265732753298</c:v>
                </c:pt>
                <c:pt idx="1">
                  <c:v>38.104162540943079</c:v>
                </c:pt>
                <c:pt idx="2">
                  <c:v>38.171411690441303</c:v>
                </c:pt>
                <c:pt idx="3">
                  <c:v>38.238660839939499</c:v>
                </c:pt>
                <c:pt idx="4">
                  <c:v>38.524494871786679</c:v>
                </c:pt>
                <c:pt idx="5">
                  <c:v>38.810328903633746</c:v>
                </c:pt>
                <c:pt idx="6">
                  <c:v>39.096162935480919</c:v>
                </c:pt>
                <c:pt idx="7">
                  <c:v>39.381996967328099</c:v>
                </c:pt>
                <c:pt idx="8">
                  <c:v>39.66783099917518</c:v>
                </c:pt>
                <c:pt idx="9">
                  <c:v>39.599915893599032</c:v>
                </c:pt>
                <c:pt idx="10">
                  <c:v>39.532000788022884</c:v>
                </c:pt>
                <c:pt idx="11">
                  <c:v>39.464085682446736</c:v>
                </c:pt>
                <c:pt idx="12">
                  <c:v>39.396170576870588</c:v>
                </c:pt>
                <c:pt idx="13">
                  <c:v>39.328255471294447</c:v>
                </c:pt>
              </c:numCache>
            </c:numRef>
          </c:val>
          <c:extLst>
            <c:ext xmlns:c16="http://schemas.microsoft.com/office/drawing/2014/chart" uri="{C3380CC4-5D6E-409C-BE32-E72D297353CC}">
              <c16:uniqueId val="{00000002-8503-41E9-AB5A-57C3780AC26A}"/>
            </c:ext>
          </c:extLst>
        </c:ser>
        <c:ser>
          <c:idx val="3"/>
          <c:order val="3"/>
          <c:tx>
            <c:strRef>
              <c:f>'12'!$E$1</c:f>
              <c:strCache>
                <c:ptCount val="1"/>
                <c:pt idx="0">
                  <c:v>Electricity excl. data centres</c:v>
                </c:pt>
              </c:strCache>
            </c:strRef>
          </c:tx>
          <c:spPr>
            <a:solidFill>
              <a:srgbClr val="46AFF0"/>
            </a:solidFill>
            <a:ln>
              <a:solidFill>
                <a:srgbClr val="46AFF0"/>
              </a:solidFill>
            </a:ln>
          </c:spPr>
          <c:cat>
            <c:numRef>
              <c:f>'12'!$A$2:$A$15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'12'!$E$2:$E$15</c:f>
              <c:numCache>
                <c:formatCode>0.0</c:formatCode>
                <c:ptCount val="14"/>
                <c:pt idx="0">
                  <c:v>75.745343375351055</c:v>
                </c:pt>
                <c:pt idx="1">
                  <c:v>76.100749874630296</c:v>
                </c:pt>
                <c:pt idx="2">
                  <c:v>76.460196900751114</c:v>
                </c:pt>
                <c:pt idx="3">
                  <c:v>76.819643926871919</c:v>
                </c:pt>
                <c:pt idx="4">
                  <c:v>77.547030756574628</c:v>
                </c:pt>
                <c:pt idx="5">
                  <c:v>78.274417586277394</c:v>
                </c:pt>
                <c:pt idx="6">
                  <c:v>79.001804415979976</c:v>
                </c:pt>
                <c:pt idx="7">
                  <c:v>79.729191245682642</c:v>
                </c:pt>
                <c:pt idx="8">
                  <c:v>80.456578075385337</c:v>
                </c:pt>
                <c:pt idx="9">
                  <c:v>80.940595307150346</c:v>
                </c:pt>
                <c:pt idx="10">
                  <c:v>81.424612538915341</c:v>
                </c:pt>
                <c:pt idx="11">
                  <c:v>81.90862977068025</c:v>
                </c:pt>
                <c:pt idx="12">
                  <c:v>82.392647002445258</c:v>
                </c:pt>
                <c:pt idx="13">
                  <c:v>82.876664234210168</c:v>
                </c:pt>
              </c:numCache>
            </c:numRef>
          </c:val>
          <c:extLst>
            <c:ext xmlns:c16="http://schemas.microsoft.com/office/drawing/2014/chart" uri="{C3380CC4-5D6E-409C-BE32-E72D297353CC}">
              <c16:uniqueId val="{00000003-8503-41E9-AB5A-57C3780AC26A}"/>
            </c:ext>
          </c:extLst>
        </c:ser>
        <c:ser>
          <c:idx val="4"/>
          <c:order val="4"/>
          <c:tx>
            <c:strRef>
              <c:f>'12'!$F$1</c:f>
              <c:strCache>
                <c:ptCount val="1"/>
                <c:pt idx="0">
                  <c:v>Electricity for data centres</c:v>
                </c:pt>
              </c:strCache>
            </c:strRef>
          </c:tx>
          <c:spPr>
            <a:solidFill>
              <a:srgbClr val="A3D7F7"/>
            </a:solidFill>
            <a:ln>
              <a:solidFill>
                <a:srgbClr val="A3D7F7"/>
              </a:solidFill>
            </a:ln>
          </c:spPr>
          <c:cat>
            <c:numRef>
              <c:f>'12'!$A$2:$A$15</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'12'!$F$2:$F$15</c:f>
              <c:numCache>
                <c:formatCode>0.0</c:formatCode>
                <c:ptCount val="14"/>
                <c:pt idx="0">
                  <c:v>0</c:v>
                </c:pt>
                <c:pt idx="1">
                  <c:v>0</c:v>
                </c:pt>
                <c:pt idx="2">
                  <c:v>0.79142400000000002</c:v>
                </c:pt>
                <c:pt idx="3">
                  <c:v>3.1656887999999999</c:v>
                </c:pt>
                <c:pt idx="4">
                  <c:v>6.3313812</c:v>
                </c:pt>
                <c:pt idx="5">
                  <c:v>9.4179276000000005</c:v>
                </c:pt>
                <c:pt idx="6">
                  <c:v>12.2670504</c:v>
                </c:pt>
                <c:pt idx="7">
                  <c:v>14.7996</c:v>
                </c:pt>
                <c:pt idx="8">
                  <c:v>17.015583599999999</c:v>
                </c:pt>
                <c:pt idx="9">
                  <c:v>18.9149976</c:v>
                </c:pt>
                <c:pt idx="10">
                  <c:v>20.576984400000001</c:v>
                </c:pt>
                <c:pt idx="11">
                  <c:v>22.1598288</c:v>
                </c:pt>
                <c:pt idx="12">
                  <c:v>23.742676800000002</c:v>
                </c:pt>
                <c:pt idx="13">
                  <c:v>25.325521200000001</c:v>
                </c:pt>
              </c:numCache>
            </c:numRef>
          </c:val>
          <c:extLst>
            <c:ext xmlns:c16="http://schemas.microsoft.com/office/drawing/2014/chart" uri="{C3380CC4-5D6E-409C-BE32-E72D297353CC}">
              <c16:uniqueId val="{00000004-8503-41E9-AB5A-57C3780AC26A}"/>
            </c:ext>
          </c:extLst>
        </c:ser>
        <c:dLbls>
          <c:showLegendKey val="0"/>
          <c:showVal val="0"/>
          <c:showCatName val="0"/>
          <c:showSerName val="0"/>
          <c:showPercent val="0"/>
          <c:showBubbleSize val="0"/>
        </c:dLbls>
        <c:axId val="183535488"/>
        <c:axId val="183537024"/>
      </c:areaChart>
      <c:catAx>
        <c:axId val="183535488"/>
        <c:scaling>
          <c:orientation val="minMax"/>
        </c:scaling>
        <c:delete val="0"/>
        <c:axPos val="b"/>
        <c:majorGridlines>
          <c:spPr>
            <a:ln>
              <a:solidFill>
                <a:srgbClr val="F0F0F0"/>
              </a:solidFill>
            </a:ln>
          </c:spPr>
        </c:majorGridlines>
        <c:numFmt formatCode="General" sourceLinked="1"/>
        <c:majorTickMark val="none"/>
        <c:minorTickMark val="none"/>
        <c:tickLblPos val="nextTo"/>
        <c:txPr>
          <a:bodyPr rot="0" vert="horz"/>
          <a:lstStyle/>
          <a:p>
            <a:pPr>
              <a:defRPr/>
            </a:pPr>
            <a:endParaRPr lang="en-US"/>
          </a:p>
        </c:txPr>
        <c:crossAx val="183537024"/>
        <c:crosses val="autoZero"/>
        <c:auto val="1"/>
        <c:lblAlgn val="ctr"/>
        <c:lblOffset val="100"/>
        <c:noMultiLvlLbl val="0"/>
      </c:catAx>
      <c:valAx>
        <c:axId val="183537024"/>
        <c:scaling>
          <c:orientation val="minMax"/>
        </c:scaling>
        <c:delete val="0"/>
        <c:axPos val="l"/>
        <c:majorGridlines>
          <c:spPr>
            <a:ln>
              <a:solidFill>
                <a:srgbClr val="F0F0F0"/>
              </a:solidFill>
            </a:ln>
          </c:spPr>
        </c:majorGridlines>
        <c:title>
          <c:tx>
            <c:strRef>
              <c:f>'12'!$A$1</c:f>
              <c:strCache>
                <c:ptCount val="1"/>
                <c:pt idx="0">
                  <c:v>PJ</c:v>
                </c:pt>
              </c:strCache>
            </c:strRef>
          </c:tx>
          <c:layout/>
          <c:overlay val="0"/>
          <c:txPr>
            <a:bodyPr rot="-5400000" vert="horz"/>
            <a:lstStyle/>
            <a:p>
              <a:pPr>
                <a:defRPr/>
              </a:pPr>
              <a:endParaRPr lang="en-US"/>
            </a:p>
          </c:txPr>
        </c:title>
        <c:numFmt formatCode="#,##0" sourceLinked="0"/>
        <c:majorTickMark val="out"/>
        <c:minorTickMark val="none"/>
        <c:tickLblPos val="nextTo"/>
        <c:spPr>
          <a:no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crossAx val="183535488"/>
        <c:crosses val="autoZero"/>
        <c:crossBetween val="between"/>
      </c:valAx>
      <c:spPr>
        <a:noFill/>
        <a:extLst>
          <a:ext uri="{909E8E84-426E-40DD-AFC4-6F175D3DCCD1}">
            <a14:hiddenFill xmlns:a14="http://schemas.microsoft.com/office/drawing/2010/main">
              <a:solidFill>
                <a:sysClr val="window" lastClr="FFFFFF"/>
              </a:solidFill>
            </a14:hiddenFill>
          </a:ext>
        </a:extLst>
      </c:spPr>
    </c:plotArea>
    <c:legend>
      <c:legendPos val="b"/>
      <c:layout/>
      <c:overlay val="0"/>
    </c:legend>
    <c:plotVisOnly val="1"/>
    <c:dispBlanksAs val="gap"/>
    <c:showDLblsOverMax val="0"/>
  </c:chart>
  <c:spPr>
    <a:solidFill>
      <a:sysClr val="window" lastClr="FFFFFF"/>
    </a:solidFill>
    <a:ln w="9525" cap="flat" cmpd="sng" algn="ctr">
      <a:noFill/>
      <a:prstDash val="solid"/>
      <a:round/>
    </a:ln>
    <a:effectLst/>
    <a:extLst>
      <a:ext uri="{91240B29-F687-4F45-9708-019B960494DF}">
        <a14:hiddenLine xmlns:a14="http://schemas.microsoft.com/office/drawing/2010/main" w="9525" cap="flat" cmpd="sng" algn="ctr">
          <a:solidFill>
            <a:sysClr val="windowText" lastClr="000000">
              <a:tint val="75000"/>
              <a:shade val="95000"/>
              <a:satMod val="105000"/>
            </a:sysClr>
          </a:solidFill>
          <a:prstDash val="solid"/>
          <a:round/>
        </a14:hiddenLine>
      </a:ext>
    </a:extLst>
  </c:sp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0.27616</cdr:x>
      <cdr:y>0.42003</cdr:y>
    </cdr:from>
    <cdr:to>
      <cdr:x>0.43491</cdr:x>
      <cdr:y>0.50602</cdr:y>
    </cdr:to>
    <cdr:sp macro="" textlink="">
      <cdr:nvSpPr>
        <cdr:cNvPr id="2" name="Tekstfelt 1"/>
        <cdr:cNvSpPr txBox="1"/>
      </cdr:nvSpPr>
      <cdr:spPr>
        <a:xfrm xmlns:a="http://schemas.openxmlformats.org/drawingml/2006/main">
          <a:off x="1590675" y="1209675"/>
          <a:ext cx="914400" cy="2476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da-DK" sz="1000"/>
            <a:t>RES</a:t>
          </a:r>
          <a:r>
            <a:rPr lang="da-DK" sz="1000" baseline="0"/>
            <a:t> 2020: 41%</a:t>
          </a:r>
          <a:endParaRPr lang="da-DK" sz="100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da-DK"/>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a-DK"/>
          </a:p>
        </p:txBody>
      </p:sp>
      <p:sp>
        <p:nvSpPr>
          <p:cNvPr id="4" name="Date Placeholder 3"/>
          <p:cNvSpPr>
            <a:spLocks noGrp="1"/>
          </p:cNvSpPr>
          <p:nvPr>
            <p:ph type="dt" sz="half" idx="10"/>
          </p:nvPr>
        </p:nvSpPr>
        <p:spPr/>
        <p:txBody>
          <a:bodyPr/>
          <a:lstStyle/>
          <a:p>
            <a:fld id="{E51D656A-49E2-47AC-87B6-2CDE24222A81}" type="datetimeFigureOut">
              <a:rPr lang="da-DK" smtClean="0"/>
              <a:t>08-10-2019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354573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E51D656A-49E2-47AC-87B6-2CDE24222A81}" type="datetimeFigureOut">
              <a:rPr lang="da-DK" smtClean="0"/>
              <a:t>08-10-2019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68150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da-DK"/>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E51D656A-49E2-47AC-87B6-2CDE24222A81}" type="datetimeFigureOut">
              <a:rPr lang="da-DK" smtClean="0"/>
              <a:t>08-10-2019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3193397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10"/>
          </p:nvPr>
        </p:nvSpPr>
        <p:spPr/>
        <p:txBody>
          <a:bodyPr/>
          <a:lstStyle/>
          <a:p>
            <a:fld id="{E51D656A-49E2-47AC-87B6-2CDE24222A81}" type="datetimeFigureOut">
              <a:rPr lang="da-DK" smtClean="0"/>
              <a:t>08-10-2019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34345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da-D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1D656A-49E2-47AC-87B6-2CDE24222A81}" type="datetimeFigureOut">
              <a:rPr lang="da-DK" smtClean="0"/>
              <a:t>08-10-2019</a:t>
            </a:fld>
            <a:endParaRPr lang="da-DK"/>
          </a:p>
        </p:txBody>
      </p:sp>
      <p:sp>
        <p:nvSpPr>
          <p:cNvPr id="5" name="Footer Placeholder 4"/>
          <p:cNvSpPr>
            <a:spLocks noGrp="1"/>
          </p:cNvSpPr>
          <p:nvPr>
            <p:ph type="ftr" sz="quarter" idx="11"/>
          </p:nvPr>
        </p:nvSpPr>
        <p:spPr/>
        <p:txBody>
          <a:bodyPr/>
          <a:lstStyle/>
          <a:p>
            <a:endParaRPr lang="da-DK"/>
          </a:p>
        </p:txBody>
      </p:sp>
      <p:sp>
        <p:nvSpPr>
          <p:cNvPr id="6" name="Slide Number Placeholder 5"/>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425434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Date Placeholder 4"/>
          <p:cNvSpPr>
            <a:spLocks noGrp="1"/>
          </p:cNvSpPr>
          <p:nvPr>
            <p:ph type="dt" sz="half" idx="10"/>
          </p:nvPr>
        </p:nvSpPr>
        <p:spPr/>
        <p:txBody>
          <a:bodyPr/>
          <a:lstStyle/>
          <a:p>
            <a:fld id="{E51D656A-49E2-47AC-87B6-2CDE24222A81}" type="datetimeFigureOut">
              <a:rPr lang="da-DK" smtClean="0"/>
              <a:t>08-10-2019</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2874264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da-D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7" name="Date Placeholder 6"/>
          <p:cNvSpPr>
            <a:spLocks noGrp="1"/>
          </p:cNvSpPr>
          <p:nvPr>
            <p:ph type="dt" sz="half" idx="10"/>
          </p:nvPr>
        </p:nvSpPr>
        <p:spPr/>
        <p:txBody>
          <a:bodyPr/>
          <a:lstStyle/>
          <a:p>
            <a:fld id="{E51D656A-49E2-47AC-87B6-2CDE24222A81}" type="datetimeFigureOut">
              <a:rPr lang="da-DK" smtClean="0"/>
              <a:t>08-10-2019</a:t>
            </a:fld>
            <a:endParaRPr lang="da-DK"/>
          </a:p>
        </p:txBody>
      </p:sp>
      <p:sp>
        <p:nvSpPr>
          <p:cNvPr id="8" name="Footer Placeholder 7"/>
          <p:cNvSpPr>
            <a:spLocks noGrp="1"/>
          </p:cNvSpPr>
          <p:nvPr>
            <p:ph type="ftr" sz="quarter" idx="11"/>
          </p:nvPr>
        </p:nvSpPr>
        <p:spPr/>
        <p:txBody>
          <a:bodyPr/>
          <a:lstStyle/>
          <a:p>
            <a:endParaRPr lang="da-DK"/>
          </a:p>
        </p:txBody>
      </p:sp>
      <p:sp>
        <p:nvSpPr>
          <p:cNvPr id="9" name="Slide Number Placeholder 8"/>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2982978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Date Placeholder 2"/>
          <p:cNvSpPr>
            <a:spLocks noGrp="1"/>
          </p:cNvSpPr>
          <p:nvPr>
            <p:ph type="dt" sz="half" idx="10"/>
          </p:nvPr>
        </p:nvSpPr>
        <p:spPr/>
        <p:txBody>
          <a:bodyPr/>
          <a:lstStyle/>
          <a:p>
            <a:fld id="{E51D656A-49E2-47AC-87B6-2CDE24222A81}" type="datetimeFigureOut">
              <a:rPr lang="da-DK" smtClean="0"/>
              <a:t>08-10-2019</a:t>
            </a:fld>
            <a:endParaRPr lang="da-DK"/>
          </a:p>
        </p:txBody>
      </p:sp>
      <p:sp>
        <p:nvSpPr>
          <p:cNvPr id="4" name="Footer Placeholder 3"/>
          <p:cNvSpPr>
            <a:spLocks noGrp="1"/>
          </p:cNvSpPr>
          <p:nvPr>
            <p:ph type="ftr" sz="quarter" idx="11"/>
          </p:nvPr>
        </p:nvSpPr>
        <p:spPr/>
        <p:txBody>
          <a:bodyPr/>
          <a:lstStyle/>
          <a:p>
            <a:endParaRPr lang="da-DK"/>
          </a:p>
        </p:txBody>
      </p:sp>
      <p:sp>
        <p:nvSpPr>
          <p:cNvPr id="5" name="Slide Number Placeholder 4"/>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24562503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1D656A-49E2-47AC-87B6-2CDE24222A81}" type="datetimeFigureOut">
              <a:rPr lang="da-DK" smtClean="0"/>
              <a:t>08-10-2019</a:t>
            </a:fld>
            <a:endParaRPr lang="da-DK"/>
          </a:p>
        </p:txBody>
      </p:sp>
      <p:sp>
        <p:nvSpPr>
          <p:cNvPr id="3" name="Footer Placeholder 2"/>
          <p:cNvSpPr>
            <a:spLocks noGrp="1"/>
          </p:cNvSpPr>
          <p:nvPr>
            <p:ph type="ftr" sz="quarter" idx="11"/>
          </p:nvPr>
        </p:nvSpPr>
        <p:spPr/>
        <p:txBody>
          <a:bodyPr/>
          <a:lstStyle/>
          <a:p>
            <a:endParaRPr lang="da-DK"/>
          </a:p>
        </p:txBody>
      </p:sp>
      <p:sp>
        <p:nvSpPr>
          <p:cNvPr id="4" name="Slide Number Placeholder 3"/>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1480955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da-D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1D656A-49E2-47AC-87B6-2CDE24222A81}" type="datetimeFigureOut">
              <a:rPr lang="da-DK" smtClean="0"/>
              <a:t>08-10-2019</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339569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da-DK"/>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1D656A-49E2-47AC-87B6-2CDE24222A81}" type="datetimeFigureOut">
              <a:rPr lang="da-DK" smtClean="0"/>
              <a:t>08-10-2019</a:t>
            </a:fld>
            <a:endParaRPr lang="da-DK"/>
          </a:p>
        </p:txBody>
      </p:sp>
      <p:sp>
        <p:nvSpPr>
          <p:cNvPr id="6" name="Footer Placeholder 5"/>
          <p:cNvSpPr>
            <a:spLocks noGrp="1"/>
          </p:cNvSpPr>
          <p:nvPr>
            <p:ph type="ftr" sz="quarter" idx="11"/>
          </p:nvPr>
        </p:nvSpPr>
        <p:spPr/>
        <p:txBody>
          <a:bodyPr/>
          <a:lstStyle/>
          <a:p>
            <a:endParaRPr lang="da-DK"/>
          </a:p>
        </p:txBody>
      </p:sp>
      <p:sp>
        <p:nvSpPr>
          <p:cNvPr id="7" name="Slide Number Placeholder 6"/>
          <p:cNvSpPr>
            <a:spLocks noGrp="1"/>
          </p:cNvSpPr>
          <p:nvPr>
            <p:ph type="sldNum" sz="quarter" idx="12"/>
          </p:nvPr>
        </p:nvSpPr>
        <p:spPr/>
        <p:txBody>
          <a:bodyPr/>
          <a:lstStyle/>
          <a:p>
            <a:fld id="{4514093E-E2FD-46F5-86F0-9DDD3E83425B}" type="slidenum">
              <a:rPr lang="da-DK" smtClean="0"/>
              <a:t>‹#›</a:t>
            </a:fld>
            <a:endParaRPr lang="da-DK"/>
          </a:p>
        </p:txBody>
      </p:sp>
    </p:spTree>
    <p:extLst>
      <p:ext uri="{BB962C8B-B14F-4D97-AF65-F5344CB8AC3E}">
        <p14:creationId xmlns:p14="http://schemas.microsoft.com/office/powerpoint/2010/main" val="3992296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da-DK"/>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1D656A-49E2-47AC-87B6-2CDE24222A81}" type="datetimeFigureOut">
              <a:rPr lang="da-DK" smtClean="0"/>
              <a:t>08-10-2019</a:t>
            </a:fld>
            <a:endParaRPr lang="da-DK"/>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14093E-E2FD-46F5-86F0-9DDD3E83425B}" type="slidenum">
              <a:rPr lang="da-DK" smtClean="0"/>
              <a:t>‹#›</a:t>
            </a:fld>
            <a:endParaRPr lang="da-DK"/>
          </a:p>
        </p:txBody>
      </p:sp>
    </p:spTree>
    <p:extLst>
      <p:ext uri="{BB962C8B-B14F-4D97-AF65-F5344CB8AC3E}">
        <p14:creationId xmlns:p14="http://schemas.microsoft.com/office/powerpoint/2010/main" val="3925600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1400" b="1" dirty="0">
                <a:solidFill>
                  <a:srgbClr val="00707D"/>
                </a:solidFill>
                <a:latin typeface="Arial" panose="020B0604020202020204" pitchFamily="34" charset="0"/>
                <a:cs typeface="Arial" panose="020B0604020202020204" pitchFamily="34" charset="0"/>
              </a:rPr>
              <a:t>Figure 3: </a:t>
            </a:r>
            <a:r>
              <a:rPr lang="en-GB" sz="1400" b="1" dirty="0">
                <a:solidFill>
                  <a:srgbClr val="00707D"/>
                </a:solidFill>
                <a:latin typeface="Arial" panose="020B0604020202020204" pitchFamily="34" charset="0"/>
                <a:cs typeface="Arial" panose="020B0604020202020204" pitchFamily="34" charset="0"/>
              </a:rPr>
              <a:t>Renewables shares 2017-2030 [%]. The renewables shares is calculated as defined in the RE Directive (Eurostat, 2018).</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7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dirty="0"/>
          </a:p>
        </p:txBody>
      </p:sp>
      <p:graphicFrame>
        <p:nvGraphicFramePr>
          <p:cNvPr id="5" name="Diagram 8"/>
          <p:cNvGraphicFramePr>
            <a:graphicFrameLocks/>
          </p:cNvGraphicFramePr>
          <p:nvPr>
            <p:extLst>
              <p:ext uri="{D42A27DB-BD31-4B8C-83A1-F6EECF244321}">
                <p14:modId xmlns:p14="http://schemas.microsoft.com/office/powerpoint/2010/main" val="312058291"/>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47665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12:  Final energy consumption by industry and services by type of energy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2550935833"/>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475847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13: Final consumption of fossil fuels by industry and services by sector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1295930429"/>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702149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1400" b="1" dirty="0">
                <a:solidFill>
                  <a:srgbClr val="00707D"/>
                </a:solidFill>
                <a:latin typeface="Arial" panose="020B0604020202020204" pitchFamily="34" charset="0"/>
                <a:cs typeface="Arial" panose="020B0604020202020204" pitchFamily="34" charset="0"/>
              </a:rPr>
              <a:t>Figure 14: Industry and services’ consumption of different types of energy by use in 2030 [PJ] and share of fossil fuels [%]. Coal includes coal, coke, petroleum coke and fossil waste. Gas comprises mains gas that includes both natural gas and bio-natural gas. The fossil share does not include fossil fuels used for electricity and district heating production.</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6" name="Billede 326"/>
          <p:cNvPicPr/>
          <p:nvPr/>
        </p:nvPicPr>
        <p:blipFill>
          <a:blip r:embed="rId2">
            <a:extLst>
              <a:ext uri="{28A0092B-C50C-407E-A947-70E740481C1C}">
                <a14:useLocalDpi xmlns:a14="http://schemas.microsoft.com/office/drawing/2010/main" val="0"/>
              </a:ext>
            </a:extLst>
          </a:blip>
          <a:srcRect/>
          <a:stretch>
            <a:fillRect/>
          </a:stretch>
        </p:blipFill>
        <p:spPr bwMode="auto">
          <a:xfrm>
            <a:off x="1511935" y="1590675"/>
            <a:ext cx="6120130" cy="3676650"/>
          </a:xfrm>
          <a:prstGeom prst="rect">
            <a:avLst/>
          </a:prstGeom>
          <a:noFill/>
          <a:ln>
            <a:noFill/>
          </a:ln>
        </p:spPr>
      </p:pic>
    </p:spTree>
    <p:extLst>
      <p:ext uri="{BB962C8B-B14F-4D97-AF65-F5344CB8AC3E}">
        <p14:creationId xmlns:p14="http://schemas.microsoft.com/office/powerpoint/2010/main" val="33718425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400" b="1" dirty="0">
                <a:solidFill>
                  <a:srgbClr val="00707D"/>
                </a:solidFill>
                <a:latin typeface="Arial" panose="020B0604020202020204" pitchFamily="34" charset="0"/>
                <a:cs typeface="Arial" panose="020B0604020202020204" pitchFamily="34" charset="0"/>
              </a:rPr>
              <a:t>Figure 15</a:t>
            </a:r>
            <a:r>
              <a:rPr lang="en-GB" sz="1400" b="1" dirty="0">
                <a:solidFill>
                  <a:srgbClr val="00707D"/>
                </a:solidFill>
                <a:latin typeface="Arial" panose="020B0604020202020204" pitchFamily="34" charset="0"/>
                <a:cs typeface="Arial" panose="020B0604020202020204" pitchFamily="34" charset="0"/>
              </a:rPr>
              <a:t>: Industry and services energy consumption for heat pumps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6" name="Billede 10"/>
          <p:cNvPicPr/>
          <p:nvPr/>
        </p:nvPicPr>
        <p:blipFill>
          <a:blip r:embed="rId2">
            <a:extLst>
              <a:ext uri="{28A0092B-C50C-407E-A947-70E740481C1C}">
                <a14:useLocalDpi xmlns:a14="http://schemas.microsoft.com/office/drawing/2010/main" val="0"/>
              </a:ext>
            </a:extLst>
          </a:blip>
          <a:srcRect/>
          <a:stretch>
            <a:fillRect/>
          </a:stretch>
        </p:blipFill>
        <p:spPr bwMode="auto">
          <a:xfrm>
            <a:off x="1695132" y="1997075"/>
            <a:ext cx="5753735" cy="2863850"/>
          </a:xfrm>
          <a:prstGeom prst="rect">
            <a:avLst/>
          </a:prstGeom>
          <a:noFill/>
          <a:ln>
            <a:noFill/>
          </a:ln>
        </p:spPr>
      </p:pic>
    </p:spTree>
    <p:extLst>
      <p:ext uri="{BB962C8B-B14F-4D97-AF65-F5344CB8AC3E}">
        <p14:creationId xmlns:p14="http://schemas.microsoft.com/office/powerpoint/2010/main" val="39891987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400" b="1" dirty="0">
                <a:solidFill>
                  <a:srgbClr val="00707D"/>
                </a:solidFill>
                <a:latin typeface="Arial" panose="020B0604020202020204" pitchFamily="34" charset="0"/>
                <a:cs typeface="Arial" panose="020B0604020202020204" pitchFamily="34" charset="0"/>
              </a:rPr>
              <a:t>Figure 16: Energy intensity in industry and services by industry 2017-2030 [PJ/DKK bn.].</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6" name="Billede 11"/>
          <p:cNvPicPr/>
          <p:nvPr/>
        </p:nvPicPr>
        <p:blipFill>
          <a:blip r:embed="rId2">
            <a:extLst>
              <a:ext uri="{28A0092B-C50C-407E-A947-70E740481C1C}">
                <a14:useLocalDpi xmlns:a14="http://schemas.microsoft.com/office/drawing/2010/main" val="0"/>
              </a:ext>
            </a:extLst>
          </a:blip>
          <a:srcRect/>
          <a:stretch>
            <a:fillRect/>
          </a:stretch>
        </p:blipFill>
        <p:spPr bwMode="auto">
          <a:xfrm>
            <a:off x="1695132" y="1997075"/>
            <a:ext cx="5753735" cy="2863850"/>
          </a:xfrm>
          <a:prstGeom prst="rect">
            <a:avLst/>
          </a:prstGeom>
          <a:noFill/>
          <a:ln>
            <a:noFill/>
          </a:ln>
        </p:spPr>
      </p:pic>
    </p:spTree>
    <p:extLst>
      <p:ext uri="{BB962C8B-B14F-4D97-AF65-F5344CB8AC3E}">
        <p14:creationId xmlns:p14="http://schemas.microsoft.com/office/powerpoint/2010/main" val="7425038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1400" b="1" dirty="0">
                <a:solidFill>
                  <a:srgbClr val="00707D"/>
                </a:solidFill>
                <a:latin typeface="Arial" panose="020B0604020202020204" pitchFamily="34" charset="0"/>
                <a:cs typeface="Arial" panose="020B0604020202020204" pitchFamily="34" charset="0"/>
              </a:rPr>
              <a:t>Figure 17: Final energy consumption by the transport sector by use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285447483"/>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403833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18: Electricity consumption by the transport sector by area of use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80482476"/>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262365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19: Electrified vehicles' share of sales of new vehicles and share of total number of passenger cars and vans on the road 2017-2030 [%].</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2679555776"/>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802401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1400" b="1" dirty="0">
                <a:solidFill>
                  <a:srgbClr val="00707D"/>
                </a:solidFill>
                <a:latin typeface="Arial" panose="020B0604020202020204" pitchFamily="34" charset="0"/>
                <a:cs typeface="Arial" panose="020B0604020202020204" pitchFamily="34" charset="0"/>
              </a:rPr>
              <a:t>Figure 20: </a:t>
            </a:r>
            <a:r>
              <a:rPr lang="en-GB" sz="1400" b="1" dirty="0">
                <a:solidFill>
                  <a:srgbClr val="00707D"/>
                </a:solidFill>
                <a:latin typeface="Arial" panose="020B0604020202020204" pitchFamily="34" charset="0"/>
                <a:cs typeface="Arial" panose="020B0604020202020204" pitchFamily="34" charset="0"/>
              </a:rPr>
              <a:t>Renewable energy consumption by the transport sector 2017-2030 [PJ ].</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4111811470"/>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071347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21: Location of coal-fired electricity production plants and offshore wind turbines.</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5" name="Billede 4"/>
          <p:cNvPicPr/>
          <p:nvPr/>
        </p:nvPicPr>
        <p:blipFill>
          <a:blip r:embed="rId2" cstate="print">
            <a:extLst>
              <a:ext uri="{28A0092B-C50C-407E-A947-70E740481C1C}">
                <a14:useLocalDpi xmlns:a14="http://schemas.microsoft.com/office/drawing/2010/main" val="0"/>
              </a:ext>
            </a:extLst>
          </a:blip>
          <a:stretch>
            <a:fillRect/>
          </a:stretch>
        </p:blipFill>
        <p:spPr>
          <a:xfrm>
            <a:off x="1511935" y="1265872"/>
            <a:ext cx="6120130" cy="4326255"/>
          </a:xfrm>
          <a:prstGeom prst="rect">
            <a:avLst/>
          </a:prstGeom>
        </p:spPr>
      </p:pic>
    </p:spTree>
    <p:extLst>
      <p:ext uri="{BB962C8B-B14F-4D97-AF65-F5344CB8AC3E}">
        <p14:creationId xmlns:p14="http://schemas.microsoft.com/office/powerpoint/2010/main" val="1218382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da-DK" dirty="0"/>
          </a:p>
        </p:txBody>
      </p:sp>
      <p:graphicFrame>
        <p:nvGraphicFramePr>
          <p:cNvPr id="5" name="Chart 4"/>
          <p:cNvGraphicFramePr>
            <a:graphicFrameLocks/>
          </p:cNvGraphicFramePr>
          <p:nvPr>
            <p:extLst>
              <p:ext uri="{D42A27DB-BD31-4B8C-83A1-F6EECF244321}">
                <p14:modId xmlns:p14="http://schemas.microsoft.com/office/powerpoint/2010/main" val="2142823927"/>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
        <p:nvSpPr>
          <p:cNvPr id="8" name="Rectangle 3"/>
          <p:cNvSpPr>
            <a:spLocks noGrp="1" noChangeArrowheads="1"/>
          </p:cNvSpPr>
          <p:nvPr>
            <p:ph type="title"/>
          </p:nvPr>
        </p:nvSpPr>
        <p:spPr bwMode="auto">
          <a:xfrm>
            <a:off x="457200" y="369087"/>
            <a:ext cx="822960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rgbClr val="00707D"/>
                </a:solidFill>
                <a:effectLst/>
                <a:latin typeface="Arial" panose="020B0604020202020204" pitchFamily="34" charset="0"/>
                <a:ea typeface="Calibri" panose="020F0502020204030204" pitchFamily="34" charset="0"/>
                <a:cs typeface="Arial" panose="020B0604020202020204" pitchFamily="34" charset="0"/>
              </a:rPr>
              <a:t>F</a:t>
            </a:r>
            <a:r>
              <a:rPr kumimoji="0" lang="en-GB" altLang="en-US" sz="1400" b="1" i="0" u="none" strike="noStrike" cap="none" normalizeH="0" baseline="0" dirty="0" smtClean="0" bmk="">
                <a:ln>
                  <a:noFill/>
                </a:ln>
                <a:solidFill>
                  <a:srgbClr val="00707D"/>
                </a:solidFill>
                <a:effectLst/>
                <a:latin typeface="Arial" panose="020B0604020202020204" pitchFamily="34" charset="0"/>
                <a:ea typeface="Calibri" panose="020F0502020204030204" pitchFamily="34" charset="0"/>
                <a:cs typeface="Arial" panose="020B0604020202020204" pitchFamily="34" charset="0"/>
              </a:rPr>
              <a:t>igure </a:t>
            </a:r>
            <a:r>
              <a:rPr kumimoji="0" lang="en-GB" altLang="en-US" sz="1400" b="1" i="0" u="none" strike="noStrike" cap="none" normalizeH="0" baseline="0" dirty="0" smtClean="0" bmk="_Ref12013608">
                <a:ln>
                  <a:noFill/>
                </a:ln>
                <a:solidFill>
                  <a:srgbClr val="00707D"/>
                </a:solidFill>
                <a:effectLst/>
                <a:latin typeface="Arial" panose="020B0604020202020204" pitchFamily="34" charset="0"/>
                <a:ea typeface="Calibri" panose="020F0502020204030204" pitchFamily="34" charset="0"/>
                <a:cs typeface="Arial" panose="020B0604020202020204" pitchFamily="34" charset="0"/>
              </a:rPr>
              <a:t>4</a:t>
            </a:r>
            <a:r>
              <a:rPr kumimoji="0" lang="en-GB" altLang="en-US" sz="1400" b="1" i="0" u="none" strike="noStrike" cap="none" normalizeH="0" baseline="0" dirty="0" smtClean="0">
                <a:ln>
                  <a:noFill/>
                </a:ln>
                <a:solidFill>
                  <a:srgbClr val="00707D"/>
                </a:solidFill>
                <a:effectLst/>
                <a:latin typeface="Arial" panose="020B0604020202020204" pitchFamily="34" charset="0"/>
                <a:ea typeface="Calibri" panose="020F0502020204030204" pitchFamily="34" charset="0"/>
                <a:cs typeface="Arial" panose="020B0604020202020204" pitchFamily="34" charset="0"/>
              </a:rPr>
              <a:t>: Gross energy consumption by type of energy 1990-2030 [PJ]. The calculation for 1990-2017 has been adjusted for outdoor temperature/degree days relative to normal years (climate-adjusted) and electricity trade with other countries (electricity-trade adjusted, see Appendix 2). </a:t>
            </a:r>
            <a:endParaRPr kumimoji="0" lang="en-GB" altLang="en-US" sz="4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08010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22: Consumption of energy by the electricity and district heating sector, by type of energy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417578061"/>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723893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23: Renewables share in electricity consumption (RES-E) by wind power, solar PV, bioenergy and hydropower 2017-2030 [%]. Hydropower is very small and has been included in solar PV.</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2855615556"/>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736519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24: Electricity consumption, including transmission and distribution losses, electricity production and electricity imports 2017-2030 (</a:t>
            </a:r>
            <a:r>
              <a:rPr lang="en-GB" sz="1400" b="1" dirty="0" err="1">
                <a:solidFill>
                  <a:srgbClr val="00707D"/>
                </a:solidFill>
                <a:latin typeface="Arial" panose="020B0604020202020204" pitchFamily="34" charset="0"/>
                <a:cs typeface="Arial" panose="020B0604020202020204" pitchFamily="34" charset="0"/>
              </a:rPr>
              <a:t>TWh</a:t>
            </a:r>
            <a:r>
              <a:rPr lang="en-GB" sz="1400" b="1" dirty="0">
                <a:solidFill>
                  <a:srgbClr val="00707D"/>
                </a:solidFill>
                <a:latin typeface="Arial" panose="020B0604020202020204" pitchFamily="34" charset="0"/>
                <a:cs typeface="Arial" panose="020B0604020202020204" pitchFamily="34" charset="0"/>
              </a:rPr>
              <a:t>).</a:t>
            </a:r>
            <a:endParaRPr lang="en-US" sz="1400" b="1"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Chart 4"/>
          <p:cNvGraphicFramePr>
            <a:graphicFrameLocks/>
          </p:cNvGraphicFramePr>
          <p:nvPr>
            <p:extLst>
              <p:ext uri="{D42A27DB-BD31-4B8C-83A1-F6EECF244321}">
                <p14:modId xmlns:p14="http://schemas.microsoft.com/office/powerpoint/2010/main" val="698810922"/>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967996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1400" b="1" dirty="0">
                <a:solidFill>
                  <a:srgbClr val="00707D"/>
                </a:solidFill>
                <a:latin typeface="Arial" panose="020B0604020202020204" pitchFamily="34" charset="0"/>
                <a:cs typeface="Arial" panose="020B0604020202020204" pitchFamily="34" charset="0"/>
              </a:rPr>
              <a:t>Figure 25: Electricity spot market prices for Denmark and selected price-setting markets 2017-2030 [2019 DKK/MWh]. Prices for all the years are model results. The Danish Energy Agency uses statistical prices and forward prices for 2017-2020. NO: Norway, SE: Sweden, FI: Finland, DE-AT-LU: Germany, Austria, Luxembourg, NL: The Netherlands, GB: Great Britain, FR-BE: Belgium, DK: Denmark.</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560771438"/>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26513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26: Availability of coal plants in the projection 2017-2030. Light grey shows that operation of the relevant plant is expected to be limited in the relevant period.</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pic>
        <p:nvPicPr>
          <p:cNvPr id="5" name="Content Placeholder 4"/>
          <p:cNvPicPr>
            <a:picLocks noGrp="1" noChangeAspect="1"/>
          </p:cNvPicPr>
          <p:nvPr>
            <p:ph idx="1"/>
          </p:nvPr>
        </p:nvPicPr>
        <p:blipFill>
          <a:blip r:embed="rId2"/>
          <a:stretch>
            <a:fillRect/>
          </a:stretch>
        </p:blipFill>
        <p:spPr>
          <a:xfrm>
            <a:off x="457200" y="2828680"/>
            <a:ext cx="8229600" cy="2069003"/>
          </a:xfrm>
          <a:prstGeom prst="rect">
            <a:avLst/>
          </a:prstGeom>
        </p:spPr>
      </p:pic>
    </p:spTree>
    <p:extLst>
      <p:ext uri="{BB962C8B-B14F-4D97-AF65-F5344CB8AC3E}">
        <p14:creationId xmlns:p14="http://schemas.microsoft.com/office/powerpoint/2010/main" val="5839088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27: Small-scale electricity production capacity (&gt;0) and electricity consumption capacity for heat production (&lt;0) in small and medium-sized urban areas 2017-2030 [MW electricity].</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Chart 4"/>
          <p:cNvGraphicFramePr>
            <a:graphicFrameLocks/>
          </p:cNvGraphicFramePr>
          <p:nvPr>
            <p:extLst>
              <p:ext uri="{D42A27DB-BD31-4B8C-83A1-F6EECF244321}">
                <p14:modId xmlns:p14="http://schemas.microsoft.com/office/powerpoint/2010/main" val="3741857648"/>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82258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28: Consumption of fossil fuels in the electricity and district heating sector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2"/>
          <p:cNvGraphicFramePr>
            <a:graphicFrameLocks/>
          </p:cNvGraphicFramePr>
          <p:nvPr>
            <p:extLst>
              <p:ext uri="{D42A27DB-BD31-4B8C-83A1-F6EECF244321}">
                <p14:modId xmlns:p14="http://schemas.microsoft.com/office/powerpoint/2010/main" val="1914792739"/>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558006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29: Domestic electricity production by type of production, and share of electricity imports in total electricity production [%].</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879069183"/>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305863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30: District heating production by type of energy and renewables share in district heating 2017-2030 [PJ]. Heat pumps cover production from ambient heat and surplus heat. Surplus heat is without use of heat pumps.</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2465626015"/>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1782866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31: Consumption of mains gas broken down by natural gas and bio-natural gas 2017-2030 [PJ], and the share of bio-natural gas in mains gas [%]. The calculation is based on bio-natural gas produced in relation to the domestic consumption of mains gas.</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2"/>
          <p:cNvGraphicFramePr>
            <a:graphicFrameLocks/>
          </p:cNvGraphicFramePr>
          <p:nvPr>
            <p:extLst>
              <p:ext uri="{D42A27DB-BD31-4B8C-83A1-F6EECF244321}">
                <p14:modId xmlns:p14="http://schemas.microsoft.com/office/powerpoint/2010/main" val="3643554939"/>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87652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1400" b="1" dirty="0">
                <a:solidFill>
                  <a:srgbClr val="00707D"/>
                </a:solidFill>
                <a:latin typeface="Arial" panose="020B0604020202020204" pitchFamily="34" charset="0"/>
                <a:cs typeface="Arial" panose="020B0604020202020204" pitchFamily="34" charset="0"/>
              </a:rPr>
              <a:t>Figure 5: Final energy consumption by consumption sector 1990-2030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2"/>
          <p:cNvGraphicFramePr>
            <a:graphicFrameLocks/>
          </p:cNvGraphicFramePr>
          <p:nvPr>
            <p:extLst>
              <p:ext uri="{D42A27DB-BD31-4B8C-83A1-F6EECF244321}">
                <p14:modId xmlns:p14="http://schemas.microsoft.com/office/powerpoint/2010/main" val="1639825729"/>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469881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3324526776"/>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
        <p:nvSpPr>
          <p:cNvPr id="7" name="Rectangle 3"/>
          <p:cNvSpPr>
            <a:spLocks noGrp="1" noChangeArrowheads="1"/>
          </p:cNvSpPr>
          <p:nvPr>
            <p:ph type="title"/>
          </p:nvPr>
        </p:nvSpPr>
        <p:spPr bwMode="auto">
          <a:xfrm>
            <a:off x="457200" y="261363"/>
            <a:ext cx="8229600" cy="11695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rgbClr val="00707D"/>
                </a:solidFill>
                <a:effectLst/>
                <a:latin typeface="Arial" panose="020B0604020202020204" pitchFamily="34" charset="0"/>
                <a:ea typeface="Times New Roman" panose="02020603050405020304" pitchFamily="18" charset="0"/>
                <a:cs typeface="Arial" panose="020B0604020202020204" pitchFamily="34" charset="0"/>
              </a:rPr>
              <a:t>F</a:t>
            </a:r>
            <a:r>
              <a:rPr kumimoji="0" lang="en-GB" altLang="en-US" sz="1400" b="1" i="0" u="none" strike="noStrike" cap="none" normalizeH="0" baseline="0" dirty="0" smtClean="0" bmk="">
                <a:ln>
                  <a:noFill/>
                </a:ln>
                <a:solidFill>
                  <a:srgbClr val="00707D"/>
                </a:solidFill>
                <a:effectLst/>
                <a:latin typeface="Arial" panose="020B0604020202020204" pitchFamily="34" charset="0"/>
                <a:ea typeface="Times New Roman" panose="02020603050405020304" pitchFamily="18" charset="0"/>
                <a:cs typeface="Arial" panose="020B0604020202020204" pitchFamily="34" charset="0"/>
              </a:rPr>
              <a:t>igure </a:t>
            </a:r>
            <a:r>
              <a:rPr kumimoji="0" lang="en-GB" altLang="en-US" sz="1400" b="1" i="0" u="none" strike="noStrike" cap="none" normalizeH="0" baseline="0" dirty="0" smtClean="0" bmk="_Ref11586943">
                <a:ln>
                  <a:noFill/>
                </a:ln>
                <a:solidFill>
                  <a:srgbClr val="00707D"/>
                </a:solidFill>
                <a:effectLst/>
                <a:latin typeface="Arial" panose="020B0604020202020204" pitchFamily="34" charset="0"/>
                <a:ea typeface="Times New Roman" panose="02020603050405020304" pitchFamily="18" charset="0"/>
                <a:cs typeface="Arial" panose="020B0604020202020204" pitchFamily="34" charset="0"/>
              </a:rPr>
              <a:t>32</a:t>
            </a:r>
            <a:r>
              <a:rPr kumimoji="0" lang="en-GB" altLang="en-US" sz="1400" b="1" i="0" u="none" strike="noStrike" cap="none" normalizeH="0" baseline="0" dirty="0" smtClean="0">
                <a:ln>
                  <a:noFill/>
                </a:ln>
                <a:solidFill>
                  <a:srgbClr val="00707D"/>
                </a:solidFill>
                <a:effectLst/>
                <a:latin typeface="Arial" panose="020B0604020202020204" pitchFamily="34" charset="0"/>
                <a:ea typeface="Times New Roman" panose="02020603050405020304" pitchFamily="18" charset="0"/>
                <a:cs typeface="Arial" panose="020B0604020202020204" pitchFamily="34" charset="0"/>
              </a:rPr>
              <a:t>: Emissions of greenhouse gases by sector from 1990-2030 and in the 1990 UN base year [mill. tonnes CO2-eq.]. The statistical calculation of the area chart for 1990-2017 has been adjusted for electricity trade with other countries (electricity-trade adjusted (Appendix 2)). Reduction targets are based on observed (actual) emissions relative to the UN base year and excluding LULUCF. LULUCF emissions are calculated separately and are not included here.</a:t>
            </a:r>
            <a:r>
              <a:rPr kumimoji="0" lang="en-US" altLang="en-US" sz="1400" b="1" i="0" u="none" strike="noStrike" cap="none" normalizeH="0" baseline="0" dirty="0" smtClean="0">
                <a:ln>
                  <a:noFill/>
                </a:ln>
                <a:solidFill>
                  <a:srgbClr val="00707D"/>
                </a:solidFill>
                <a:effectLst/>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9135851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33: Non-ETS emissions 2005-2020 and reduction commitment 2013-2020 [mill. tonnes CO2-eq.]</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1478878628"/>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064274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34: Non-ETS emissions 2005-2030, reduction commitment and accumulated shortfall 2021-2030 [mill. tonnes CO2-eq.].</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3524948729"/>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848497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35: LULUCF emissions and sinks 1990-2030 [mill. tonnes CO2-eq.] </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2"/>
          <p:cNvGraphicFramePr>
            <a:graphicFrameLocks/>
          </p:cNvGraphicFramePr>
          <p:nvPr>
            <p:extLst>
              <p:ext uri="{D42A27DB-BD31-4B8C-83A1-F6EECF244321}">
                <p14:modId xmlns:p14="http://schemas.microsoft.com/office/powerpoint/2010/main" val="3481662349"/>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534119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36: CO2 emissions from industry and services in 2030 by energy service and type of fuel [mill. tonnes CO2].</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7" name="Billede 328"/>
          <p:cNvPicPr/>
          <p:nvPr/>
        </p:nvPicPr>
        <p:blipFill>
          <a:blip r:embed="rId2">
            <a:extLst>
              <a:ext uri="{28A0092B-C50C-407E-A947-70E740481C1C}">
                <a14:useLocalDpi xmlns:a14="http://schemas.microsoft.com/office/drawing/2010/main" val="0"/>
              </a:ext>
            </a:extLst>
          </a:blip>
          <a:srcRect/>
          <a:stretch>
            <a:fillRect/>
          </a:stretch>
        </p:blipFill>
        <p:spPr bwMode="auto">
          <a:xfrm>
            <a:off x="1695132" y="1997075"/>
            <a:ext cx="5753735" cy="2863850"/>
          </a:xfrm>
          <a:prstGeom prst="rect">
            <a:avLst/>
          </a:prstGeom>
          <a:noFill/>
          <a:ln>
            <a:noFill/>
          </a:ln>
        </p:spPr>
      </p:pic>
    </p:spTree>
    <p:extLst>
      <p:ext uri="{BB962C8B-B14F-4D97-AF65-F5344CB8AC3E}">
        <p14:creationId xmlns:p14="http://schemas.microsoft.com/office/powerpoint/2010/main" val="21764910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37: Difference between central scenario and partial sensitivities in the total share of renewables (RES). Red bars show reduced renewables shares; green bars show increased renewables shares.</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4" name="Billede 11"/>
          <p:cNvPicPr/>
          <p:nvPr/>
        </p:nvPicPr>
        <p:blipFill>
          <a:blip r:embed="rId2">
            <a:extLst>
              <a:ext uri="{28A0092B-C50C-407E-A947-70E740481C1C}">
                <a14:useLocalDpi xmlns:a14="http://schemas.microsoft.com/office/drawing/2010/main" val="0"/>
              </a:ext>
            </a:extLst>
          </a:blip>
          <a:srcRect/>
          <a:stretch>
            <a:fillRect/>
          </a:stretch>
        </p:blipFill>
        <p:spPr bwMode="auto">
          <a:xfrm>
            <a:off x="1694180" y="1995805"/>
            <a:ext cx="5755640" cy="2866390"/>
          </a:xfrm>
          <a:prstGeom prst="rect">
            <a:avLst/>
          </a:prstGeom>
          <a:noFill/>
          <a:ln>
            <a:noFill/>
          </a:ln>
        </p:spPr>
      </p:pic>
      <p:graphicFrame>
        <p:nvGraphicFramePr>
          <p:cNvPr id="5" name="Diagram 3"/>
          <p:cNvGraphicFramePr>
            <a:graphicFrameLocks/>
          </p:cNvGraphicFramePr>
          <p:nvPr>
            <p:extLst>
              <p:ext uri="{D42A27DB-BD31-4B8C-83A1-F6EECF244321}">
                <p14:modId xmlns:p14="http://schemas.microsoft.com/office/powerpoint/2010/main" val="3133719939"/>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56722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38: Difference between central scenario and partial sensitivities in emissions broken down by ETS and non-ETS [mill. tonnes CO2-eq.]. Green bars show reduced emissions; red bars show increased emissions.</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2"/>
          <p:cNvGraphicFramePr>
            <a:graphicFrameLocks/>
          </p:cNvGraphicFramePr>
          <p:nvPr>
            <p:extLst>
              <p:ext uri="{D42A27DB-BD31-4B8C-83A1-F6EECF244321}">
                <p14:modId xmlns:p14="http://schemas.microsoft.com/office/powerpoint/2010/main" val="311007515"/>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81874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6: Electricity consumption (excluding grid losses) by use 2017-2030 [PJ].</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199068186"/>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397686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7: Electricity consumption (excluding grid losses) by use in 2030 [%].</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2"/>
          <p:cNvGraphicFramePr>
            <a:graphicFrameLocks/>
          </p:cNvGraphicFramePr>
          <p:nvPr>
            <p:extLst>
              <p:ext uri="{D42A27DB-BD31-4B8C-83A1-F6EECF244321}">
                <p14:modId xmlns:p14="http://schemas.microsoft.com/office/powerpoint/2010/main" val="1641761827"/>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779750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8: Macro-economic energy intensity measured in relation to gross energy consumption and final energy consumption 2017-2030 [TJ per DKK mill.].</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pic>
        <p:nvPicPr>
          <p:cNvPr id="6" name="Billede 8"/>
          <p:cNvPicPr/>
          <p:nvPr/>
        </p:nvPicPr>
        <p:blipFill>
          <a:blip r:embed="rId2">
            <a:extLst>
              <a:ext uri="{28A0092B-C50C-407E-A947-70E740481C1C}">
                <a14:useLocalDpi xmlns:a14="http://schemas.microsoft.com/office/drawing/2010/main" val="0"/>
              </a:ext>
            </a:extLst>
          </a:blip>
          <a:srcRect/>
          <a:stretch>
            <a:fillRect/>
          </a:stretch>
        </p:blipFill>
        <p:spPr bwMode="auto">
          <a:xfrm>
            <a:off x="1695132" y="1997075"/>
            <a:ext cx="5753735" cy="2863850"/>
          </a:xfrm>
          <a:prstGeom prst="rect">
            <a:avLst/>
          </a:prstGeom>
          <a:noFill/>
          <a:ln>
            <a:noFill/>
          </a:ln>
        </p:spPr>
      </p:pic>
    </p:spTree>
    <p:extLst>
      <p:ext uri="{BB962C8B-B14F-4D97-AF65-F5344CB8AC3E}">
        <p14:creationId xmlns:p14="http://schemas.microsoft.com/office/powerpoint/2010/main" val="8124569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9: Final energy consumption by households for heating 2017-2030 [PJ]. Gas comprises mains gas, i.e. natural gas, gas works gas and bio-natural gas. Other renewable energy includes firewood in particular, but also solar heating and straw.</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3597384303"/>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429220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GB" sz="1400" b="1" dirty="0">
                <a:solidFill>
                  <a:srgbClr val="00707D"/>
                </a:solidFill>
                <a:latin typeface="Arial" panose="020B0604020202020204" pitchFamily="34" charset="0"/>
                <a:cs typeface="Arial" panose="020B0604020202020204" pitchFamily="34" charset="0"/>
              </a:rPr>
              <a:t>Figure 10: Final energy consumption by households analysed by selected heating technologies 2017-2030 [PJ]. Energy consumption by heat pumps includes ambient heat and electricity consumption. Gas comprises natural gas, gas works gas and bio-natural gas. District heating and fuel wood have been excluded.</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535603015"/>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199183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GB" sz="1400" b="1" dirty="0">
                <a:solidFill>
                  <a:srgbClr val="00707D"/>
                </a:solidFill>
                <a:latin typeface="Arial" panose="020B0604020202020204" pitchFamily="34" charset="0"/>
                <a:cs typeface="Arial" panose="020B0604020202020204" pitchFamily="34" charset="0"/>
              </a:rPr>
              <a:t>Figure 11: Number of electrical appliances [Index] and developments in electricity consumption by use: electronic equipment, electrical appliances and lighting 2017-2030 [</a:t>
            </a:r>
            <a:r>
              <a:rPr lang="en-GB" sz="1400" b="1" dirty="0" err="1">
                <a:solidFill>
                  <a:srgbClr val="00707D"/>
                </a:solidFill>
                <a:latin typeface="Arial" panose="020B0604020202020204" pitchFamily="34" charset="0"/>
                <a:cs typeface="Arial" panose="020B0604020202020204" pitchFamily="34" charset="0"/>
              </a:rPr>
              <a:t>TWh</a:t>
            </a:r>
            <a:r>
              <a:rPr lang="en-GB" sz="1400" b="1" dirty="0">
                <a:solidFill>
                  <a:srgbClr val="00707D"/>
                </a:solidFill>
                <a:latin typeface="Arial" panose="020B0604020202020204" pitchFamily="34" charset="0"/>
                <a:cs typeface="Arial" panose="020B0604020202020204" pitchFamily="34" charset="0"/>
              </a:rPr>
              <a:t>].</a:t>
            </a:r>
            <a:r>
              <a:rPr lang="en-US" sz="1400" b="1" dirty="0">
                <a:solidFill>
                  <a:srgbClr val="00707D"/>
                </a:solidFill>
                <a:latin typeface="Arial" panose="020B0604020202020204" pitchFamily="34" charset="0"/>
                <a:cs typeface="Arial" panose="020B0604020202020204" pitchFamily="34" charset="0"/>
              </a:rPr>
              <a:t/>
            </a:r>
            <a:br>
              <a:rPr lang="en-US" sz="1400" b="1" dirty="0">
                <a:solidFill>
                  <a:srgbClr val="00707D"/>
                </a:solidFill>
                <a:latin typeface="Arial" panose="020B0604020202020204" pitchFamily="34" charset="0"/>
                <a:cs typeface="Arial" panose="020B0604020202020204" pitchFamily="34" charset="0"/>
              </a:rPr>
            </a:br>
            <a:endParaRPr lang="da-DK" sz="1400" dirty="0">
              <a:solidFill>
                <a:srgbClr val="00707D"/>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endParaRPr lang="da-DK"/>
          </a:p>
        </p:txBody>
      </p:sp>
      <p:graphicFrame>
        <p:nvGraphicFramePr>
          <p:cNvPr id="5" name="Diagram 1"/>
          <p:cNvGraphicFramePr>
            <a:graphicFrameLocks/>
          </p:cNvGraphicFramePr>
          <p:nvPr>
            <p:extLst>
              <p:ext uri="{D42A27DB-BD31-4B8C-83A1-F6EECF244321}">
                <p14:modId xmlns:p14="http://schemas.microsoft.com/office/powerpoint/2010/main" val="3225778349"/>
              </p:ext>
            </p:extLst>
          </p:nvPr>
        </p:nvGraphicFramePr>
        <p:xfrm>
          <a:off x="1692000" y="1989000"/>
          <a:ext cx="5760000" cy="2880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40204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DF22F492AE8914D8B73C3E3C23F308D" ma:contentTypeVersion="35" ma:contentTypeDescription="Opret et nyt dokument." ma:contentTypeScope="" ma:versionID="afa73df244fcf30f3c1d69ef4429e531">
  <xsd:schema xmlns:xsd="http://www.w3.org/2001/XMLSchema" xmlns:xs="http://www.w3.org/2001/XMLSchema" xmlns:p="http://schemas.microsoft.com/office/2006/metadata/properties" xmlns:ns1="http://schemas.microsoft.com/sharepoint/v3" xmlns:ns2="b1cfadd8-d294-4d34-bc36-10edd03a80b3" xmlns:ns3="57e246f5-a181-4ddd-bcfa-8f2bd33c0c9c" targetNamespace="http://schemas.microsoft.com/office/2006/metadata/properties" ma:root="true" ma:fieldsID="7cc1265a29cc1620a4073d4c8e845e1e" ns1:_="" ns2:_="" ns3:_="">
    <xsd:import namespace="http://schemas.microsoft.com/sharepoint/v3"/>
    <xsd:import namespace="b1cfadd8-d294-4d34-bc36-10edd03a80b3"/>
    <xsd:import namespace="57e246f5-a181-4ddd-bcfa-8f2bd33c0c9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Filtype" minOccurs="0"/>
                <xsd:element ref="ns3:SharedWithUsers" minOccurs="0"/>
                <xsd:element ref="ns3:SharedWithDetails" minOccurs="0"/>
                <xsd:element ref="ns1:_ip_UnifiedCompliancePolicyProperties" minOccurs="0"/>
                <xsd:element ref="ns1:_ip_UnifiedCompliancePolicyUIActio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Test" minOccurs="0"/>
                <xsd:element ref="ns2:MediaServiceSearchProperties" minOccurs="0"/>
                <xsd:element ref="ns2:Test_ContainsTool" minOccurs="0"/>
                <xsd:element ref="ns2:Subjects" minOccurs="0"/>
                <xsd:element ref="ns2:Shortdescription" minOccurs="0"/>
                <xsd:element ref="ns2:Tool_x002f_backgroun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Egenskaber for Unified Compliance Policy" ma:hidden="true" ma:internalName="_ip_UnifiedCompliancePolicyProperties">
      <xsd:simpleType>
        <xsd:restriction base="dms:Note"/>
      </xsd:simpleType>
    </xsd:element>
    <xsd:element name="_ip_UnifiedCompliancePolicyUIAction" ma:index="21" nillable="true" ma:displayName="Handling for Unified Compliance Policy-grænseflade"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cfadd8-d294-4d34-bc36-10edd03a80b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description="" ma:indexed="true"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Filtype" ma:index="17" nillable="true" ma:displayName="Filtype" ma:format="Dropdown" ma:indexed="true" ma:internalName="Filtype">
      <xsd:simpleType>
        <xsd:restriction base="dms:Text">
          <xsd:maxLength value="255"/>
        </xsd:restriction>
      </xsd:simpleType>
    </xsd:element>
    <xsd:element name="MediaServiceLocation" ma:index="22" nillable="true" ma:displayName="Location" ma:internalName="MediaServiceLocation" ma:readOnly="true">
      <xsd:simpleType>
        <xsd:restriction base="dms:Text"/>
      </xsd:simpleType>
    </xsd:element>
    <xsd:element name="MediaLengthInSeconds" ma:index="23" nillable="true" ma:displayName="Length (seconds)" ma:internalName="MediaLengthInSeconds" ma:readOnly="true">
      <xsd:simpleType>
        <xsd:restriction base="dms:Unknown"/>
      </xsd:simpleType>
    </xsd:element>
    <xsd:element name="lcf76f155ced4ddcb4097134ff3c332f" ma:index="25" nillable="true" ma:taxonomy="true" ma:internalName="lcf76f155ced4ddcb4097134ff3c332f" ma:taxonomyFieldName="MediaServiceImageTags" ma:displayName="Billedmærker" ma:readOnly="false" ma:fieldId="{5cf76f15-5ced-4ddc-b409-7134ff3c332f}" ma:taxonomyMulti="true" ma:sspId="fcff2bff-98dc-460d-973e-03f7511429f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Test" ma:index="28" nillable="true" ma:displayName="Test" ma:format="Dropdown" ma:list="UserInfo" ma:SharePointGroup="0" ma:internalName="Test">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SearchProperties" ma:index="29" nillable="true" ma:displayName="MediaServiceSearchProperties" ma:hidden="true" ma:internalName="MediaServiceSearchProperties" ma:readOnly="true">
      <xsd:simpleType>
        <xsd:restriction base="dms:Note"/>
      </xsd:simpleType>
    </xsd:element>
    <xsd:element name="Test_ContainsTool" ma:index="30" nillable="true" ma:displayName="Test_Contains Tool" ma:default="0" ma:description="Mark as 'yes' if this folder contains tool to add to the Tools Library" ma:format="Dropdown" ma:internalName="Test_ContainsTool">
      <xsd:simpleType>
        <xsd:restriction base="dms:Boolean"/>
      </xsd:simpleType>
    </xsd:element>
    <xsd:element name="Subjects" ma:index="31" nillable="true" ma:displayName="Subjects" ma:format="Dropdown" ma:internalName="Subjects">
      <xsd:complexType>
        <xsd:complexContent>
          <xsd:extension base="dms:MultiChoiceFillIn">
            <xsd:sequence>
              <xsd:element name="Value" maxOccurs="unbounded" minOccurs="0" nillable="true">
                <xsd:simpleType>
                  <xsd:union memberTypes="dms:Text">
                    <xsd:simpleType>
                      <xsd:restriction base="dms:Choice">
                        <xsd:enumeration value="ESG"/>
                        <xsd:enumeration value="Klimaregnskab"/>
                        <xsd:enumeration value="Energieffektivitet"/>
                      </xsd:restriction>
                    </xsd:simpleType>
                  </xsd:union>
                </xsd:simpleType>
              </xsd:element>
            </xsd:sequence>
          </xsd:extension>
        </xsd:complexContent>
      </xsd:complexType>
    </xsd:element>
    <xsd:element name="Shortdescription" ma:index="32" nillable="true" ma:displayName="Short description" ma:default="Please help your colleague by describing your tool" ma:description="Describe briefly what the tools is used for. You might include things like required user skill level or what problem the tool solves" ma:format="Dropdown" ma:internalName="Shortdescription">
      <xsd:simpleType>
        <xsd:restriction base="dms:Note">
          <xsd:maxLength value="255"/>
        </xsd:restriction>
      </xsd:simpleType>
    </xsd:element>
    <xsd:element name="Tool_x002f_background" ma:index="33" nillable="true" ma:displayName="Tool/background" ma:format="Dropdown" ma:indexed="true" ma:internalName="Tool_x002f_background">
      <xsd:simpleType>
        <xsd:restriction base="dms:Choice">
          <xsd:enumeration value="Tool"/>
          <xsd:enumeration value="Background"/>
          <xsd:enumeration value="Legislation"/>
        </xsd:restriction>
      </xsd:simpleType>
    </xsd:element>
  </xsd:schema>
  <xsd:schema xmlns:xsd="http://www.w3.org/2001/XMLSchema" xmlns:xs="http://www.w3.org/2001/XMLSchema" xmlns:dms="http://schemas.microsoft.com/office/2006/documentManagement/types" xmlns:pc="http://schemas.microsoft.com/office/infopath/2007/PartnerControls" targetNamespace="57e246f5-a181-4ddd-bcfa-8f2bd33c0c9c" elementFormDefault="qualified">
    <xsd:import namespace="http://schemas.microsoft.com/office/2006/documentManagement/types"/>
    <xsd:import namespace="http://schemas.microsoft.com/office/infopath/2007/PartnerControls"/>
    <xsd:element name="SharedWithUsers" ma:index="1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t med detaljer" ma:internalName="SharedWithDetails" ma:readOnly="true">
      <xsd:simpleType>
        <xsd:restriction base="dms:Note">
          <xsd:maxLength value="255"/>
        </xsd:restriction>
      </xsd:simpleType>
    </xsd:element>
    <xsd:element name="TaxCatchAll" ma:index="26" nillable="true" ma:displayName="Taxonomy Catch All Column" ma:hidden="true" ma:list="{4651abdf-1673-48e2-821d-f5cd0b68c3fe}" ma:internalName="TaxCatchAll" ma:showField="CatchAllData" ma:web="57e246f5-a181-4ddd-bcfa-8f2bd33c0c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7e246f5-a181-4ddd-bcfa-8f2bd33c0c9c" xsi:nil="true"/>
    <_ip_UnifiedCompliancePolicyUIAction xmlns="http://schemas.microsoft.com/sharepoint/v3" xsi:nil="true"/>
    <lcf76f155ced4ddcb4097134ff3c332f xmlns="b1cfadd8-d294-4d34-bc36-10edd03a80b3">
      <Terms xmlns="http://schemas.microsoft.com/office/infopath/2007/PartnerControls"/>
    </lcf76f155ced4ddcb4097134ff3c332f>
    <Test xmlns="b1cfadd8-d294-4d34-bc36-10edd03a80b3">
      <UserInfo>
        <DisplayName/>
        <AccountId xsi:nil="true"/>
        <AccountType/>
      </UserInfo>
    </Test>
    <Filtype xmlns="b1cfadd8-d294-4d34-bc36-10edd03a80b3" xsi:nil="true"/>
    <Test_ContainsTool xmlns="b1cfadd8-d294-4d34-bc36-10edd03a80b3">false</Test_ContainsTool>
    <_ip_UnifiedCompliancePolicyProperties xmlns="http://schemas.microsoft.com/sharepoint/v3" xsi:nil="true"/>
    <Subjects xmlns="b1cfadd8-d294-4d34-bc36-10edd03a80b3" xsi:nil="true"/>
    <Shortdescription xmlns="b1cfadd8-d294-4d34-bc36-10edd03a80b3">Please help your colleague by describing your tool</Shortdescription>
    <Tool_x002f_background xmlns="b1cfadd8-d294-4d34-bc36-10edd03a80b3" xsi:nil="true"/>
  </documentManagement>
</p:properties>
</file>

<file path=customXml/itemProps1.xml><?xml version="1.0" encoding="utf-8"?>
<ds:datastoreItem xmlns:ds="http://schemas.openxmlformats.org/officeDocument/2006/customXml" ds:itemID="{571EC82D-0102-4FED-AAE5-583DE3B12787}"/>
</file>

<file path=customXml/itemProps2.xml><?xml version="1.0" encoding="utf-8"?>
<ds:datastoreItem xmlns:ds="http://schemas.openxmlformats.org/officeDocument/2006/customXml" ds:itemID="{86E8309A-1DF0-45A1-B64D-AD46E726B4A1}"/>
</file>

<file path=customXml/itemProps3.xml><?xml version="1.0" encoding="utf-8"?>
<ds:datastoreItem xmlns:ds="http://schemas.openxmlformats.org/officeDocument/2006/customXml" ds:itemID="{5500A217-0DB7-4A2B-BE85-60DE7AA784D3}"/>
</file>

<file path=docProps/app.xml><?xml version="1.0" encoding="utf-8"?>
<Properties xmlns="http://schemas.openxmlformats.org/officeDocument/2006/extended-properties" xmlns:vt="http://schemas.openxmlformats.org/officeDocument/2006/docPropsVTypes">
  <TotalTime>70</TotalTime>
  <Words>1085</Words>
  <Application>Microsoft Office PowerPoint</Application>
  <PresentationFormat>On-screen Show (4:3)</PresentationFormat>
  <Paragraphs>49</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Times New Roman</vt:lpstr>
      <vt:lpstr>Office Theme</vt:lpstr>
      <vt:lpstr>Figure 3: Renewables shares 2017-2030 [%]. The renewables shares is calculated as defined in the RE Directive (Eurostat, 2018). </vt:lpstr>
      <vt:lpstr>Figure 4: Gross energy consumption by type of energy 1990-2030 [PJ]. The calculation for 1990-2017 has been adjusted for outdoor temperature/degree days relative to normal years (climate-adjusted) and electricity trade with other countries (electricity-trade adjusted, see Appendix 2). </vt:lpstr>
      <vt:lpstr>Figure 5: Final energy consumption by consumption sector 1990-2030 [PJ]. </vt:lpstr>
      <vt:lpstr>Figure 6: Electricity consumption (excluding grid losses) by use 2017-2030 [PJ]. </vt:lpstr>
      <vt:lpstr>Figure 7: Electricity consumption (excluding grid losses) by use in 2030 [%]. </vt:lpstr>
      <vt:lpstr>Figure 8: Macro-economic energy intensity measured in relation to gross energy consumption and final energy consumption 2017-2030 [TJ per DKK mill.]. </vt:lpstr>
      <vt:lpstr>Figure 9: Final energy consumption by households for heating 2017-2030 [PJ]. Gas comprises mains gas, i.e. natural gas, gas works gas and bio-natural gas. Other renewable energy includes firewood in particular, but also solar heating and straw. </vt:lpstr>
      <vt:lpstr>Figure 10: Final energy consumption by households analysed by selected heating technologies 2017-2030 [PJ]. Energy consumption by heat pumps includes ambient heat and electricity consumption. Gas comprises natural gas, gas works gas and bio-natural gas. District heating and fuel wood have been excluded. </vt:lpstr>
      <vt:lpstr>Figure 11: Number of electrical appliances [Index] and developments in electricity consumption by use: electronic equipment, electrical appliances and lighting 2017-2030 [TWh]. </vt:lpstr>
      <vt:lpstr>Figure 12:  Final energy consumption by industry and services by type of energy 2017-2030 [PJ]. </vt:lpstr>
      <vt:lpstr>Figure 13: Final consumption of fossil fuels by industry and services by sector 2017-2030 [PJ]. </vt:lpstr>
      <vt:lpstr>Figure 14: Industry and services’ consumption of different types of energy by use in 2030 [PJ] and share of fossil fuels [%]. Coal includes coal, coke, petroleum coke and fossil waste. Gas comprises mains gas that includes both natural gas and bio-natural gas. The fossil share does not include fossil fuels used for electricity and district heating production. </vt:lpstr>
      <vt:lpstr>Figure 15: Industry and services energy consumption for heat pumps [PJ]. </vt:lpstr>
      <vt:lpstr>Figure 16: Energy intensity in industry and services by industry 2017-2030 [PJ/DKK bn.]. </vt:lpstr>
      <vt:lpstr>Figure 17: Final energy consumption by the transport sector by use 2017-2030 [PJ]. </vt:lpstr>
      <vt:lpstr>Figure 18: Electricity consumption by the transport sector by area of use 2017-2030 [PJ]. </vt:lpstr>
      <vt:lpstr>Figure 19: Electrified vehicles' share of sales of new vehicles and share of total number of passenger cars and vans on the road 2017-2030 [%]. </vt:lpstr>
      <vt:lpstr>Figure 20: Renewable energy consumption by the transport sector 2017-2030 [PJ ]. </vt:lpstr>
      <vt:lpstr>Figure 21: Location of coal-fired electricity production plants and offshore wind turbines. </vt:lpstr>
      <vt:lpstr>Figure 22: Consumption of energy by the electricity and district heating sector, by type of energy 2017-2030 [PJ]. </vt:lpstr>
      <vt:lpstr>Figure 23: Renewables share in electricity consumption (RES-E) by wind power, solar PV, bioenergy and hydropower 2017-2030 [%]. Hydropower is very small and has been included in solar PV. </vt:lpstr>
      <vt:lpstr>Figure 24: Electricity consumption, including transmission and distribution losses, electricity production and electricity imports 2017-2030 (TWh).</vt:lpstr>
      <vt:lpstr>Figure 25: Electricity spot market prices for Denmark and selected price-setting markets 2017-2030 [2019 DKK/MWh]. Prices for all the years are model results. The Danish Energy Agency uses statistical prices and forward prices for 2017-2020. NO: Norway, SE: Sweden, FI: Finland, DE-AT-LU: Germany, Austria, Luxembourg, NL: The Netherlands, GB: Great Britain, FR-BE: Belgium, DK: Denmark. </vt:lpstr>
      <vt:lpstr>Figure 26: Availability of coal plants in the projection 2017-2030. Light grey shows that operation of the relevant plant is expected to be limited in the relevant period. </vt:lpstr>
      <vt:lpstr>Figure 27: Small-scale electricity production capacity (&gt;0) and electricity consumption capacity for heat production (&lt;0) in small and medium-sized urban areas 2017-2030 [MW electricity]. </vt:lpstr>
      <vt:lpstr>Figure 28: Consumption of fossil fuels in the electricity and district heating sector 2017-2030 [PJ]. </vt:lpstr>
      <vt:lpstr>Figure 29: Domestic electricity production by type of production, and share of electricity imports in total electricity production [%]. </vt:lpstr>
      <vt:lpstr>Figure 30: District heating production by type of energy and renewables share in district heating 2017-2030 [PJ]. Heat pumps cover production from ambient heat and surplus heat. Surplus heat is without use of heat pumps. </vt:lpstr>
      <vt:lpstr>Figure 31: Consumption of mains gas broken down by natural gas and bio-natural gas 2017-2030 [PJ], and the share of bio-natural gas in mains gas [%]. The calculation is based on bio-natural gas produced in relation to the domestic consumption of mains gas. </vt:lpstr>
      <vt:lpstr>Figure 32: Emissions of greenhouse gases by sector from 1990-2030 and in the 1990 UN base year [mill. tonnes CO2-eq.]. The statistical calculation of the area chart for 1990-2017 has been adjusted for electricity trade with other countries (electricity-trade adjusted (Appendix 2)). Reduction targets are based on observed (actual) emissions relative to the UN base year and excluding LULUCF. LULUCF emissions are calculated separately and are not included here. </vt:lpstr>
      <vt:lpstr>Figure 33: Non-ETS emissions 2005-2020 and reduction commitment 2013-2020 [mill. tonnes CO2-eq.] </vt:lpstr>
      <vt:lpstr>Figure 34: Non-ETS emissions 2005-2030, reduction commitment and accumulated shortfall 2021-2030 [mill. tonnes CO2-eq.]. </vt:lpstr>
      <vt:lpstr>Figure 35: LULUCF emissions and sinks 1990-2030 [mill. tonnes CO2-eq.]  </vt:lpstr>
      <vt:lpstr>Figure 36: CO2 emissions from industry and services in 2030 by energy service and type of fuel [mill. tonnes CO2]. </vt:lpstr>
      <vt:lpstr>Figure 37: Difference between central scenario and partial sensitivities in the total share of renewables (RES). Red bars show reduced renewables shares; green bars show increased renewables shares. </vt:lpstr>
      <vt:lpstr>Figure 38: Difference between central scenario and partial sensitivities in emissions broken down by ETS and non-ETS [mill. tonnes CO2-eq.]. Green bars show reduced emissions; red bars show increased emissions. </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Mikkel Strunge Kany</dc:creator>
  <cp:lastModifiedBy>Mikkel Strunge Kany</cp:lastModifiedBy>
  <cp:revision>6</cp:revision>
  <dcterms:created xsi:type="dcterms:W3CDTF">2019-09-18T11:23:22Z</dcterms:created>
  <dcterms:modified xsi:type="dcterms:W3CDTF">2019-10-08T08:55:20Z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0x010100BDF22F492AE8914D8B73C3E3C23F308D</vt:lpwstr>
  </property>
</Properties>
</file>