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381" r:id="rId3"/>
    <p:sldId id="368" r:id="rId4"/>
    <p:sldId id="382" r:id="rId5"/>
    <p:sldId id="384" r:id="rId6"/>
    <p:sldId id="359" r:id="rId7"/>
    <p:sldId id="374" r:id="rId8"/>
    <p:sldId id="375" r:id="rId9"/>
    <p:sldId id="348" r:id="rId10"/>
    <p:sldId id="362" r:id="rId11"/>
    <p:sldId id="363" r:id="rId12"/>
    <p:sldId id="364" r:id="rId13"/>
    <p:sldId id="383" r:id="rId14"/>
  </p:sldIdLst>
  <p:sldSz cx="9144000" cy="6858000" type="screen4x3"/>
  <p:notesSz cx="7099300" cy="10234613"/>
  <p:defaultTextStyle>
    <a:defPPr>
      <a:defRPr lang="da-D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66"/>
    <a:srgbClr val="FD7E1D"/>
    <a:srgbClr val="596F7A"/>
    <a:srgbClr val="B7D2E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489" autoAdjust="0"/>
    <p:restoredTop sz="99205" autoAdjust="0"/>
  </p:normalViewPr>
  <p:slideViewPr>
    <p:cSldViewPr snapToGrid="0">
      <p:cViewPr>
        <p:scale>
          <a:sx n="75" d="100"/>
          <a:sy n="75" d="100"/>
        </p:scale>
        <p:origin x="-984" y="-89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da-DK"/>
          </a:p>
        </p:txBody>
      </p:sp>
      <p:sp>
        <p:nvSpPr>
          <p:cNvPr id="52227"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46F48776-5264-4C96-87C6-02E682745B8B}" type="datetimeFigureOut">
              <a:rPr lang="da-DK"/>
              <a:pPr>
                <a:defRPr/>
              </a:pPr>
              <a:t>29-06-2009</a:t>
            </a:fld>
            <a:endParaRPr lang="da-DK"/>
          </a:p>
        </p:txBody>
      </p:sp>
      <p:sp>
        <p:nvSpPr>
          <p:cNvPr id="52228"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da-DK"/>
          </a:p>
        </p:txBody>
      </p:sp>
      <p:sp>
        <p:nvSpPr>
          <p:cNvPr id="52229"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6A0CC326-13A1-4ED0-9D48-F2D552A1CDB5}" type="slidenum">
              <a:rPr lang="da-DK"/>
              <a:pPr>
                <a:defRPr/>
              </a:pPr>
              <a:t>‹nr.›</a:t>
            </a:fld>
            <a:endParaRPr lang="da-DK"/>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0226"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vl1pPr>
          </a:lstStyle>
          <a:p>
            <a:pPr>
              <a:defRPr/>
            </a:pPr>
            <a:endParaRPr lang="da-DK"/>
          </a:p>
        </p:txBody>
      </p:sp>
      <p:sp>
        <p:nvSpPr>
          <p:cNvPr id="180227"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pPr>
              <a:defRPr/>
            </a:pPr>
            <a:endParaRPr lang="da-DK"/>
          </a:p>
        </p:txBody>
      </p:sp>
      <p:sp>
        <p:nvSpPr>
          <p:cNvPr id="1434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p:spPr>
      </p:sp>
      <p:sp>
        <p:nvSpPr>
          <p:cNvPr id="180229"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da-DK" noProof="0" smtClean="0"/>
              <a:t>Klik for at redigere teksttypografierne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p>
        </p:txBody>
      </p:sp>
      <p:sp>
        <p:nvSpPr>
          <p:cNvPr id="180230"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vl1pPr>
          </a:lstStyle>
          <a:p>
            <a:pPr>
              <a:defRPr/>
            </a:pPr>
            <a:endParaRPr lang="da-DK"/>
          </a:p>
        </p:txBody>
      </p:sp>
      <p:sp>
        <p:nvSpPr>
          <p:cNvPr id="180231"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pPr>
              <a:defRPr/>
            </a:pPr>
            <a:fld id="{B72646FB-6BC7-48F6-9D33-CEE00028BEDD}" type="slidenum">
              <a:rPr lang="da-DK"/>
              <a:pPr>
                <a:defRPr/>
              </a:pPr>
              <a:t>‹nr.›</a:t>
            </a:fld>
            <a:endParaRPr lang="da-DK"/>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81221B17-712D-402A-A709-5F09790C74FC}" type="slidenum">
              <a:rPr lang="da-DK" smtClean="0"/>
              <a:pPr/>
              <a:t>1</a:t>
            </a:fld>
            <a:endParaRPr lang="da-DK" smtClean="0"/>
          </a:p>
        </p:txBody>
      </p:sp>
      <p:sp>
        <p:nvSpPr>
          <p:cNvPr id="17410" name="Rectangle 2"/>
          <p:cNvSpPr>
            <a:spLocks noGrp="1" noRot="1" noChangeAspect="1" noChangeArrowheads="1" noTextEdit="1"/>
          </p:cNvSpPr>
          <p:nvPr>
            <p:ph type="sldImg"/>
          </p:nvPr>
        </p:nvSpPr>
        <p:spPr>
          <a:xfrm>
            <a:off x="992188" y="768350"/>
            <a:ext cx="5114925" cy="3836988"/>
          </a:xfrm>
          <a:ln/>
        </p:spPr>
      </p:sp>
      <p:sp>
        <p:nvSpPr>
          <p:cNvPr id="17411" name="Rectangle 3"/>
          <p:cNvSpPr>
            <a:spLocks noGrp="1" noChangeArrowheads="1"/>
          </p:cNvSpPr>
          <p:nvPr>
            <p:ph type="body" idx="1"/>
          </p:nvPr>
        </p:nvSpPr>
        <p:spPr>
          <a:noFill/>
          <a:ln/>
        </p:spPr>
        <p:txBody>
          <a:bodyPr/>
          <a:lstStyle/>
          <a:p>
            <a:pPr eaLnBrk="1" hangingPunct="1"/>
            <a:endParaRPr lang="da-DK"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p:spPr>
        <p:txBody>
          <a:bodyPr/>
          <a:lstStyle/>
          <a:p>
            <a:fld id="{CE3EA340-D38C-49D9-A4C4-95693F7EB013}" type="slidenum">
              <a:rPr lang="da-DK" smtClean="0"/>
              <a:pPr/>
              <a:t>3</a:t>
            </a:fld>
            <a:endParaRPr lang="da-DK" smtClean="0"/>
          </a:p>
        </p:txBody>
      </p:sp>
      <p:sp>
        <p:nvSpPr>
          <p:cNvPr id="75778" name="Rectangle 2"/>
          <p:cNvSpPr>
            <a:spLocks noGrp="1" noRot="1" noChangeAspect="1" noChangeArrowheads="1" noTextEdit="1"/>
          </p:cNvSpPr>
          <p:nvPr>
            <p:ph type="sldImg"/>
          </p:nvPr>
        </p:nvSpPr>
        <p:spPr>
          <a:xfrm>
            <a:off x="992188" y="768350"/>
            <a:ext cx="5114925" cy="3836988"/>
          </a:xfrm>
          <a:ln/>
        </p:spPr>
      </p:sp>
      <p:sp>
        <p:nvSpPr>
          <p:cNvPr id="75779" name="Rectangle 3"/>
          <p:cNvSpPr>
            <a:spLocks noGrp="1" noChangeArrowheads="1"/>
          </p:cNvSpPr>
          <p:nvPr>
            <p:ph type="body" idx="1"/>
          </p:nvPr>
        </p:nvSpPr>
        <p:spPr>
          <a:noFill/>
          <a:ln/>
        </p:spPr>
        <p:txBody>
          <a:bodyPr/>
          <a:lstStyle/>
          <a:p>
            <a:pPr eaLnBrk="1" hangingPunct="1"/>
            <a:endParaRPr lang="da-DK"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08A27904-005E-4C95-AAD3-48C277B92AA4}" type="slidenum">
              <a:rPr lang="da-DK" smtClean="0"/>
              <a:pPr/>
              <a:t>6</a:t>
            </a:fld>
            <a:endParaRPr lang="da-DK" smtClean="0"/>
          </a:p>
        </p:txBody>
      </p:sp>
      <p:sp>
        <p:nvSpPr>
          <p:cNvPr id="58370" name="Rectangle 2"/>
          <p:cNvSpPr>
            <a:spLocks noGrp="1" noRot="1" noChangeAspect="1" noChangeArrowheads="1" noTextEdit="1"/>
          </p:cNvSpPr>
          <p:nvPr>
            <p:ph type="sldImg"/>
          </p:nvPr>
        </p:nvSpPr>
        <p:spPr>
          <a:xfrm>
            <a:off x="992188" y="768350"/>
            <a:ext cx="5114925" cy="3836988"/>
          </a:xfrm>
          <a:ln/>
        </p:spPr>
      </p:sp>
      <p:sp>
        <p:nvSpPr>
          <p:cNvPr id="58371" name="Rectangle 3"/>
          <p:cNvSpPr>
            <a:spLocks noGrp="1" noChangeArrowheads="1"/>
          </p:cNvSpPr>
          <p:nvPr>
            <p:ph type="body" idx="1"/>
          </p:nvPr>
        </p:nvSpPr>
        <p:spPr>
          <a:noFill/>
          <a:ln/>
        </p:spPr>
        <p:txBody>
          <a:bodyPr/>
          <a:lstStyle/>
          <a:p>
            <a:pPr eaLnBrk="1" hangingPunct="1"/>
            <a:endParaRPr lang="da-DK"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fld id="{897B3067-76F8-4C84-8CAB-2C7432124F52}" type="slidenum">
              <a:rPr lang="da-DK" smtClean="0"/>
              <a:pPr/>
              <a:t>7</a:t>
            </a:fld>
            <a:endParaRPr lang="da-DK" smtClean="0"/>
          </a:p>
        </p:txBody>
      </p:sp>
      <p:sp>
        <p:nvSpPr>
          <p:cNvPr id="60418" name="Rectangle 2"/>
          <p:cNvSpPr>
            <a:spLocks noGrp="1" noRot="1" noChangeAspect="1" noChangeArrowheads="1" noTextEdit="1"/>
          </p:cNvSpPr>
          <p:nvPr>
            <p:ph type="sldImg"/>
          </p:nvPr>
        </p:nvSpPr>
        <p:spPr>
          <a:xfrm>
            <a:off x="992188" y="768350"/>
            <a:ext cx="5114925" cy="3836988"/>
          </a:xfrm>
          <a:ln/>
        </p:spPr>
      </p:sp>
      <p:sp>
        <p:nvSpPr>
          <p:cNvPr id="60419" name="Rectangle 3"/>
          <p:cNvSpPr>
            <a:spLocks noGrp="1" noChangeArrowheads="1"/>
          </p:cNvSpPr>
          <p:nvPr>
            <p:ph type="body" idx="1"/>
          </p:nvPr>
        </p:nvSpPr>
        <p:spPr>
          <a:noFill/>
          <a:ln/>
        </p:spPr>
        <p:txBody>
          <a:bodyPr/>
          <a:lstStyle/>
          <a:p>
            <a:pPr eaLnBrk="1" hangingPunct="1"/>
            <a:endParaRPr lang="da-DK"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Pladsholder til diasbillede 1"/>
          <p:cNvSpPr>
            <a:spLocks noGrp="1" noRot="1" noChangeAspect="1" noTextEdit="1"/>
          </p:cNvSpPr>
          <p:nvPr>
            <p:ph type="sldImg"/>
          </p:nvPr>
        </p:nvSpPr>
        <p:spPr>
          <a:xfrm>
            <a:off x="992188" y="768350"/>
            <a:ext cx="5114925" cy="3836988"/>
          </a:xfrm>
          <a:ln/>
        </p:spPr>
      </p:sp>
      <p:sp>
        <p:nvSpPr>
          <p:cNvPr id="62466" name="Pladsholder til noter 2"/>
          <p:cNvSpPr>
            <a:spLocks noGrp="1"/>
          </p:cNvSpPr>
          <p:nvPr>
            <p:ph type="body" idx="1"/>
          </p:nvPr>
        </p:nvSpPr>
        <p:spPr>
          <a:noFill/>
          <a:ln/>
        </p:spPr>
        <p:txBody>
          <a:bodyPr/>
          <a:lstStyle/>
          <a:p>
            <a:pPr eaLnBrk="1" hangingPunct="1"/>
            <a:endParaRPr lang="da-DK" smtClean="0"/>
          </a:p>
        </p:txBody>
      </p:sp>
      <p:sp>
        <p:nvSpPr>
          <p:cNvPr id="62467" name="Pladsholder til diasnummer 3"/>
          <p:cNvSpPr>
            <a:spLocks noGrp="1"/>
          </p:cNvSpPr>
          <p:nvPr>
            <p:ph type="sldNum" sz="quarter" idx="5"/>
          </p:nvPr>
        </p:nvSpPr>
        <p:spPr>
          <a:noFill/>
        </p:spPr>
        <p:txBody>
          <a:bodyPr/>
          <a:lstStyle/>
          <a:p>
            <a:fld id="{D2130DE9-8910-42F2-8C9D-8E9F08EE15B0}" type="slidenum">
              <a:rPr lang="da-DK" smtClean="0"/>
              <a:pPr/>
              <a:t>8</a:t>
            </a:fld>
            <a:endParaRPr lang="da-DK"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Pladsholder til diasbillede 1"/>
          <p:cNvSpPr>
            <a:spLocks noGrp="1" noRot="1" noChangeAspect="1" noTextEdit="1"/>
          </p:cNvSpPr>
          <p:nvPr>
            <p:ph type="sldImg"/>
          </p:nvPr>
        </p:nvSpPr>
        <p:spPr>
          <a:xfrm>
            <a:off x="992188" y="768350"/>
            <a:ext cx="5114925" cy="3836988"/>
          </a:xfrm>
          <a:ln/>
        </p:spPr>
      </p:sp>
      <p:sp>
        <p:nvSpPr>
          <p:cNvPr id="64514" name="Pladsholder til noter 2"/>
          <p:cNvSpPr>
            <a:spLocks noGrp="1"/>
          </p:cNvSpPr>
          <p:nvPr>
            <p:ph type="body" idx="1"/>
          </p:nvPr>
        </p:nvSpPr>
        <p:spPr>
          <a:noFill/>
          <a:ln/>
        </p:spPr>
        <p:txBody>
          <a:bodyPr/>
          <a:lstStyle/>
          <a:p>
            <a:pPr eaLnBrk="1" hangingPunct="1"/>
            <a:endParaRPr lang="da-DK" smtClean="0"/>
          </a:p>
        </p:txBody>
      </p:sp>
      <p:sp>
        <p:nvSpPr>
          <p:cNvPr id="64515" name="Pladsholder til diasnummer 3"/>
          <p:cNvSpPr>
            <a:spLocks noGrp="1"/>
          </p:cNvSpPr>
          <p:nvPr>
            <p:ph type="sldNum" sz="quarter" idx="5"/>
          </p:nvPr>
        </p:nvSpPr>
        <p:spPr>
          <a:noFill/>
        </p:spPr>
        <p:txBody>
          <a:bodyPr/>
          <a:lstStyle/>
          <a:p>
            <a:fld id="{2909DD92-8C4C-45B7-8CDE-9DEC33BF7DDC}" type="slidenum">
              <a:rPr lang="da-DK" smtClean="0"/>
              <a:pPr/>
              <a:t>9</a:t>
            </a:fld>
            <a:endParaRPr lang="da-DK"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p:spPr>
        <p:txBody>
          <a:bodyPr/>
          <a:lstStyle/>
          <a:p>
            <a:fld id="{8A2F7F48-23F7-4B9F-B07C-7D6A29FA27B1}" type="slidenum">
              <a:rPr lang="da-DK" smtClean="0"/>
              <a:pPr/>
              <a:t>10</a:t>
            </a:fld>
            <a:endParaRPr lang="da-DK" smtClean="0"/>
          </a:p>
        </p:txBody>
      </p:sp>
      <p:sp>
        <p:nvSpPr>
          <p:cNvPr id="67586" name="Rectangle 2"/>
          <p:cNvSpPr>
            <a:spLocks noGrp="1" noRot="1" noChangeAspect="1" noChangeArrowheads="1" noTextEdit="1"/>
          </p:cNvSpPr>
          <p:nvPr>
            <p:ph type="sldImg"/>
          </p:nvPr>
        </p:nvSpPr>
        <p:spPr>
          <a:xfrm>
            <a:off x="992188" y="768350"/>
            <a:ext cx="5114925" cy="3836988"/>
          </a:xfrm>
          <a:ln/>
        </p:spPr>
      </p:sp>
      <p:sp>
        <p:nvSpPr>
          <p:cNvPr id="67587" name="Rectangle 3"/>
          <p:cNvSpPr>
            <a:spLocks noGrp="1" noChangeArrowheads="1"/>
          </p:cNvSpPr>
          <p:nvPr>
            <p:ph type="body" idx="1"/>
          </p:nvPr>
        </p:nvSpPr>
        <p:spPr>
          <a:noFill/>
          <a:ln/>
        </p:spPr>
        <p:txBody>
          <a:bodyPr/>
          <a:lstStyle/>
          <a:p>
            <a:pPr eaLnBrk="1" hangingPunct="1"/>
            <a:endParaRPr lang="da-DK"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a:spLocks noGrp="1" noChangeArrowheads="1"/>
          </p:cNvSpPr>
          <p:nvPr>
            <p:ph type="sldNum" sz="quarter" idx="5"/>
          </p:nvPr>
        </p:nvSpPr>
        <p:spPr>
          <a:noFill/>
        </p:spPr>
        <p:txBody>
          <a:bodyPr/>
          <a:lstStyle/>
          <a:p>
            <a:fld id="{2B12424E-3573-443C-903B-D997915C3B15}" type="slidenum">
              <a:rPr lang="da-DK" smtClean="0"/>
              <a:pPr/>
              <a:t>11</a:t>
            </a:fld>
            <a:endParaRPr lang="da-DK" smtClean="0"/>
          </a:p>
        </p:txBody>
      </p:sp>
      <p:sp>
        <p:nvSpPr>
          <p:cNvPr id="70658" name="Rectangle 2"/>
          <p:cNvSpPr>
            <a:spLocks noGrp="1" noRot="1" noChangeAspect="1" noChangeArrowheads="1" noTextEdit="1"/>
          </p:cNvSpPr>
          <p:nvPr>
            <p:ph type="sldImg"/>
          </p:nvPr>
        </p:nvSpPr>
        <p:spPr>
          <a:xfrm>
            <a:off x="992188" y="768350"/>
            <a:ext cx="5114925" cy="3836988"/>
          </a:xfrm>
          <a:ln/>
        </p:spPr>
      </p:sp>
      <p:sp>
        <p:nvSpPr>
          <p:cNvPr id="70659" name="Rectangle 3"/>
          <p:cNvSpPr>
            <a:spLocks noGrp="1" noChangeArrowheads="1"/>
          </p:cNvSpPr>
          <p:nvPr>
            <p:ph type="body" idx="1"/>
          </p:nvPr>
        </p:nvSpPr>
        <p:spPr>
          <a:noFill/>
          <a:ln/>
        </p:spPr>
        <p:txBody>
          <a:bodyPr/>
          <a:lstStyle/>
          <a:p>
            <a:pPr eaLnBrk="1" hangingPunct="1"/>
            <a:endParaRPr lang="da-DK"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Pladsholder til diasbillede 1"/>
          <p:cNvSpPr>
            <a:spLocks noGrp="1" noRot="1" noChangeAspect="1" noTextEdit="1"/>
          </p:cNvSpPr>
          <p:nvPr>
            <p:ph type="sldImg"/>
          </p:nvPr>
        </p:nvSpPr>
        <p:spPr>
          <a:xfrm>
            <a:off x="992188" y="768350"/>
            <a:ext cx="5114925" cy="3836988"/>
          </a:xfrm>
          <a:ln/>
        </p:spPr>
      </p:sp>
      <p:sp>
        <p:nvSpPr>
          <p:cNvPr id="73730" name="Pladsholder til noter 2"/>
          <p:cNvSpPr>
            <a:spLocks noGrp="1"/>
          </p:cNvSpPr>
          <p:nvPr>
            <p:ph type="body" idx="1"/>
          </p:nvPr>
        </p:nvSpPr>
        <p:spPr>
          <a:noFill/>
          <a:ln/>
        </p:spPr>
        <p:txBody>
          <a:bodyPr/>
          <a:lstStyle/>
          <a:p>
            <a:pPr eaLnBrk="1" hangingPunct="1"/>
            <a:endParaRPr lang="da-DK" smtClean="0"/>
          </a:p>
        </p:txBody>
      </p:sp>
      <p:sp>
        <p:nvSpPr>
          <p:cNvPr id="73731" name="Pladsholder til diasnummer 3"/>
          <p:cNvSpPr>
            <a:spLocks noGrp="1"/>
          </p:cNvSpPr>
          <p:nvPr>
            <p:ph type="sldNum" sz="quarter" idx="5"/>
          </p:nvPr>
        </p:nvSpPr>
        <p:spPr>
          <a:noFill/>
        </p:spPr>
        <p:txBody>
          <a:bodyPr/>
          <a:lstStyle/>
          <a:p>
            <a:fld id="{EFB7C77B-CF13-4F9D-88AC-63C6B7F8416A}" type="slidenum">
              <a:rPr lang="da-DK" smtClean="0"/>
              <a:pPr/>
              <a:t>12</a:t>
            </a:fld>
            <a:endParaRPr lang="da-DK"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Oval 15"/>
          <p:cNvSpPr>
            <a:spLocks noChangeArrowheads="1"/>
          </p:cNvSpPr>
          <p:nvPr userDrawn="1"/>
        </p:nvSpPr>
        <p:spPr bwMode="auto">
          <a:xfrm>
            <a:off x="-2197100" y="5816600"/>
            <a:ext cx="5740400" cy="2082800"/>
          </a:xfrm>
          <a:prstGeom prst="ellipse">
            <a:avLst/>
          </a:prstGeom>
          <a:solidFill>
            <a:schemeClr val="bg1"/>
          </a:solidFill>
          <a:ln w="9525">
            <a:noFill/>
            <a:round/>
            <a:headEnd/>
            <a:tailEnd/>
          </a:ln>
          <a:effectLst/>
        </p:spPr>
        <p:txBody>
          <a:bodyPr wrap="none" anchor="ctr"/>
          <a:lstStyle/>
          <a:p>
            <a:pPr algn="ctr">
              <a:defRPr/>
            </a:pPr>
            <a:endParaRPr lang="da-DK"/>
          </a:p>
        </p:txBody>
      </p:sp>
      <p:sp>
        <p:nvSpPr>
          <p:cNvPr id="5" name="Text Box 16"/>
          <p:cNvSpPr txBox="1">
            <a:spLocks noChangeArrowheads="1"/>
          </p:cNvSpPr>
          <p:nvPr userDrawn="1"/>
        </p:nvSpPr>
        <p:spPr bwMode="auto">
          <a:xfrm>
            <a:off x="473075" y="6673850"/>
            <a:ext cx="184150" cy="366713"/>
          </a:xfrm>
          <a:prstGeom prst="rect">
            <a:avLst/>
          </a:prstGeom>
          <a:noFill/>
          <a:ln w="9525">
            <a:noFill/>
            <a:miter lim="800000"/>
            <a:headEnd/>
            <a:tailEnd/>
          </a:ln>
          <a:effectLst/>
        </p:spPr>
        <p:txBody>
          <a:bodyPr>
            <a:spAutoFit/>
          </a:bodyPr>
          <a:lstStyle/>
          <a:p>
            <a:pPr>
              <a:spcBef>
                <a:spcPct val="50000"/>
              </a:spcBef>
              <a:defRPr/>
            </a:pPr>
            <a:endParaRPr lang="da-DK"/>
          </a:p>
        </p:txBody>
      </p:sp>
      <p:pic>
        <p:nvPicPr>
          <p:cNvPr id="6" name="Picture 17" descr="DI Energibranchen"/>
          <p:cNvPicPr>
            <a:picLocks noChangeAspect="1" noChangeArrowheads="1"/>
          </p:cNvPicPr>
          <p:nvPr userDrawn="1"/>
        </p:nvPicPr>
        <p:blipFill>
          <a:blip r:embed="rId3"/>
          <a:srcRect/>
          <a:stretch>
            <a:fillRect/>
          </a:stretch>
        </p:blipFill>
        <p:spPr bwMode="auto">
          <a:xfrm>
            <a:off x="592138" y="5956300"/>
            <a:ext cx="1238250" cy="571500"/>
          </a:xfrm>
          <a:prstGeom prst="rect">
            <a:avLst/>
          </a:prstGeom>
          <a:noFill/>
          <a:ln w="9525">
            <a:noFill/>
            <a:miter lim="800000"/>
            <a:headEnd/>
            <a:tailEnd/>
          </a:ln>
        </p:spPr>
      </p:pic>
      <p:sp>
        <p:nvSpPr>
          <p:cNvPr id="7" name="Rectangle 18"/>
          <p:cNvSpPr>
            <a:spLocks noChangeArrowheads="1"/>
          </p:cNvSpPr>
          <p:nvPr userDrawn="1"/>
        </p:nvSpPr>
        <p:spPr bwMode="auto">
          <a:xfrm>
            <a:off x="-2374900" y="5816600"/>
            <a:ext cx="2374900" cy="2197100"/>
          </a:xfrm>
          <a:prstGeom prst="rect">
            <a:avLst/>
          </a:prstGeom>
          <a:solidFill>
            <a:schemeClr val="accent2"/>
          </a:solidFill>
          <a:ln w="9525">
            <a:solidFill>
              <a:schemeClr val="tx1"/>
            </a:solidFill>
            <a:miter lim="800000"/>
            <a:headEnd/>
            <a:tailEnd/>
          </a:ln>
          <a:effectLst/>
        </p:spPr>
        <p:txBody>
          <a:bodyPr wrap="none" anchor="ctr"/>
          <a:lstStyle/>
          <a:p>
            <a:pPr>
              <a:defRPr/>
            </a:pPr>
            <a:endParaRPr lang="da-DK"/>
          </a:p>
        </p:txBody>
      </p:sp>
      <p:sp>
        <p:nvSpPr>
          <p:cNvPr id="8" name="Rectangle 19"/>
          <p:cNvSpPr>
            <a:spLocks noChangeArrowheads="1"/>
          </p:cNvSpPr>
          <p:nvPr userDrawn="1"/>
        </p:nvSpPr>
        <p:spPr bwMode="auto">
          <a:xfrm>
            <a:off x="0" y="6858000"/>
            <a:ext cx="3556000" cy="1143000"/>
          </a:xfrm>
          <a:prstGeom prst="rect">
            <a:avLst/>
          </a:prstGeom>
          <a:solidFill>
            <a:schemeClr val="accent2"/>
          </a:solidFill>
          <a:ln w="9525">
            <a:solidFill>
              <a:schemeClr val="tx1"/>
            </a:solidFill>
            <a:miter lim="800000"/>
            <a:headEnd/>
            <a:tailEnd/>
          </a:ln>
          <a:effectLst/>
        </p:spPr>
        <p:txBody>
          <a:bodyPr wrap="none" anchor="ctr"/>
          <a:lstStyle/>
          <a:p>
            <a:pPr>
              <a:defRPr/>
            </a:pPr>
            <a:endParaRPr lang="da-DK"/>
          </a:p>
        </p:txBody>
      </p:sp>
      <p:sp>
        <p:nvSpPr>
          <p:cNvPr id="4098" name="Rectangle 2"/>
          <p:cNvSpPr>
            <a:spLocks noGrp="1" noChangeArrowheads="1"/>
          </p:cNvSpPr>
          <p:nvPr>
            <p:ph type="ctrTitle"/>
          </p:nvPr>
        </p:nvSpPr>
        <p:spPr>
          <a:xfrm>
            <a:off x="685800" y="2130425"/>
            <a:ext cx="7772400" cy="1470025"/>
          </a:xfrm>
        </p:spPr>
        <p:txBody>
          <a:bodyPr/>
          <a:lstStyle>
            <a:lvl1pPr algn="ctr">
              <a:defRPr b="1"/>
            </a:lvl1pPr>
          </a:lstStyle>
          <a:p>
            <a:r>
              <a:rPr lang="da-DK"/>
              <a:t>Klik for at redigere titeltypografi i masteren</a:t>
            </a:r>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596F7A"/>
                </a:solidFill>
              </a:defRPr>
            </a:lvl1pPr>
          </a:lstStyle>
          <a:p>
            <a:r>
              <a:rPr lang="da-DK"/>
              <a:t>Klik for at redigere undertiteltypografien i masteren</a:t>
            </a:r>
          </a:p>
        </p:txBody>
      </p:sp>
      <p:sp>
        <p:nvSpPr>
          <p:cNvPr id="9" name="Rectangle 4"/>
          <p:cNvSpPr>
            <a:spLocks noGrp="1" noChangeArrowheads="1"/>
          </p:cNvSpPr>
          <p:nvPr>
            <p:ph type="dt" sz="half" idx="10"/>
          </p:nvPr>
        </p:nvSpPr>
        <p:spPr/>
        <p:txBody>
          <a:bodyPr/>
          <a:lstStyle>
            <a:lvl1pPr>
              <a:defRPr>
                <a:latin typeface="+mn-lt"/>
              </a:defRPr>
            </a:lvl1pPr>
          </a:lstStyle>
          <a:p>
            <a:pPr>
              <a:defRPr/>
            </a:pPr>
            <a:endParaRPr lang="da-DK"/>
          </a:p>
        </p:txBody>
      </p:sp>
      <p:sp>
        <p:nvSpPr>
          <p:cNvPr id="10" name="Rectangle 5"/>
          <p:cNvSpPr>
            <a:spLocks noGrp="1" noChangeArrowheads="1"/>
          </p:cNvSpPr>
          <p:nvPr>
            <p:ph type="ftr" sz="quarter" idx="11"/>
          </p:nvPr>
        </p:nvSpPr>
        <p:spPr/>
        <p:txBody>
          <a:bodyPr/>
          <a:lstStyle>
            <a:lvl1pPr>
              <a:defRPr>
                <a:latin typeface="+mn-lt"/>
              </a:defRPr>
            </a:lvl1pPr>
          </a:lstStyle>
          <a:p>
            <a:pPr>
              <a:defRPr/>
            </a:pPr>
            <a:endParaRPr lang="da-DK"/>
          </a:p>
        </p:txBody>
      </p:sp>
      <p:sp>
        <p:nvSpPr>
          <p:cNvPr id="11" name="Rectangle 6"/>
          <p:cNvSpPr>
            <a:spLocks noGrp="1" noChangeArrowheads="1"/>
          </p:cNvSpPr>
          <p:nvPr>
            <p:ph type="sldNum" sz="quarter" idx="12"/>
          </p:nvPr>
        </p:nvSpPr>
        <p:spPr>
          <a:xfrm>
            <a:off x="3048000" y="6013450"/>
            <a:ext cx="2133600" cy="476250"/>
          </a:xfrm>
        </p:spPr>
        <p:txBody>
          <a:bodyPr/>
          <a:lstStyle>
            <a:lvl1pPr>
              <a:defRPr>
                <a:latin typeface="+mn-lt"/>
              </a:defRPr>
            </a:lvl1pPr>
          </a:lstStyle>
          <a:p>
            <a:pPr>
              <a:defRPr/>
            </a:pPr>
            <a:fld id="{CADF1A42-FA54-475E-A24E-E30485E46465}" type="slidenum">
              <a:rPr lang="da-DK"/>
              <a:pPr>
                <a:defRPr/>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E8AE1090-8082-47F9-BA78-BC6BD3B8C77A}" type="slidenum">
              <a:rPr lang="da-DK"/>
              <a:pPr>
                <a:defRPr/>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F5A044B8-912F-4B84-AD10-CB37CCBFCC00}" type="slidenum">
              <a:rPr lang="da-DK"/>
              <a:pPr>
                <a:defRPr/>
              </a:pPr>
              <a:t>‹nr.›</a:t>
            </a:fld>
            <a:endParaRPr lang="da-DK"/>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og tab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a-DK" smtClean="0"/>
              <a:t>Klik for at redigere titeltypografi i masteren</a:t>
            </a:r>
            <a:endParaRPr lang="da-DK"/>
          </a:p>
        </p:txBody>
      </p:sp>
      <p:sp>
        <p:nvSpPr>
          <p:cNvPr id="3" name="Pladsholder til tabel 2"/>
          <p:cNvSpPr>
            <a:spLocks noGrp="1"/>
          </p:cNvSpPr>
          <p:nvPr>
            <p:ph type="tbl" idx="1"/>
          </p:nvPr>
        </p:nvSpPr>
        <p:spPr>
          <a:xfrm>
            <a:off x="457200" y="1600200"/>
            <a:ext cx="8229600" cy="4525963"/>
          </a:xfrm>
        </p:spPr>
        <p:txBody>
          <a:bodyPr/>
          <a:lstStyle/>
          <a:p>
            <a:pPr lvl="0"/>
            <a:endParaRPr lang="da-DK"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4D5E233E-C203-4879-ADF7-27783409C258}" type="slidenum">
              <a:rPr lang="da-DK"/>
              <a:pPr>
                <a:defRPr/>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D58FA113-9153-4573-914E-D3BDD7D219BE}" type="slidenum">
              <a:rPr lang="da-DK"/>
              <a:pPr>
                <a:defRPr/>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Rectangle 4"/>
          <p:cNvSpPr>
            <a:spLocks noGrp="1" noChangeArrowheads="1"/>
          </p:cNvSpPr>
          <p:nvPr>
            <p:ph type="dt" sz="half" idx="10"/>
          </p:nvPr>
        </p:nvSpPr>
        <p:spPr>
          <a:ln/>
        </p:spPr>
        <p:txBody>
          <a:bodyPr/>
          <a:lstStyle>
            <a:lvl1pPr>
              <a:defRPr/>
            </a:lvl1pPr>
          </a:lstStyle>
          <a:p>
            <a:pPr>
              <a:defRPr/>
            </a:pPr>
            <a:endParaRPr lang="da-DK"/>
          </a:p>
        </p:txBody>
      </p:sp>
      <p:sp>
        <p:nvSpPr>
          <p:cNvPr id="5" name="Rectangle 5"/>
          <p:cNvSpPr>
            <a:spLocks noGrp="1" noChangeArrowheads="1"/>
          </p:cNvSpPr>
          <p:nvPr>
            <p:ph type="ftr" sz="quarter" idx="11"/>
          </p:nvPr>
        </p:nvSpPr>
        <p:spPr>
          <a:ln/>
        </p:spPr>
        <p:txBody>
          <a:bodyPr/>
          <a:lstStyle>
            <a:lvl1pPr>
              <a:defRPr/>
            </a:lvl1pPr>
          </a:lstStyle>
          <a:p>
            <a:pPr>
              <a:defRPr/>
            </a:pPr>
            <a:endParaRPr lang="da-DK"/>
          </a:p>
        </p:txBody>
      </p:sp>
      <p:sp>
        <p:nvSpPr>
          <p:cNvPr id="6" name="Rectangle 6"/>
          <p:cNvSpPr>
            <a:spLocks noGrp="1" noChangeArrowheads="1"/>
          </p:cNvSpPr>
          <p:nvPr>
            <p:ph type="sldNum" sz="quarter" idx="12"/>
          </p:nvPr>
        </p:nvSpPr>
        <p:spPr>
          <a:ln/>
        </p:spPr>
        <p:txBody>
          <a:bodyPr/>
          <a:lstStyle>
            <a:lvl1pPr>
              <a:defRPr/>
            </a:lvl1pPr>
          </a:lstStyle>
          <a:p>
            <a:pPr>
              <a:defRPr/>
            </a:pPr>
            <a:fld id="{A999D027-B0F5-4C40-A81E-FF2532DC3DE5}" type="slidenum">
              <a:rPr lang="da-DK"/>
              <a:pPr>
                <a:defRPr/>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Rectangle 4"/>
          <p:cNvSpPr>
            <a:spLocks noGrp="1" noChangeArrowheads="1"/>
          </p:cNvSpPr>
          <p:nvPr>
            <p:ph type="dt" sz="half" idx="10"/>
          </p:nvPr>
        </p:nvSpPr>
        <p:spPr>
          <a:ln/>
        </p:spPr>
        <p:txBody>
          <a:bodyPr/>
          <a:lstStyle>
            <a:lvl1pPr>
              <a:defRPr/>
            </a:lvl1pPr>
          </a:lstStyle>
          <a:p>
            <a:pPr>
              <a:defRPr/>
            </a:pPr>
            <a:endParaRPr 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p>
        </p:txBody>
      </p:sp>
      <p:sp>
        <p:nvSpPr>
          <p:cNvPr id="7" name="Rectangle 6"/>
          <p:cNvSpPr>
            <a:spLocks noGrp="1" noChangeArrowheads="1"/>
          </p:cNvSpPr>
          <p:nvPr>
            <p:ph type="sldNum" sz="quarter" idx="12"/>
          </p:nvPr>
        </p:nvSpPr>
        <p:spPr>
          <a:ln/>
        </p:spPr>
        <p:txBody>
          <a:bodyPr/>
          <a:lstStyle>
            <a:lvl1pPr>
              <a:defRPr/>
            </a:lvl1pPr>
          </a:lstStyle>
          <a:p>
            <a:pPr>
              <a:defRPr/>
            </a:pPr>
            <a:fld id="{9E6BE663-94E9-4ACE-95F5-63BE7A29D0E0}" type="slidenum">
              <a:rPr lang="da-DK"/>
              <a:pPr>
                <a:defRPr/>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Rectangle 4"/>
          <p:cNvSpPr>
            <a:spLocks noGrp="1" noChangeArrowheads="1"/>
          </p:cNvSpPr>
          <p:nvPr>
            <p:ph type="dt" sz="half" idx="10"/>
          </p:nvPr>
        </p:nvSpPr>
        <p:spPr>
          <a:ln/>
        </p:spPr>
        <p:txBody>
          <a:bodyPr/>
          <a:lstStyle>
            <a:lvl1pPr>
              <a:defRPr/>
            </a:lvl1pPr>
          </a:lstStyle>
          <a:p>
            <a:pPr>
              <a:defRPr/>
            </a:pPr>
            <a:endParaRPr lang="da-DK"/>
          </a:p>
        </p:txBody>
      </p:sp>
      <p:sp>
        <p:nvSpPr>
          <p:cNvPr id="8" name="Rectangle 5"/>
          <p:cNvSpPr>
            <a:spLocks noGrp="1" noChangeArrowheads="1"/>
          </p:cNvSpPr>
          <p:nvPr>
            <p:ph type="ftr" sz="quarter" idx="11"/>
          </p:nvPr>
        </p:nvSpPr>
        <p:spPr>
          <a:ln/>
        </p:spPr>
        <p:txBody>
          <a:bodyPr/>
          <a:lstStyle>
            <a:lvl1pPr>
              <a:defRPr/>
            </a:lvl1pPr>
          </a:lstStyle>
          <a:p>
            <a:pPr>
              <a:defRPr/>
            </a:pPr>
            <a:endParaRPr lang="da-DK"/>
          </a:p>
        </p:txBody>
      </p:sp>
      <p:sp>
        <p:nvSpPr>
          <p:cNvPr id="9" name="Rectangle 6"/>
          <p:cNvSpPr>
            <a:spLocks noGrp="1" noChangeArrowheads="1"/>
          </p:cNvSpPr>
          <p:nvPr>
            <p:ph type="sldNum" sz="quarter" idx="12"/>
          </p:nvPr>
        </p:nvSpPr>
        <p:spPr>
          <a:ln/>
        </p:spPr>
        <p:txBody>
          <a:bodyPr/>
          <a:lstStyle>
            <a:lvl1pPr>
              <a:defRPr/>
            </a:lvl1pPr>
          </a:lstStyle>
          <a:p>
            <a:pPr>
              <a:defRPr/>
            </a:pPr>
            <a:fld id="{1D7FDD46-1C26-42C9-861E-45B569593CF5}" type="slidenum">
              <a:rPr lang="da-DK"/>
              <a:pPr>
                <a:defRPr/>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Rectangle 4"/>
          <p:cNvSpPr>
            <a:spLocks noGrp="1" noChangeArrowheads="1"/>
          </p:cNvSpPr>
          <p:nvPr>
            <p:ph type="dt" sz="half" idx="10"/>
          </p:nvPr>
        </p:nvSpPr>
        <p:spPr>
          <a:ln/>
        </p:spPr>
        <p:txBody>
          <a:bodyPr/>
          <a:lstStyle>
            <a:lvl1pPr>
              <a:defRPr/>
            </a:lvl1pPr>
          </a:lstStyle>
          <a:p>
            <a:pPr>
              <a:defRPr/>
            </a:pPr>
            <a:endParaRPr lang="da-DK"/>
          </a:p>
        </p:txBody>
      </p:sp>
      <p:sp>
        <p:nvSpPr>
          <p:cNvPr id="4" name="Rectangle 5"/>
          <p:cNvSpPr>
            <a:spLocks noGrp="1" noChangeArrowheads="1"/>
          </p:cNvSpPr>
          <p:nvPr>
            <p:ph type="ftr" sz="quarter" idx="11"/>
          </p:nvPr>
        </p:nvSpPr>
        <p:spPr>
          <a:ln/>
        </p:spPr>
        <p:txBody>
          <a:bodyPr/>
          <a:lstStyle>
            <a:lvl1pPr>
              <a:defRPr/>
            </a:lvl1pPr>
          </a:lstStyle>
          <a:p>
            <a:pPr>
              <a:defRPr/>
            </a:pPr>
            <a:endParaRPr lang="da-DK"/>
          </a:p>
        </p:txBody>
      </p:sp>
      <p:sp>
        <p:nvSpPr>
          <p:cNvPr id="5" name="Rectangle 6"/>
          <p:cNvSpPr>
            <a:spLocks noGrp="1" noChangeArrowheads="1"/>
          </p:cNvSpPr>
          <p:nvPr>
            <p:ph type="sldNum" sz="quarter" idx="12"/>
          </p:nvPr>
        </p:nvSpPr>
        <p:spPr>
          <a:ln/>
        </p:spPr>
        <p:txBody>
          <a:bodyPr/>
          <a:lstStyle>
            <a:lvl1pPr>
              <a:defRPr/>
            </a:lvl1pPr>
          </a:lstStyle>
          <a:p>
            <a:pPr>
              <a:defRPr/>
            </a:pPr>
            <a:fld id="{54061E9B-8608-4B92-9C0F-1AE12D372AF6}" type="slidenum">
              <a:rPr lang="da-DK"/>
              <a:pPr>
                <a:defRPr/>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a-DK"/>
          </a:p>
        </p:txBody>
      </p:sp>
      <p:sp>
        <p:nvSpPr>
          <p:cNvPr id="3" name="Rectangle 5"/>
          <p:cNvSpPr>
            <a:spLocks noGrp="1" noChangeArrowheads="1"/>
          </p:cNvSpPr>
          <p:nvPr>
            <p:ph type="ftr" sz="quarter" idx="11"/>
          </p:nvPr>
        </p:nvSpPr>
        <p:spPr>
          <a:ln/>
        </p:spPr>
        <p:txBody>
          <a:bodyPr/>
          <a:lstStyle>
            <a:lvl1pPr>
              <a:defRPr/>
            </a:lvl1pPr>
          </a:lstStyle>
          <a:p>
            <a:pPr>
              <a:defRPr/>
            </a:pPr>
            <a:endParaRPr lang="da-DK"/>
          </a:p>
        </p:txBody>
      </p:sp>
      <p:sp>
        <p:nvSpPr>
          <p:cNvPr id="4" name="Rectangle 6"/>
          <p:cNvSpPr>
            <a:spLocks noGrp="1" noChangeArrowheads="1"/>
          </p:cNvSpPr>
          <p:nvPr>
            <p:ph type="sldNum" sz="quarter" idx="12"/>
          </p:nvPr>
        </p:nvSpPr>
        <p:spPr>
          <a:ln/>
        </p:spPr>
        <p:txBody>
          <a:bodyPr/>
          <a:lstStyle>
            <a:lvl1pPr>
              <a:defRPr/>
            </a:lvl1pPr>
          </a:lstStyle>
          <a:p>
            <a:pPr>
              <a:defRPr/>
            </a:pPr>
            <a:fld id="{039DC3E9-C10C-4F75-86CC-2488A855B987}" type="slidenum">
              <a:rPr lang="da-DK"/>
              <a:pPr>
                <a:defRPr/>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pPr>
              <a:defRPr/>
            </a:pPr>
            <a:endParaRPr 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p>
        </p:txBody>
      </p:sp>
      <p:sp>
        <p:nvSpPr>
          <p:cNvPr id="7" name="Rectangle 6"/>
          <p:cNvSpPr>
            <a:spLocks noGrp="1" noChangeArrowheads="1"/>
          </p:cNvSpPr>
          <p:nvPr>
            <p:ph type="sldNum" sz="quarter" idx="12"/>
          </p:nvPr>
        </p:nvSpPr>
        <p:spPr>
          <a:ln/>
        </p:spPr>
        <p:txBody>
          <a:bodyPr/>
          <a:lstStyle>
            <a:lvl1pPr>
              <a:defRPr/>
            </a:lvl1pPr>
          </a:lstStyle>
          <a:p>
            <a:pPr>
              <a:defRPr/>
            </a:pPr>
            <a:fld id="{8D1A8F9E-934D-4911-8275-0E8724530BB5}" type="slidenum">
              <a:rPr lang="da-DK"/>
              <a:pPr>
                <a:defRPr/>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smtClean="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pPr>
              <a:defRPr/>
            </a:pPr>
            <a:endParaRPr lang="da-DK"/>
          </a:p>
        </p:txBody>
      </p:sp>
      <p:sp>
        <p:nvSpPr>
          <p:cNvPr id="6" name="Rectangle 5"/>
          <p:cNvSpPr>
            <a:spLocks noGrp="1" noChangeArrowheads="1"/>
          </p:cNvSpPr>
          <p:nvPr>
            <p:ph type="ftr" sz="quarter" idx="11"/>
          </p:nvPr>
        </p:nvSpPr>
        <p:spPr>
          <a:ln/>
        </p:spPr>
        <p:txBody>
          <a:bodyPr/>
          <a:lstStyle>
            <a:lvl1pPr>
              <a:defRPr/>
            </a:lvl1pPr>
          </a:lstStyle>
          <a:p>
            <a:pPr>
              <a:defRPr/>
            </a:pPr>
            <a:endParaRPr lang="da-DK"/>
          </a:p>
        </p:txBody>
      </p:sp>
      <p:sp>
        <p:nvSpPr>
          <p:cNvPr id="7" name="Rectangle 6"/>
          <p:cNvSpPr>
            <a:spLocks noGrp="1" noChangeArrowheads="1"/>
          </p:cNvSpPr>
          <p:nvPr>
            <p:ph type="sldNum" sz="quarter" idx="12"/>
          </p:nvPr>
        </p:nvSpPr>
        <p:spPr>
          <a:ln/>
        </p:spPr>
        <p:txBody>
          <a:bodyPr/>
          <a:lstStyle>
            <a:lvl1pPr>
              <a:defRPr/>
            </a:lvl1pPr>
          </a:lstStyle>
          <a:p>
            <a:pPr>
              <a:defRPr/>
            </a:pPr>
            <a:fld id="{17A0DA69-E43D-4E99-BEE6-9852FE7FFB84}" type="slidenum">
              <a:rPr lang="da-DK"/>
              <a:pPr>
                <a:defRPr/>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596F7A"/>
                </a:solidFill>
              </a:defRPr>
            </a:lvl1pPr>
          </a:lstStyle>
          <a:p>
            <a:pPr>
              <a:defRPr/>
            </a:pPr>
            <a:endParaRPr lang="da-DK"/>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596F7A"/>
                </a:solidFill>
              </a:defRPr>
            </a:lvl1pPr>
          </a:lstStyle>
          <a:p>
            <a:pPr>
              <a:defRPr/>
            </a:pPr>
            <a:endParaRPr lang="da-DK"/>
          </a:p>
        </p:txBody>
      </p:sp>
      <p:sp>
        <p:nvSpPr>
          <p:cNvPr id="1030" name="Rectangle 6"/>
          <p:cNvSpPr>
            <a:spLocks noGrp="1" noChangeArrowheads="1"/>
          </p:cNvSpPr>
          <p:nvPr>
            <p:ph type="sldNum" sz="quarter" idx="4"/>
          </p:nvPr>
        </p:nvSpPr>
        <p:spPr bwMode="auto">
          <a:xfrm>
            <a:off x="6804025" y="18891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596F7A"/>
                </a:solidFill>
              </a:defRPr>
            </a:lvl1pPr>
          </a:lstStyle>
          <a:p>
            <a:pPr>
              <a:defRPr/>
            </a:pPr>
            <a:fld id="{277C7793-7619-42C5-8F76-21CD6A2247A6}" type="slidenum">
              <a:rPr lang="da-DK"/>
              <a:pPr>
                <a:defRPr/>
              </a:pPr>
              <a:t>‹nr.›</a:t>
            </a:fld>
            <a:endParaRPr lang="da-DK"/>
          </a:p>
        </p:txBody>
      </p:sp>
      <p:pic>
        <p:nvPicPr>
          <p:cNvPr id="1031" name="Picture 7" descr="DI Energibranchen"/>
          <p:cNvPicPr>
            <a:picLocks noChangeAspect="1" noChangeArrowheads="1"/>
          </p:cNvPicPr>
          <p:nvPr userDrawn="1"/>
        </p:nvPicPr>
        <p:blipFill>
          <a:blip r:embed="rId15"/>
          <a:srcRect/>
          <a:stretch>
            <a:fillRect/>
          </a:stretch>
        </p:blipFill>
        <p:spPr bwMode="auto">
          <a:xfrm>
            <a:off x="465138" y="6108700"/>
            <a:ext cx="1238250" cy="571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hf hdr="0" ftr="0" dt="0"/>
  <p:txStyles>
    <p:titleStyle>
      <a:lvl1pPr algn="l" rtl="0" eaLnBrk="0" fontAlgn="base" hangingPunct="0">
        <a:spcBef>
          <a:spcPct val="0"/>
        </a:spcBef>
        <a:spcAft>
          <a:spcPct val="0"/>
        </a:spcAft>
        <a:defRPr sz="3600">
          <a:solidFill>
            <a:srgbClr val="596F7A"/>
          </a:solidFill>
          <a:latin typeface="+mj-lt"/>
          <a:ea typeface="+mj-ea"/>
          <a:cs typeface="+mj-cs"/>
        </a:defRPr>
      </a:lvl1pPr>
      <a:lvl2pPr algn="l" rtl="0" eaLnBrk="0" fontAlgn="base" hangingPunct="0">
        <a:spcBef>
          <a:spcPct val="0"/>
        </a:spcBef>
        <a:spcAft>
          <a:spcPct val="0"/>
        </a:spcAft>
        <a:defRPr sz="3600">
          <a:solidFill>
            <a:srgbClr val="596F7A"/>
          </a:solidFill>
          <a:latin typeface="Verdana" pitchFamily="34" charset="0"/>
        </a:defRPr>
      </a:lvl2pPr>
      <a:lvl3pPr algn="l" rtl="0" eaLnBrk="0" fontAlgn="base" hangingPunct="0">
        <a:spcBef>
          <a:spcPct val="0"/>
        </a:spcBef>
        <a:spcAft>
          <a:spcPct val="0"/>
        </a:spcAft>
        <a:defRPr sz="3600">
          <a:solidFill>
            <a:srgbClr val="596F7A"/>
          </a:solidFill>
          <a:latin typeface="Verdana" pitchFamily="34" charset="0"/>
        </a:defRPr>
      </a:lvl3pPr>
      <a:lvl4pPr algn="l" rtl="0" eaLnBrk="0" fontAlgn="base" hangingPunct="0">
        <a:spcBef>
          <a:spcPct val="0"/>
        </a:spcBef>
        <a:spcAft>
          <a:spcPct val="0"/>
        </a:spcAft>
        <a:defRPr sz="3600">
          <a:solidFill>
            <a:srgbClr val="596F7A"/>
          </a:solidFill>
          <a:latin typeface="Verdana" pitchFamily="34" charset="0"/>
        </a:defRPr>
      </a:lvl4pPr>
      <a:lvl5pPr algn="l" rtl="0" eaLnBrk="0" fontAlgn="base" hangingPunct="0">
        <a:spcBef>
          <a:spcPct val="0"/>
        </a:spcBef>
        <a:spcAft>
          <a:spcPct val="0"/>
        </a:spcAft>
        <a:defRPr sz="3600">
          <a:solidFill>
            <a:srgbClr val="596F7A"/>
          </a:solidFill>
          <a:latin typeface="Verdana" pitchFamily="34" charset="0"/>
        </a:defRPr>
      </a:lvl5pPr>
      <a:lvl6pPr marL="457200" algn="l" rtl="0" fontAlgn="base">
        <a:spcBef>
          <a:spcPct val="0"/>
        </a:spcBef>
        <a:spcAft>
          <a:spcPct val="0"/>
        </a:spcAft>
        <a:defRPr sz="3600">
          <a:solidFill>
            <a:srgbClr val="596F7A"/>
          </a:solidFill>
          <a:latin typeface="Verdana" pitchFamily="34" charset="0"/>
        </a:defRPr>
      </a:lvl6pPr>
      <a:lvl7pPr marL="914400" algn="l" rtl="0" fontAlgn="base">
        <a:spcBef>
          <a:spcPct val="0"/>
        </a:spcBef>
        <a:spcAft>
          <a:spcPct val="0"/>
        </a:spcAft>
        <a:defRPr sz="3600">
          <a:solidFill>
            <a:srgbClr val="596F7A"/>
          </a:solidFill>
          <a:latin typeface="Verdana" pitchFamily="34" charset="0"/>
        </a:defRPr>
      </a:lvl7pPr>
      <a:lvl8pPr marL="1371600" algn="l" rtl="0" fontAlgn="base">
        <a:spcBef>
          <a:spcPct val="0"/>
        </a:spcBef>
        <a:spcAft>
          <a:spcPct val="0"/>
        </a:spcAft>
        <a:defRPr sz="3600">
          <a:solidFill>
            <a:srgbClr val="596F7A"/>
          </a:solidFill>
          <a:latin typeface="Verdana" pitchFamily="34" charset="0"/>
        </a:defRPr>
      </a:lvl8pPr>
      <a:lvl9pPr marL="1828800" algn="l" rtl="0" fontAlgn="base">
        <a:spcBef>
          <a:spcPct val="0"/>
        </a:spcBef>
        <a:spcAft>
          <a:spcPct val="0"/>
        </a:spcAft>
        <a:defRPr sz="3600">
          <a:solidFill>
            <a:srgbClr val="596F7A"/>
          </a:solidFill>
          <a:latin typeface="Verdana" pitchFamily="34" charset="0"/>
        </a:defRPr>
      </a:lvl9pPr>
    </p:titleStyle>
    <p:bodyStyle>
      <a:lvl1pPr marL="342900" indent="-342900" algn="l" rtl="0" eaLnBrk="0" fontAlgn="base" hangingPunct="0">
        <a:spcBef>
          <a:spcPct val="20000"/>
        </a:spcBef>
        <a:spcAft>
          <a:spcPct val="0"/>
        </a:spcAft>
        <a:buClr>
          <a:srgbClr val="FD7E1D"/>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D7E1D"/>
        </a:buClr>
        <a:buChar char="•"/>
        <a:defRPr sz="2400">
          <a:solidFill>
            <a:schemeClr val="tx1"/>
          </a:solidFill>
          <a:latin typeface="+mn-lt"/>
        </a:defRPr>
      </a:lvl2pPr>
      <a:lvl3pPr marL="1143000" indent="-228600" algn="l" rtl="0" eaLnBrk="0" fontAlgn="base" hangingPunct="0">
        <a:spcBef>
          <a:spcPct val="20000"/>
        </a:spcBef>
        <a:spcAft>
          <a:spcPct val="0"/>
        </a:spcAft>
        <a:buClr>
          <a:srgbClr val="FD7E1D"/>
        </a:buClr>
        <a:buChar char="•"/>
        <a:defRPr sz="2000">
          <a:solidFill>
            <a:schemeClr val="tx1"/>
          </a:solidFill>
          <a:latin typeface="+mn-lt"/>
        </a:defRPr>
      </a:lvl3pPr>
      <a:lvl4pPr marL="1600200" indent="-228600" algn="l" rtl="0" eaLnBrk="0" fontAlgn="base" hangingPunct="0">
        <a:spcBef>
          <a:spcPct val="20000"/>
        </a:spcBef>
        <a:spcAft>
          <a:spcPct val="0"/>
        </a:spcAft>
        <a:buClr>
          <a:srgbClr val="FD7E1D"/>
        </a:buClr>
        <a:buChar char="•"/>
        <a:defRPr sz="1600">
          <a:solidFill>
            <a:schemeClr val="tx1"/>
          </a:solidFill>
          <a:latin typeface="+mn-lt"/>
        </a:defRPr>
      </a:lvl4pPr>
      <a:lvl5pPr marL="2057400" indent="-228600" algn="l" rtl="0" eaLnBrk="0" fontAlgn="base" hangingPunct="0">
        <a:spcBef>
          <a:spcPct val="20000"/>
        </a:spcBef>
        <a:spcAft>
          <a:spcPct val="0"/>
        </a:spcAft>
        <a:buClr>
          <a:srgbClr val="FD7E1D"/>
        </a:buClr>
        <a:buChar char="•"/>
        <a:defRPr sz="1200">
          <a:solidFill>
            <a:schemeClr val="tx1"/>
          </a:solidFill>
          <a:latin typeface="+mn-lt"/>
        </a:defRPr>
      </a:lvl5pPr>
      <a:lvl6pPr marL="2514600" indent="-228600" algn="l" rtl="0" fontAlgn="base">
        <a:spcBef>
          <a:spcPct val="20000"/>
        </a:spcBef>
        <a:spcAft>
          <a:spcPct val="0"/>
        </a:spcAft>
        <a:buClr>
          <a:srgbClr val="FD7E1D"/>
        </a:buClr>
        <a:buChar char="•"/>
        <a:defRPr sz="1200">
          <a:solidFill>
            <a:schemeClr val="tx1"/>
          </a:solidFill>
          <a:latin typeface="+mn-lt"/>
        </a:defRPr>
      </a:lvl6pPr>
      <a:lvl7pPr marL="2971800" indent="-228600" algn="l" rtl="0" fontAlgn="base">
        <a:spcBef>
          <a:spcPct val="20000"/>
        </a:spcBef>
        <a:spcAft>
          <a:spcPct val="0"/>
        </a:spcAft>
        <a:buClr>
          <a:srgbClr val="FD7E1D"/>
        </a:buClr>
        <a:buChar char="•"/>
        <a:defRPr sz="1200">
          <a:solidFill>
            <a:schemeClr val="tx1"/>
          </a:solidFill>
          <a:latin typeface="+mn-lt"/>
        </a:defRPr>
      </a:lvl7pPr>
      <a:lvl8pPr marL="3429000" indent="-228600" algn="l" rtl="0" fontAlgn="base">
        <a:spcBef>
          <a:spcPct val="20000"/>
        </a:spcBef>
        <a:spcAft>
          <a:spcPct val="0"/>
        </a:spcAft>
        <a:buClr>
          <a:srgbClr val="FD7E1D"/>
        </a:buClr>
        <a:buChar char="•"/>
        <a:defRPr sz="1200">
          <a:solidFill>
            <a:schemeClr val="tx1"/>
          </a:solidFill>
          <a:latin typeface="+mn-lt"/>
        </a:defRPr>
      </a:lvl8pPr>
      <a:lvl9pPr marL="3886200" indent="-228600" algn="l" rtl="0" fontAlgn="base">
        <a:spcBef>
          <a:spcPct val="20000"/>
        </a:spcBef>
        <a:spcAft>
          <a:spcPct val="0"/>
        </a:spcAft>
        <a:buClr>
          <a:srgbClr val="FD7E1D"/>
        </a:buClr>
        <a:buChar char="•"/>
        <a:defRPr sz="12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ns.d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vmlDrawing" Target="../drawings/vmlDrawing9.vml"/><Relationship Id="rId1" Type="http://schemas.openxmlformats.org/officeDocument/2006/relationships/themeOverride" Target="../theme/themeOverride1.xml"/><Relationship Id="rId5" Type="http://schemas.openxmlformats.org/officeDocument/2006/relationships/oleObject" Target="../embeddings/oleObject9.bin"/><Relationship Id="rId4"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oleObject" Target="../embeddings/oleObject10.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11.v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a:xfrm>
            <a:off x="774700" y="174625"/>
            <a:ext cx="7772400" cy="1470025"/>
          </a:xfrm>
        </p:spPr>
        <p:txBody>
          <a:bodyPr/>
          <a:lstStyle/>
          <a:p>
            <a:pPr eaLnBrk="1" hangingPunct="1"/>
            <a:r>
              <a:rPr lang="da-DK" sz="3200" smtClean="0">
                <a:latin typeface="Arial" charset="0"/>
              </a:rPr>
              <a:t>Energierhvervsanalyse </a:t>
            </a:r>
          </a:p>
        </p:txBody>
      </p:sp>
      <p:sp>
        <p:nvSpPr>
          <p:cNvPr id="16386" name="Rectangle 3"/>
          <p:cNvSpPr>
            <a:spLocks noGrp="1" noChangeArrowheads="1"/>
          </p:cNvSpPr>
          <p:nvPr>
            <p:ph type="subTitle" idx="1"/>
          </p:nvPr>
        </p:nvSpPr>
        <p:spPr>
          <a:xfrm>
            <a:off x="1358900" y="1346200"/>
            <a:ext cx="6400800" cy="1041400"/>
          </a:xfrm>
        </p:spPr>
        <p:txBody>
          <a:bodyPr/>
          <a:lstStyle/>
          <a:p>
            <a:pPr eaLnBrk="1" hangingPunct="1">
              <a:lnSpc>
                <a:spcPct val="90000"/>
              </a:lnSpc>
            </a:pPr>
            <a:r>
              <a:rPr lang="da-DK" sz="3600" smtClean="0"/>
              <a:t>2008</a:t>
            </a:r>
          </a:p>
          <a:p>
            <a:pPr eaLnBrk="1" hangingPunct="1">
              <a:lnSpc>
                <a:spcPct val="90000"/>
              </a:lnSpc>
            </a:pPr>
            <a:r>
              <a:rPr lang="da-DK" sz="2400" smtClean="0"/>
              <a:t>juni 2009</a:t>
            </a:r>
          </a:p>
        </p:txBody>
      </p:sp>
      <p:sp>
        <p:nvSpPr>
          <p:cNvPr id="16387" name="Text Box 5"/>
          <p:cNvSpPr txBox="1">
            <a:spLocks noChangeArrowheads="1"/>
          </p:cNvSpPr>
          <p:nvPr/>
        </p:nvSpPr>
        <p:spPr bwMode="auto">
          <a:xfrm>
            <a:off x="279400" y="2636838"/>
            <a:ext cx="8585200" cy="3068637"/>
          </a:xfrm>
          <a:prstGeom prst="rect">
            <a:avLst/>
          </a:prstGeom>
          <a:noFill/>
          <a:ln w="9525">
            <a:noFill/>
            <a:miter lim="800000"/>
            <a:headEnd/>
            <a:tailEnd/>
          </a:ln>
        </p:spPr>
        <p:txBody>
          <a:bodyPr>
            <a:spAutoFit/>
          </a:bodyPr>
          <a:lstStyle/>
          <a:p>
            <a:r>
              <a:rPr lang="da-DK" sz="1300"/>
              <a:t>Energistyrelsen og DI Energibranchen har i fællesskab udviklet et analyseredskab for dansk energiteknologi med fokus på eksport- og erhvervsudvikling. Formålet er at dokumentere betydningen af den danske energiindustri for samfundsøkonomien, beskæftigelsen og udbredelsen på det globale marked. Analysen er baseret på en bearbejdning af data fra officielle kilder (Danmark Statistik og Eurostat) og opdateres løbende. </a:t>
            </a:r>
          </a:p>
          <a:p>
            <a:endParaRPr lang="da-DK" sz="1300"/>
          </a:p>
          <a:p>
            <a:r>
              <a:rPr lang="da-DK" sz="1300"/>
              <a:t>Denne analyse af eksporten af energiteknologi er en fortsættelse af en række analyser udarbejdet i de senere år.  Der er i år gennemført en begrænset justering af analysens datagrundlag. Det nye grundlag anvendes også for tallene i de foregående år, således at der ikke opstår databrud. Der arbejdes videre med grundlaget for analysen, og der forventes en egentlig revision i forbindelse med næste opdatering af analysen ultimo 2009. På Energistyrelsens hjemmeside (</a:t>
            </a:r>
            <a:r>
              <a:rPr lang="da-DK" sz="1300">
                <a:hlinkClick r:id="rId3"/>
              </a:rPr>
              <a:t>www.ens.dk</a:t>
            </a:r>
            <a:r>
              <a:rPr lang="da-DK" sz="1300"/>
              <a:t>) er der baggrundsdata i excel-format, der giver mulighed for at indhente yderligere data samt information om grundlaget for analysen. </a:t>
            </a:r>
          </a:p>
          <a:p>
            <a:endParaRPr lang="da-DK" sz="1300"/>
          </a:p>
          <a:p>
            <a:r>
              <a:rPr lang="da-DK" sz="1300"/>
              <a:t>Generelt for samtlige figurer gælder, at det salg, der sker fra den danske energiindustris etableringer i udlandet ikke er medregnet i analysen. Endvidere er de danske rådgivningsydelser, der ofte ledsager eksporten af energiteknologi fra DK, ikke medtaget i analysen.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8" name="Pladsholder til diasnummer 3"/>
          <p:cNvSpPr>
            <a:spLocks noGrp="1"/>
          </p:cNvSpPr>
          <p:nvPr>
            <p:ph type="sldNum" sz="quarter" idx="12"/>
          </p:nvPr>
        </p:nvSpPr>
        <p:spPr>
          <a:noFill/>
        </p:spPr>
        <p:txBody>
          <a:bodyPr/>
          <a:lstStyle/>
          <a:p>
            <a:fld id="{94FC736B-71D2-4C21-B636-25E4EEB324BF}" type="slidenum">
              <a:rPr lang="da-DK" smtClean="0"/>
              <a:pPr/>
              <a:t>10</a:t>
            </a:fld>
            <a:endParaRPr lang="da-DK" smtClean="0"/>
          </a:p>
        </p:txBody>
      </p:sp>
      <p:sp>
        <p:nvSpPr>
          <p:cNvPr id="7179" name="Rectangle 7"/>
          <p:cNvSpPr>
            <a:spLocks noChangeArrowheads="1"/>
          </p:cNvSpPr>
          <p:nvPr/>
        </p:nvSpPr>
        <p:spPr bwMode="auto">
          <a:xfrm>
            <a:off x="-4587875" y="1425575"/>
            <a:ext cx="184150" cy="915988"/>
          </a:xfrm>
          <a:prstGeom prst="rect">
            <a:avLst/>
          </a:prstGeom>
          <a:noFill/>
          <a:ln w="9525">
            <a:noFill/>
            <a:miter lim="800000"/>
            <a:headEnd/>
            <a:tailEnd/>
          </a:ln>
        </p:spPr>
        <p:txBody>
          <a:bodyPr wrap="none" anchor="ctr">
            <a:spAutoFit/>
          </a:bodyPr>
          <a:lstStyle/>
          <a:p>
            <a:r>
              <a:rPr lang="da-DK"/>
              <a:t/>
            </a:r>
            <a:br>
              <a:rPr lang="da-DK"/>
            </a:br>
            <a:endParaRPr lang="da-DK"/>
          </a:p>
          <a:p>
            <a:pPr eaLnBrk="0" hangingPunct="0"/>
            <a:endParaRPr lang="da-DK"/>
          </a:p>
        </p:txBody>
      </p:sp>
      <p:sp>
        <p:nvSpPr>
          <p:cNvPr id="7180" name="Rectangle 8"/>
          <p:cNvSpPr>
            <a:spLocks noChangeArrowheads="1"/>
          </p:cNvSpPr>
          <p:nvPr/>
        </p:nvSpPr>
        <p:spPr bwMode="auto">
          <a:xfrm>
            <a:off x="228600" y="5341938"/>
            <a:ext cx="8763000" cy="822325"/>
          </a:xfrm>
          <a:prstGeom prst="rect">
            <a:avLst/>
          </a:prstGeom>
          <a:noFill/>
          <a:ln w="9525">
            <a:noFill/>
            <a:miter lim="800000"/>
            <a:headEnd/>
            <a:tailEnd/>
          </a:ln>
        </p:spPr>
        <p:txBody>
          <a:bodyPr anchor="ctr">
            <a:spAutoFit/>
          </a:bodyPr>
          <a:lstStyle/>
          <a:p>
            <a:r>
              <a:rPr lang="da-DK" sz="1200"/>
              <a:t>Note 1: Udgangsåret 1999 er valgt for at undgå databrud i tidsserien på grund af ændrede opgørelsesmetoder før 1999, for denne del af analysen er 2006 det seneste opdaterede år.</a:t>
            </a:r>
          </a:p>
          <a:p>
            <a:r>
              <a:rPr lang="da-DK" sz="1200"/>
              <a:t>Note 2: Tallene for omsætning, værditilvækst og beskæftigelse er baseret på Danmarks Statistiks firmastik. Data fra denne statistik offentliggøres en gang årligt om efteråret. Dog er tal fra firmastatistikken knap 2 år bagud i forhold til indeværende år.</a:t>
            </a:r>
          </a:p>
        </p:txBody>
      </p:sp>
      <p:graphicFrame>
        <p:nvGraphicFramePr>
          <p:cNvPr id="7177" name="Object 9"/>
          <p:cNvGraphicFramePr>
            <a:graphicFrameLocks noChangeAspect="1"/>
          </p:cNvGraphicFramePr>
          <p:nvPr/>
        </p:nvGraphicFramePr>
        <p:xfrm>
          <a:off x="584200" y="1422400"/>
          <a:ext cx="8039100" cy="3949700"/>
        </p:xfrm>
        <a:graphic>
          <a:graphicData uri="http://schemas.openxmlformats.org/presentationml/2006/ole">
            <p:oleObj spid="_x0000_s7177" name="Diagram" r:id="rId4" imgW="4838700" imgH="2457450" progId="Excel.Sheet.8">
              <p:embed/>
            </p:oleObj>
          </a:graphicData>
        </a:graphic>
      </p:graphicFrame>
      <p:sp>
        <p:nvSpPr>
          <p:cNvPr id="7181" name="Text Box 10"/>
          <p:cNvSpPr txBox="1">
            <a:spLocks noChangeArrowheads="1"/>
          </p:cNvSpPr>
          <p:nvPr/>
        </p:nvSpPr>
        <p:spPr bwMode="auto">
          <a:xfrm>
            <a:off x="330200" y="1039813"/>
            <a:ext cx="8432800" cy="730250"/>
          </a:xfrm>
          <a:prstGeom prst="rect">
            <a:avLst/>
          </a:prstGeom>
          <a:noFill/>
          <a:ln w="9525">
            <a:noFill/>
            <a:miter lim="800000"/>
            <a:headEnd/>
            <a:tailEnd/>
          </a:ln>
        </p:spPr>
        <p:txBody>
          <a:bodyPr>
            <a:spAutoFit/>
          </a:bodyPr>
          <a:lstStyle/>
          <a:p>
            <a:r>
              <a:rPr lang="da-DK" sz="1400" b="1">
                <a:solidFill>
                  <a:srgbClr val="FD7E1D"/>
                </a:solidFill>
              </a:rPr>
              <a:t>Energiindustriens omsætning voksede procentuelt næsten dobbelt så meget som omsætningen i industrien som helhed fra 2005 til 2006 (16 pct. vs. 8,6 pct.). I perioden 1999-2006 var væksten i energiindustrien 107 pct., mens væksten i industrien som helhed var 64 pct..</a:t>
            </a:r>
          </a:p>
        </p:txBody>
      </p:sp>
      <p:sp>
        <p:nvSpPr>
          <p:cNvPr id="7182" name="Text Box 11"/>
          <p:cNvSpPr txBox="1">
            <a:spLocks noChangeArrowheads="1"/>
          </p:cNvSpPr>
          <p:nvPr/>
        </p:nvSpPr>
        <p:spPr bwMode="auto">
          <a:xfrm>
            <a:off x="5470525" y="1992313"/>
            <a:ext cx="1908175" cy="942975"/>
          </a:xfrm>
          <a:prstGeom prst="rect">
            <a:avLst/>
          </a:prstGeom>
          <a:noFill/>
          <a:ln w="9525">
            <a:noFill/>
            <a:miter lim="800000"/>
            <a:headEnd/>
            <a:tailEnd/>
          </a:ln>
        </p:spPr>
        <p:txBody>
          <a:bodyPr wrap="none">
            <a:spAutoFit/>
          </a:bodyPr>
          <a:lstStyle/>
          <a:p>
            <a:r>
              <a:rPr lang="da-DK" sz="1400" b="1">
                <a:solidFill>
                  <a:srgbClr val="FD7E1D"/>
                </a:solidFill>
              </a:rPr>
              <a:t>Omsætning i energi-</a:t>
            </a:r>
          </a:p>
          <a:p>
            <a:r>
              <a:rPr lang="da-DK" sz="1400" b="1">
                <a:solidFill>
                  <a:srgbClr val="FD7E1D"/>
                </a:solidFill>
              </a:rPr>
              <a:t>industrien </a:t>
            </a:r>
          </a:p>
          <a:p>
            <a:r>
              <a:rPr lang="da-DK" sz="1400" b="1">
                <a:solidFill>
                  <a:srgbClr val="FD7E1D"/>
                </a:solidFill>
              </a:rPr>
              <a:t>i 2006: 58 mia. kr</a:t>
            </a:r>
            <a:r>
              <a:rPr lang="da-DK" sz="1400" b="1">
                <a:solidFill>
                  <a:srgbClr val="FF0000"/>
                </a:solidFill>
              </a:rPr>
              <a:t>.</a:t>
            </a:r>
          </a:p>
          <a:p>
            <a:endParaRPr lang="da-DK" sz="1400"/>
          </a:p>
        </p:txBody>
      </p:sp>
      <p:sp>
        <p:nvSpPr>
          <p:cNvPr id="2" name="Rectangle 12"/>
          <p:cNvSpPr>
            <a:spLocks noChangeArrowheads="1"/>
          </p:cNvSpPr>
          <p:nvPr/>
        </p:nvSpPr>
        <p:spPr bwMode="auto">
          <a:xfrm>
            <a:off x="815975" y="503238"/>
            <a:ext cx="7473950" cy="369887"/>
          </a:xfrm>
          <a:prstGeom prst="rect">
            <a:avLst/>
          </a:prstGeom>
          <a:noFill/>
          <a:ln w="9525">
            <a:noFill/>
            <a:miter lim="800000"/>
            <a:headEnd/>
            <a:tailEnd/>
          </a:ln>
          <a:effectLst/>
        </p:spPr>
        <p:txBody>
          <a:bodyPr>
            <a:spAutoFit/>
          </a:bodyPr>
          <a:lstStyle/>
          <a:p>
            <a:pPr algn="ctr" eaLnBrk="0" hangingPunct="0">
              <a:defRPr/>
            </a:pPr>
            <a:r>
              <a:rPr lang="da-DK" b="1" kern="0" dirty="0">
                <a:latin typeface="+mj-lt"/>
                <a:ea typeface="+mj-ea"/>
                <a:cs typeface="+mj-cs"/>
              </a:rPr>
              <a:t>Udvikling i omsætning i energiindustrien og industri i alt</a:t>
            </a:r>
          </a:p>
        </p:txBody>
      </p:sp>
      <p:sp>
        <p:nvSpPr>
          <p:cNvPr id="7184" name="Text Box 13"/>
          <p:cNvSpPr txBox="1">
            <a:spLocks noChangeArrowheads="1"/>
          </p:cNvSpPr>
          <p:nvPr/>
        </p:nvSpPr>
        <p:spPr bwMode="auto">
          <a:xfrm>
            <a:off x="6821488" y="3470275"/>
            <a:ext cx="1993900" cy="942975"/>
          </a:xfrm>
          <a:prstGeom prst="rect">
            <a:avLst/>
          </a:prstGeom>
          <a:noFill/>
          <a:ln w="9525">
            <a:noFill/>
            <a:miter lim="800000"/>
            <a:headEnd/>
            <a:tailEnd/>
          </a:ln>
        </p:spPr>
        <p:txBody>
          <a:bodyPr wrap="none">
            <a:spAutoFit/>
          </a:bodyPr>
          <a:lstStyle/>
          <a:p>
            <a:r>
              <a:rPr lang="da-DK" sz="1400" b="1">
                <a:solidFill>
                  <a:srgbClr val="FD7E1D"/>
                </a:solidFill>
              </a:rPr>
              <a:t>Omsætning i </a:t>
            </a:r>
          </a:p>
          <a:p>
            <a:r>
              <a:rPr lang="da-DK" sz="1400" b="1">
                <a:solidFill>
                  <a:srgbClr val="FD7E1D"/>
                </a:solidFill>
              </a:rPr>
              <a:t>Industrien i alt i 2006:</a:t>
            </a:r>
          </a:p>
          <a:p>
            <a:r>
              <a:rPr lang="da-DK" sz="1400" b="1">
                <a:solidFill>
                  <a:srgbClr val="FD7E1D"/>
                </a:solidFill>
              </a:rPr>
              <a:t>641 mia. kr</a:t>
            </a:r>
            <a:r>
              <a:rPr lang="da-DK" sz="1400" b="1">
                <a:solidFill>
                  <a:srgbClr val="FF0000"/>
                </a:solidFill>
              </a:rPr>
              <a:t>.</a:t>
            </a:r>
          </a:p>
          <a:p>
            <a:endParaRPr lang="da-DK" sz="1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2" name="Pladsholder til diasnummer 3"/>
          <p:cNvSpPr>
            <a:spLocks noGrp="1"/>
          </p:cNvSpPr>
          <p:nvPr>
            <p:ph type="sldNum" sz="quarter" idx="12"/>
          </p:nvPr>
        </p:nvSpPr>
        <p:spPr>
          <a:noFill/>
        </p:spPr>
        <p:txBody>
          <a:bodyPr/>
          <a:lstStyle/>
          <a:p>
            <a:fld id="{D6C1A8B3-BBA2-4C90-8802-AA05C5F791DE}" type="slidenum">
              <a:rPr lang="da-DK" smtClean="0"/>
              <a:pPr/>
              <a:t>11</a:t>
            </a:fld>
            <a:endParaRPr lang="da-DK" smtClean="0"/>
          </a:p>
        </p:txBody>
      </p:sp>
      <p:sp>
        <p:nvSpPr>
          <p:cNvPr id="8203" name="Rectangle 7"/>
          <p:cNvSpPr>
            <a:spLocks noChangeArrowheads="1"/>
          </p:cNvSpPr>
          <p:nvPr/>
        </p:nvSpPr>
        <p:spPr bwMode="auto">
          <a:xfrm>
            <a:off x="-3244850" y="1731963"/>
            <a:ext cx="184150" cy="793750"/>
          </a:xfrm>
          <a:prstGeom prst="rect">
            <a:avLst/>
          </a:prstGeom>
          <a:noFill/>
          <a:ln w="9525">
            <a:noFill/>
            <a:miter lim="800000"/>
            <a:headEnd/>
            <a:tailEnd/>
          </a:ln>
        </p:spPr>
        <p:txBody>
          <a:bodyPr wrap="none" anchor="ctr">
            <a:spAutoFit/>
          </a:bodyPr>
          <a:lstStyle/>
          <a:p>
            <a:r>
              <a:rPr lang="da-DK" sz="1000"/>
              <a:t/>
            </a:r>
            <a:br>
              <a:rPr lang="da-DK" sz="1000"/>
            </a:br>
            <a:endParaRPr lang="da-DK"/>
          </a:p>
          <a:p>
            <a:pPr eaLnBrk="0" hangingPunct="0"/>
            <a:endParaRPr lang="da-DK"/>
          </a:p>
        </p:txBody>
      </p:sp>
      <p:sp>
        <p:nvSpPr>
          <p:cNvPr id="8204" name="Rectangle 8"/>
          <p:cNvSpPr>
            <a:spLocks noChangeArrowheads="1"/>
          </p:cNvSpPr>
          <p:nvPr/>
        </p:nvSpPr>
        <p:spPr bwMode="auto">
          <a:xfrm>
            <a:off x="431800" y="5405438"/>
            <a:ext cx="8178800" cy="731837"/>
          </a:xfrm>
          <a:prstGeom prst="rect">
            <a:avLst/>
          </a:prstGeom>
          <a:noFill/>
          <a:ln w="9525">
            <a:noFill/>
            <a:miter lim="800000"/>
            <a:headEnd/>
            <a:tailEnd/>
          </a:ln>
        </p:spPr>
        <p:txBody>
          <a:bodyPr anchor="ctr">
            <a:spAutoFit/>
          </a:bodyPr>
          <a:lstStyle/>
          <a:p>
            <a:endParaRPr lang="da-DK"/>
          </a:p>
          <a:p>
            <a:pPr eaLnBrk="0" hangingPunct="0"/>
            <a:r>
              <a:rPr lang="da-DK" sz="1200"/>
              <a:t>Note: Udgangsåret 1999 er valgt for at undgå databrud i tidsserien på grund af ændrede opgørelsesmetoder før 1999, for denne del af analysen er 2006 det seneste opdaterede år</a:t>
            </a:r>
          </a:p>
        </p:txBody>
      </p:sp>
      <p:graphicFrame>
        <p:nvGraphicFramePr>
          <p:cNvPr id="8201" name="Object 9"/>
          <p:cNvGraphicFramePr>
            <a:graphicFrameLocks noChangeAspect="1"/>
          </p:cNvGraphicFramePr>
          <p:nvPr/>
        </p:nvGraphicFramePr>
        <p:xfrm>
          <a:off x="266700" y="1981200"/>
          <a:ext cx="8572500" cy="3619500"/>
        </p:xfrm>
        <a:graphic>
          <a:graphicData uri="http://schemas.openxmlformats.org/presentationml/2006/ole">
            <p:oleObj spid="_x0000_s8201" name="Diagram" r:id="rId5" imgW="5295900" imgH="1981200" progId="Excel.Sheet.8">
              <p:embed/>
            </p:oleObj>
          </a:graphicData>
        </a:graphic>
      </p:graphicFrame>
      <p:sp>
        <p:nvSpPr>
          <p:cNvPr id="8205" name="Text Box 10"/>
          <p:cNvSpPr txBox="1">
            <a:spLocks noChangeArrowheads="1"/>
          </p:cNvSpPr>
          <p:nvPr/>
        </p:nvSpPr>
        <p:spPr bwMode="auto">
          <a:xfrm>
            <a:off x="4338638" y="2335213"/>
            <a:ext cx="4144962" cy="517525"/>
          </a:xfrm>
          <a:prstGeom prst="rect">
            <a:avLst/>
          </a:prstGeom>
          <a:noFill/>
          <a:ln w="9525">
            <a:noFill/>
            <a:miter lim="800000"/>
            <a:headEnd/>
            <a:tailEnd/>
          </a:ln>
        </p:spPr>
        <p:txBody>
          <a:bodyPr>
            <a:spAutoFit/>
          </a:bodyPr>
          <a:lstStyle/>
          <a:p>
            <a:r>
              <a:rPr lang="da-DK" sz="1400" b="1">
                <a:solidFill>
                  <a:srgbClr val="FD7E1D"/>
                </a:solidFill>
              </a:rPr>
              <a:t>Heltidsbeskæftigede i 2006 i energiindustrien: 29.176</a:t>
            </a:r>
            <a:endParaRPr lang="da-DK" sz="1400"/>
          </a:p>
        </p:txBody>
      </p:sp>
      <p:sp>
        <p:nvSpPr>
          <p:cNvPr id="8206" name="Text Box 11"/>
          <p:cNvSpPr txBox="1">
            <a:spLocks noChangeArrowheads="1"/>
          </p:cNvSpPr>
          <p:nvPr/>
        </p:nvSpPr>
        <p:spPr bwMode="auto">
          <a:xfrm>
            <a:off x="492125" y="1328738"/>
            <a:ext cx="8283575" cy="581025"/>
          </a:xfrm>
          <a:prstGeom prst="rect">
            <a:avLst/>
          </a:prstGeom>
          <a:noFill/>
          <a:ln w="9525">
            <a:noFill/>
            <a:miter lim="800000"/>
            <a:headEnd/>
            <a:tailEnd/>
          </a:ln>
        </p:spPr>
        <p:txBody>
          <a:bodyPr>
            <a:spAutoFit/>
          </a:bodyPr>
          <a:lstStyle/>
          <a:p>
            <a:r>
              <a:rPr lang="da-DK" sz="1600" b="1">
                <a:solidFill>
                  <a:srgbClr val="FD7E1D"/>
                </a:solidFill>
              </a:rPr>
              <a:t>Beskæftigelsen i energiindustrien er vokset fra 2003 til 2006. For industrien i alt er beskæftigelsen faldet. </a:t>
            </a:r>
          </a:p>
        </p:txBody>
      </p:sp>
      <p:sp>
        <p:nvSpPr>
          <p:cNvPr id="8207" name="Rectangle 15"/>
          <p:cNvSpPr>
            <a:spLocks noChangeArrowheads="1"/>
          </p:cNvSpPr>
          <p:nvPr/>
        </p:nvSpPr>
        <p:spPr bwMode="auto">
          <a:xfrm>
            <a:off x="469900" y="520700"/>
            <a:ext cx="8166100" cy="923925"/>
          </a:xfrm>
          <a:prstGeom prst="rect">
            <a:avLst/>
          </a:prstGeom>
          <a:noFill/>
          <a:ln w="9525">
            <a:noFill/>
            <a:miter lim="800000"/>
            <a:headEnd/>
            <a:tailEnd/>
          </a:ln>
          <a:effectLst/>
        </p:spPr>
        <p:txBody>
          <a:bodyPr>
            <a:spAutoFit/>
          </a:bodyPr>
          <a:lstStyle/>
          <a:p>
            <a:pPr algn="ctr" eaLnBrk="0" hangingPunct="0">
              <a:defRPr/>
            </a:pPr>
            <a:r>
              <a:rPr lang="da-DK" b="1" kern="0" dirty="0">
                <a:latin typeface="+mj-lt"/>
                <a:ea typeface="+mj-ea"/>
                <a:cs typeface="+mj-cs"/>
              </a:rPr>
              <a:t>Udvikling i antal heltidsbeskæftigede i energiindustrien og i industri i alt</a:t>
            </a:r>
          </a:p>
          <a:p>
            <a:pPr algn="ctr">
              <a:defRPr/>
            </a:pPr>
            <a:endParaRPr lang="da-DK" dirty="0"/>
          </a:p>
        </p:txBody>
      </p:sp>
      <p:sp>
        <p:nvSpPr>
          <p:cNvPr id="8208" name="Text Box 16"/>
          <p:cNvSpPr txBox="1">
            <a:spLocks noChangeArrowheads="1"/>
          </p:cNvSpPr>
          <p:nvPr/>
        </p:nvSpPr>
        <p:spPr bwMode="auto">
          <a:xfrm>
            <a:off x="4584700" y="4067175"/>
            <a:ext cx="4144963" cy="517525"/>
          </a:xfrm>
          <a:prstGeom prst="rect">
            <a:avLst/>
          </a:prstGeom>
          <a:noFill/>
          <a:ln w="9525">
            <a:noFill/>
            <a:miter lim="800000"/>
            <a:headEnd/>
            <a:tailEnd/>
          </a:ln>
        </p:spPr>
        <p:txBody>
          <a:bodyPr>
            <a:spAutoFit/>
          </a:bodyPr>
          <a:lstStyle/>
          <a:p>
            <a:r>
              <a:rPr lang="da-DK" sz="1400" b="1">
                <a:solidFill>
                  <a:srgbClr val="FD7E1D"/>
                </a:solidFill>
              </a:rPr>
              <a:t>Heltidsbeskæftigede i 2006 i industrien</a:t>
            </a:r>
          </a:p>
          <a:p>
            <a:r>
              <a:rPr lang="da-DK" sz="1400" b="1">
                <a:solidFill>
                  <a:srgbClr val="FD7E1D"/>
                </a:solidFill>
              </a:rPr>
              <a:t>i alt: 356.156</a:t>
            </a:r>
            <a:endParaRPr lang="da-DK" sz="140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Pladsholder til diasnummer 3"/>
          <p:cNvSpPr>
            <a:spLocks noGrp="1"/>
          </p:cNvSpPr>
          <p:nvPr>
            <p:ph type="sldNum" sz="quarter" idx="12"/>
          </p:nvPr>
        </p:nvSpPr>
        <p:spPr>
          <a:noFill/>
        </p:spPr>
        <p:txBody>
          <a:bodyPr/>
          <a:lstStyle/>
          <a:p>
            <a:fld id="{222C7E96-AF8A-400C-8A08-BBC4C0CECF31}" type="slidenum">
              <a:rPr lang="da-DK" smtClean="0"/>
              <a:pPr/>
              <a:t>12</a:t>
            </a:fld>
            <a:endParaRPr lang="da-DK" smtClean="0"/>
          </a:p>
        </p:txBody>
      </p:sp>
      <p:sp>
        <p:nvSpPr>
          <p:cNvPr id="9225" name="Rectangle 7"/>
          <p:cNvSpPr>
            <a:spLocks noChangeArrowheads="1"/>
          </p:cNvSpPr>
          <p:nvPr/>
        </p:nvSpPr>
        <p:spPr bwMode="auto">
          <a:xfrm>
            <a:off x="-2190750" y="1739900"/>
            <a:ext cx="184150" cy="793750"/>
          </a:xfrm>
          <a:prstGeom prst="rect">
            <a:avLst/>
          </a:prstGeom>
          <a:noFill/>
          <a:ln w="9525">
            <a:noFill/>
            <a:miter lim="800000"/>
            <a:headEnd/>
            <a:tailEnd/>
          </a:ln>
        </p:spPr>
        <p:txBody>
          <a:bodyPr wrap="none" anchor="ctr">
            <a:spAutoFit/>
          </a:bodyPr>
          <a:lstStyle/>
          <a:p>
            <a:r>
              <a:rPr lang="da-DK" sz="1000"/>
              <a:t/>
            </a:r>
            <a:br>
              <a:rPr lang="da-DK" sz="1000"/>
            </a:br>
            <a:endParaRPr lang="da-DK"/>
          </a:p>
          <a:p>
            <a:pPr eaLnBrk="0" hangingPunct="0"/>
            <a:endParaRPr lang="da-DK"/>
          </a:p>
        </p:txBody>
      </p:sp>
      <p:graphicFrame>
        <p:nvGraphicFramePr>
          <p:cNvPr id="9223" name="Object 7"/>
          <p:cNvGraphicFramePr>
            <a:graphicFrameLocks noChangeAspect="1"/>
          </p:cNvGraphicFramePr>
          <p:nvPr/>
        </p:nvGraphicFramePr>
        <p:xfrm>
          <a:off x="317500" y="1524000"/>
          <a:ext cx="8648700" cy="3949700"/>
        </p:xfrm>
        <a:graphic>
          <a:graphicData uri="http://schemas.openxmlformats.org/presentationml/2006/ole">
            <p:oleObj spid="_x0000_s9223" name="Diagram" r:id="rId4" imgW="5686425" imgH="1914525" progId="Excel.Sheet.8">
              <p:embed/>
            </p:oleObj>
          </a:graphicData>
        </a:graphic>
      </p:graphicFrame>
      <p:sp>
        <p:nvSpPr>
          <p:cNvPr id="9226" name="Text Box 8"/>
          <p:cNvSpPr txBox="1">
            <a:spLocks noChangeArrowheads="1"/>
          </p:cNvSpPr>
          <p:nvPr/>
        </p:nvSpPr>
        <p:spPr bwMode="auto">
          <a:xfrm>
            <a:off x="5203825" y="2386013"/>
            <a:ext cx="2647950" cy="942975"/>
          </a:xfrm>
          <a:prstGeom prst="rect">
            <a:avLst/>
          </a:prstGeom>
          <a:noFill/>
          <a:ln w="9525">
            <a:noFill/>
            <a:miter lim="800000"/>
            <a:headEnd/>
            <a:tailEnd/>
          </a:ln>
        </p:spPr>
        <p:txBody>
          <a:bodyPr>
            <a:spAutoFit/>
          </a:bodyPr>
          <a:lstStyle/>
          <a:p>
            <a:r>
              <a:rPr lang="da-DK" sz="1400" b="1">
                <a:solidFill>
                  <a:srgbClr val="FD7E1D"/>
                </a:solidFill>
              </a:rPr>
              <a:t>Værditilvækst i energiindustrien i 2006:</a:t>
            </a:r>
          </a:p>
          <a:p>
            <a:r>
              <a:rPr lang="da-DK" sz="1400" b="1">
                <a:solidFill>
                  <a:srgbClr val="FD7E1D"/>
                </a:solidFill>
              </a:rPr>
              <a:t>16 mia. kr.</a:t>
            </a:r>
          </a:p>
          <a:p>
            <a:endParaRPr lang="da-DK" sz="1400" b="1">
              <a:solidFill>
                <a:srgbClr val="FD7E1D"/>
              </a:solidFill>
            </a:endParaRPr>
          </a:p>
        </p:txBody>
      </p:sp>
      <p:sp>
        <p:nvSpPr>
          <p:cNvPr id="9227" name="Text Box 9"/>
          <p:cNvSpPr txBox="1">
            <a:spLocks noChangeArrowheads="1"/>
          </p:cNvSpPr>
          <p:nvPr/>
        </p:nvSpPr>
        <p:spPr bwMode="auto">
          <a:xfrm>
            <a:off x="176213" y="1103313"/>
            <a:ext cx="8967787" cy="730250"/>
          </a:xfrm>
          <a:prstGeom prst="rect">
            <a:avLst/>
          </a:prstGeom>
          <a:noFill/>
          <a:ln w="9525">
            <a:noFill/>
            <a:miter lim="800000"/>
            <a:headEnd/>
            <a:tailEnd/>
          </a:ln>
        </p:spPr>
        <p:txBody>
          <a:bodyPr>
            <a:spAutoFit/>
          </a:bodyPr>
          <a:lstStyle/>
          <a:p>
            <a:r>
              <a:rPr lang="da-DK" sz="1400" b="1">
                <a:solidFill>
                  <a:srgbClr val="FD7E1D"/>
                </a:solidFill>
              </a:rPr>
              <a:t>Værditilvæksten i energiindustrien voksede stærkt  fra 2005 til 2006 i forhold til industrien som helhed. Værditilvæksten i energiindustrien var i hele perioden karakteriseret ved en ujævn udvikling, mens  industrien som helhed viser en svagt stigende udvikling. </a:t>
            </a:r>
          </a:p>
        </p:txBody>
      </p:sp>
      <p:sp>
        <p:nvSpPr>
          <p:cNvPr id="9228" name="Rectangle 8"/>
          <p:cNvSpPr>
            <a:spLocks noChangeArrowheads="1"/>
          </p:cNvSpPr>
          <p:nvPr/>
        </p:nvSpPr>
        <p:spPr bwMode="auto">
          <a:xfrm>
            <a:off x="444500" y="5032375"/>
            <a:ext cx="8178800" cy="1279525"/>
          </a:xfrm>
          <a:prstGeom prst="rect">
            <a:avLst/>
          </a:prstGeom>
          <a:noFill/>
          <a:ln w="9525">
            <a:noFill/>
            <a:miter lim="800000"/>
            <a:headEnd/>
            <a:tailEnd/>
          </a:ln>
        </p:spPr>
        <p:txBody>
          <a:bodyPr anchor="ctr">
            <a:spAutoFit/>
          </a:bodyPr>
          <a:lstStyle/>
          <a:p>
            <a:endParaRPr lang="da-DK"/>
          </a:p>
          <a:p>
            <a:pPr eaLnBrk="0" hangingPunct="0"/>
            <a:r>
              <a:rPr lang="da-DK" sz="1200"/>
              <a:t>Note 1: Udgangsåret 1999 er valgt for at undgå databrud i tidsserien på grund af ændrede opgørelsesmetoder før 1999, for denne del af analysen er 2006 det seneste opdaterede år.</a:t>
            </a:r>
          </a:p>
          <a:p>
            <a:pPr eaLnBrk="0" hangingPunct="0"/>
            <a:r>
              <a:rPr lang="da-DK" sz="1200"/>
              <a:t>Note 2: Værditilvæksten måles, som den tilvækst målt i kr. der sker ved forarbejdning af en vare i de enkelte produktionsstadier. </a:t>
            </a:r>
          </a:p>
          <a:p>
            <a:pPr eaLnBrk="0" hangingPunct="0"/>
            <a:endParaRPr lang="da-DK" sz="1200"/>
          </a:p>
        </p:txBody>
      </p:sp>
      <p:sp>
        <p:nvSpPr>
          <p:cNvPr id="2" name="Rectangle 11"/>
          <p:cNvSpPr>
            <a:spLocks noChangeArrowheads="1"/>
          </p:cNvSpPr>
          <p:nvPr/>
        </p:nvSpPr>
        <p:spPr bwMode="auto">
          <a:xfrm>
            <a:off x="-15875" y="388938"/>
            <a:ext cx="9124950" cy="369887"/>
          </a:xfrm>
          <a:prstGeom prst="rect">
            <a:avLst/>
          </a:prstGeom>
          <a:noFill/>
          <a:ln w="9525" algn="ctr">
            <a:noFill/>
            <a:miter lim="800000"/>
            <a:headEnd/>
            <a:tailEnd/>
          </a:ln>
          <a:effectLst/>
        </p:spPr>
        <p:txBody>
          <a:bodyPr wrap="none">
            <a:spAutoFit/>
          </a:bodyPr>
          <a:lstStyle/>
          <a:p>
            <a:pPr algn="ctr">
              <a:defRPr/>
            </a:pPr>
            <a:r>
              <a:rPr lang="da-DK" b="1" kern="0" dirty="0">
                <a:latin typeface="+mj-lt"/>
                <a:ea typeface="+mj-ea"/>
                <a:cs typeface="+mj-cs"/>
              </a:rPr>
              <a:t>Udviklingen i værditilvæksten for energiindustrien og industrien i alt</a:t>
            </a:r>
          </a:p>
        </p:txBody>
      </p:sp>
      <p:sp>
        <p:nvSpPr>
          <p:cNvPr id="9230" name="Text Box 12"/>
          <p:cNvSpPr txBox="1">
            <a:spLocks noChangeArrowheads="1"/>
          </p:cNvSpPr>
          <p:nvPr/>
        </p:nvSpPr>
        <p:spPr bwMode="auto">
          <a:xfrm>
            <a:off x="5754688" y="3838575"/>
            <a:ext cx="2647950" cy="730250"/>
          </a:xfrm>
          <a:prstGeom prst="rect">
            <a:avLst/>
          </a:prstGeom>
          <a:noFill/>
          <a:ln w="9525">
            <a:noFill/>
            <a:miter lim="800000"/>
            <a:headEnd/>
            <a:tailEnd/>
          </a:ln>
        </p:spPr>
        <p:txBody>
          <a:bodyPr>
            <a:spAutoFit/>
          </a:bodyPr>
          <a:lstStyle/>
          <a:p>
            <a:r>
              <a:rPr lang="da-DK" sz="1400" b="1">
                <a:solidFill>
                  <a:srgbClr val="FD7E1D"/>
                </a:solidFill>
              </a:rPr>
              <a:t>Værditilvækst i industrien i alt i 2006:204 mia. kr.</a:t>
            </a:r>
          </a:p>
          <a:p>
            <a:endParaRPr lang="da-DK" sz="1400" b="1">
              <a:solidFill>
                <a:srgbClr val="FD7E1D"/>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04" name="Object 4"/>
          <p:cNvGraphicFramePr>
            <a:graphicFrameLocks noChangeAspect="1"/>
          </p:cNvGraphicFramePr>
          <p:nvPr/>
        </p:nvGraphicFramePr>
        <p:xfrm>
          <a:off x="546100" y="1358900"/>
          <a:ext cx="8102600" cy="4457700"/>
        </p:xfrm>
        <a:graphic>
          <a:graphicData uri="http://schemas.openxmlformats.org/presentationml/2006/ole">
            <p:oleObj spid="_x0000_s51204" name="Diagram" r:id="rId3" imgW="4057650" imgH="2647950" progId="Excel.Sheet.8">
              <p:embed/>
            </p:oleObj>
          </a:graphicData>
        </a:graphic>
      </p:graphicFrame>
      <p:sp>
        <p:nvSpPr>
          <p:cNvPr id="51205" name="Text Box 5"/>
          <p:cNvSpPr txBox="1">
            <a:spLocks noChangeArrowheads="1"/>
          </p:cNvSpPr>
          <p:nvPr/>
        </p:nvSpPr>
        <p:spPr bwMode="auto">
          <a:xfrm>
            <a:off x="304800" y="1458913"/>
            <a:ext cx="8839200" cy="517525"/>
          </a:xfrm>
          <a:prstGeom prst="rect">
            <a:avLst/>
          </a:prstGeom>
          <a:solidFill>
            <a:schemeClr val="bg1"/>
          </a:solidFill>
          <a:ln w="9525" algn="ctr">
            <a:noFill/>
            <a:miter lim="800000"/>
            <a:headEnd/>
            <a:tailEnd/>
          </a:ln>
        </p:spPr>
        <p:txBody>
          <a:bodyPr>
            <a:spAutoFit/>
          </a:bodyPr>
          <a:lstStyle/>
          <a:p>
            <a:r>
              <a:rPr lang="da-DK" sz="1400" b="1">
                <a:solidFill>
                  <a:srgbClr val="FD7E1D"/>
                </a:solidFill>
              </a:rPr>
              <a:t>Værditilvæksten pr. beskæftiget er i perioden 1999-2006 steget kraftigere (44 pct.) end i industrien som helhed (31 pct.). Udviklingen i energiindustrien er dog præget af relativt store udsving. </a:t>
            </a:r>
          </a:p>
        </p:txBody>
      </p:sp>
      <p:sp>
        <p:nvSpPr>
          <p:cNvPr id="51208" name="Rectangle 8"/>
          <p:cNvSpPr>
            <a:spLocks noChangeArrowheads="1"/>
          </p:cNvSpPr>
          <p:nvPr/>
        </p:nvSpPr>
        <p:spPr bwMode="auto">
          <a:xfrm>
            <a:off x="606425" y="419100"/>
            <a:ext cx="7804150" cy="646113"/>
          </a:xfrm>
          <a:prstGeom prst="rect">
            <a:avLst/>
          </a:prstGeom>
          <a:noFill/>
          <a:ln w="9525" algn="ctr">
            <a:noFill/>
            <a:miter lim="800000"/>
            <a:headEnd/>
            <a:tailEnd/>
          </a:ln>
          <a:effectLst/>
        </p:spPr>
        <p:txBody>
          <a:bodyPr>
            <a:spAutoFit/>
          </a:bodyPr>
          <a:lstStyle/>
          <a:p>
            <a:pPr algn="ctr">
              <a:defRPr/>
            </a:pPr>
            <a:r>
              <a:rPr lang="da-DK" b="1" kern="0" dirty="0">
                <a:latin typeface="+mj-lt"/>
                <a:ea typeface="+mj-ea"/>
                <a:cs typeface="+mj-cs"/>
              </a:rPr>
              <a:t>Udvikling i værditilvækst pr. beskæftiget i energiindustrien og industrien i alt</a:t>
            </a:r>
          </a:p>
        </p:txBody>
      </p:sp>
      <p:sp>
        <p:nvSpPr>
          <p:cNvPr id="51207" name="Text Box 9"/>
          <p:cNvSpPr txBox="1">
            <a:spLocks noChangeArrowheads="1"/>
          </p:cNvSpPr>
          <p:nvPr/>
        </p:nvSpPr>
        <p:spPr bwMode="auto">
          <a:xfrm>
            <a:off x="4635500" y="2603500"/>
            <a:ext cx="3149600" cy="517525"/>
          </a:xfrm>
          <a:prstGeom prst="rect">
            <a:avLst/>
          </a:prstGeom>
          <a:noFill/>
          <a:ln w="9525" algn="ctr">
            <a:noFill/>
            <a:miter lim="800000"/>
            <a:headEnd/>
            <a:tailEnd/>
          </a:ln>
        </p:spPr>
        <p:txBody>
          <a:bodyPr>
            <a:spAutoFit/>
          </a:bodyPr>
          <a:lstStyle/>
          <a:p>
            <a:pPr>
              <a:spcBef>
                <a:spcPct val="50000"/>
              </a:spcBef>
            </a:pPr>
            <a:r>
              <a:rPr lang="da-DK" sz="1400" b="1">
                <a:solidFill>
                  <a:srgbClr val="FD7E1D"/>
                </a:solidFill>
              </a:rPr>
              <a:t>Værditilvækst pr. beskæftiget i energiindustrien i 2006: 543.000 kr.</a:t>
            </a:r>
          </a:p>
        </p:txBody>
      </p:sp>
      <p:sp>
        <p:nvSpPr>
          <p:cNvPr id="2" name="Text Box 10"/>
          <p:cNvSpPr txBox="1">
            <a:spLocks noChangeArrowheads="1"/>
          </p:cNvSpPr>
          <p:nvPr/>
        </p:nvSpPr>
        <p:spPr bwMode="auto">
          <a:xfrm>
            <a:off x="7391400" y="3357563"/>
            <a:ext cx="1358900" cy="1368425"/>
          </a:xfrm>
          <a:prstGeom prst="rect">
            <a:avLst/>
          </a:prstGeom>
          <a:noFill/>
          <a:ln w="9525" algn="ctr">
            <a:noFill/>
            <a:miter lim="800000"/>
            <a:headEnd/>
            <a:tailEnd/>
          </a:ln>
        </p:spPr>
        <p:txBody>
          <a:bodyPr>
            <a:spAutoFit/>
          </a:bodyPr>
          <a:lstStyle/>
          <a:p>
            <a:pPr>
              <a:spcBef>
                <a:spcPct val="50000"/>
              </a:spcBef>
            </a:pPr>
            <a:r>
              <a:rPr lang="da-DK" sz="1400" b="1">
                <a:solidFill>
                  <a:srgbClr val="FD7E1D"/>
                </a:solidFill>
              </a:rPr>
              <a:t>Værditilvækst pr. beskæftiget i industrien i alt i 2006: 573.000 kr.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140" name="Object 12"/>
          <p:cNvGraphicFramePr>
            <a:graphicFrameLocks noChangeAspect="1"/>
          </p:cNvGraphicFramePr>
          <p:nvPr/>
        </p:nvGraphicFramePr>
        <p:xfrm>
          <a:off x="673100" y="1460500"/>
          <a:ext cx="8026400" cy="4432300"/>
        </p:xfrm>
        <a:graphic>
          <a:graphicData uri="http://schemas.openxmlformats.org/presentationml/2006/ole">
            <p:oleObj spid="_x0000_s48140" name="Diagram" r:id="rId3" imgW="4019550" imgH="1733550" progId="Excel.Chart.8">
              <p:embed/>
            </p:oleObj>
          </a:graphicData>
        </a:graphic>
      </p:graphicFrame>
      <p:sp>
        <p:nvSpPr>
          <p:cNvPr id="48141" name="Text Box 6"/>
          <p:cNvSpPr txBox="1">
            <a:spLocks noChangeArrowheads="1"/>
          </p:cNvSpPr>
          <p:nvPr/>
        </p:nvSpPr>
        <p:spPr bwMode="auto">
          <a:xfrm>
            <a:off x="304800" y="1141413"/>
            <a:ext cx="8839200" cy="855662"/>
          </a:xfrm>
          <a:prstGeom prst="rect">
            <a:avLst/>
          </a:prstGeom>
          <a:noFill/>
          <a:ln w="9525">
            <a:noFill/>
            <a:miter lim="800000"/>
            <a:headEnd/>
            <a:tailEnd/>
          </a:ln>
        </p:spPr>
        <p:txBody>
          <a:bodyPr>
            <a:spAutoFit/>
          </a:bodyPr>
          <a:lstStyle/>
          <a:p>
            <a:r>
              <a:rPr lang="da-DK" sz="1600" b="1">
                <a:solidFill>
                  <a:srgbClr val="FD7E1D"/>
                </a:solidFill>
              </a:rPr>
              <a:t>Væksten i energiteknologieksporten var på 19 pct. fra 2007 til 2008. Til sammenligning havde den øvrige danske vareeksport en vækst på ca. 5 pct..</a:t>
            </a:r>
          </a:p>
          <a:p>
            <a:r>
              <a:rPr lang="da-DK" sz="1600" b="1">
                <a:solidFill>
                  <a:srgbClr val="FD7E1D"/>
                </a:solidFill>
              </a:rPr>
              <a:t>Siden 1998 er energiteknologieksporten mere end tredoblet.</a:t>
            </a:r>
            <a:r>
              <a:rPr lang="da-DK"/>
              <a:t> </a:t>
            </a:r>
          </a:p>
        </p:txBody>
      </p:sp>
      <p:sp>
        <p:nvSpPr>
          <p:cNvPr id="48142" name="Text Box 13"/>
          <p:cNvSpPr txBox="1">
            <a:spLocks noChangeArrowheads="1"/>
          </p:cNvSpPr>
          <p:nvPr/>
        </p:nvSpPr>
        <p:spPr bwMode="auto">
          <a:xfrm>
            <a:off x="304800" y="498475"/>
            <a:ext cx="8839200" cy="366713"/>
          </a:xfrm>
          <a:prstGeom prst="rect">
            <a:avLst/>
          </a:prstGeom>
          <a:noFill/>
          <a:ln w="9525">
            <a:noFill/>
            <a:miter lim="800000"/>
            <a:headEnd/>
            <a:tailEnd/>
          </a:ln>
        </p:spPr>
        <p:txBody>
          <a:bodyPr>
            <a:spAutoFit/>
          </a:bodyPr>
          <a:lstStyle/>
          <a:p>
            <a:pPr algn="ctr"/>
            <a:r>
              <a:rPr lang="da-DK" b="1">
                <a:latin typeface="Verdana" pitchFamily="34" charset="0"/>
              </a:rPr>
              <a:t>Samlet eksport af energiteknologi og -udstyr</a:t>
            </a:r>
          </a:p>
        </p:txBody>
      </p:sp>
      <p:sp>
        <p:nvSpPr>
          <p:cNvPr id="48147" name="Text Box 9"/>
          <p:cNvSpPr txBox="1">
            <a:spLocks noChangeArrowheads="1"/>
          </p:cNvSpPr>
          <p:nvPr/>
        </p:nvSpPr>
        <p:spPr bwMode="auto">
          <a:xfrm>
            <a:off x="1889125" y="2309813"/>
            <a:ext cx="5203825" cy="1463675"/>
          </a:xfrm>
          <a:prstGeom prst="rect">
            <a:avLst/>
          </a:prstGeom>
          <a:noFill/>
          <a:ln w="9525">
            <a:noFill/>
            <a:miter lim="800000"/>
            <a:headEnd/>
            <a:tailEnd/>
          </a:ln>
        </p:spPr>
        <p:txBody>
          <a:bodyPr>
            <a:spAutoFit/>
          </a:bodyPr>
          <a:lstStyle/>
          <a:p>
            <a:r>
              <a:rPr lang="da-DK" sz="1500" b="1">
                <a:solidFill>
                  <a:srgbClr val="FD7E1D"/>
                </a:solidFill>
              </a:rPr>
              <a:t>Den danske eksport af energiteknologi og –udstyr var i 2008 på 64 mia. kr., hvilket svarer til ca. 11 pct. af den samlede danske vareeksport. I 1998 udgjorde energiteknologien knap 6 pct. af den samlede vareeksport. </a:t>
            </a:r>
          </a:p>
          <a:p>
            <a:endParaRPr lang="da-DK" sz="1500" b="1">
              <a:solidFill>
                <a:srgbClr val="FD7E1D"/>
              </a:solidFill>
            </a:endParaRPr>
          </a:p>
        </p:txBody>
      </p:sp>
      <p:sp>
        <p:nvSpPr>
          <p:cNvPr id="48148" name="Text Box 10"/>
          <p:cNvSpPr txBox="1">
            <a:spLocks noChangeArrowheads="1"/>
          </p:cNvSpPr>
          <p:nvPr/>
        </p:nvSpPr>
        <p:spPr bwMode="auto">
          <a:xfrm>
            <a:off x="7835900" y="2741613"/>
            <a:ext cx="889000" cy="517525"/>
          </a:xfrm>
          <a:prstGeom prst="rect">
            <a:avLst/>
          </a:prstGeom>
          <a:noFill/>
          <a:ln w="9525">
            <a:noFill/>
            <a:miter lim="800000"/>
            <a:headEnd/>
            <a:tailEnd/>
          </a:ln>
        </p:spPr>
        <p:txBody>
          <a:bodyPr>
            <a:spAutoFit/>
          </a:bodyPr>
          <a:lstStyle/>
          <a:p>
            <a:pPr algn="ctr"/>
            <a:r>
              <a:rPr lang="da-DK" sz="1400" b="1">
                <a:solidFill>
                  <a:srgbClr val="FD7E1D"/>
                </a:solidFill>
              </a:rPr>
              <a:t>64 </a:t>
            </a:r>
          </a:p>
          <a:p>
            <a:pPr algn="ctr"/>
            <a:r>
              <a:rPr lang="da-DK" sz="1400" b="1">
                <a:solidFill>
                  <a:srgbClr val="FD7E1D"/>
                </a:solidFill>
              </a:rPr>
              <a:t>mia. kr</a:t>
            </a:r>
            <a:r>
              <a:rPr lang="da-DK" sz="1400">
                <a:solidFill>
                  <a:srgbClr val="FD7E1D"/>
                </a:solidFill>
              </a:rPr>
              <a:t>.</a:t>
            </a:r>
          </a:p>
        </p:txBody>
      </p:sp>
      <p:sp>
        <p:nvSpPr>
          <p:cNvPr id="48149" name="Text Box 11"/>
          <p:cNvSpPr txBox="1">
            <a:spLocks noChangeArrowheads="1"/>
          </p:cNvSpPr>
          <p:nvPr/>
        </p:nvSpPr>
        <p:spPr bwMode="auto">
          <a:xfrm>
            <a:off x="7740650" y="3749675"/>
            <a:ext cx="806450" cy="517525"/>
          </a:xfrm>
          <a:prstGeom prst="rect">
            <a:avLst/>
          </a:prstGeom>
          <a:noFill/>
          <a:ln w="9525">
            <a:noFill/>
            <a:miter lim="800000"/>
            <a:headEnd/>
            <a:tailEnd/>
          </a:ln>
        </p:spPr>
        <p:txBody>
          <a:bodyPr wrap="none">
            <a:spAutoFit/>
          </a:bodyPr>
          <a:lstStyle/>
          <a:p>
            <a:pPr algn="ctr"/>
            <a:r>
              <a:rPr lang="da-DK" sz="1400" b="1">
                <a:solidFill>
                  <a:srgbClr val="FD7E1D"/>
                </a:solidFill>
              </a:rPr>
              <a:t>527</a:t>
            </a:r>
          </a:p>
          <a:p>
            <a:pPr algn="ctr"/>
            <a:r>
              <a:rPr lang="da-DK" sz="1400" b="1">
                <a:solidFill>
                  <a:srgbClr val="FD7E1D"/>
                </a:solidFill>
              </a:rPr>
              <a:t>mia. kr.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7" name="Object 9"/>
          <p:cNvGraphicFramePr>
            <a:graphicFrameLocks noChangeAspect="1"/>
          </p:cNvGraphicFramePr>
          <p:nvPr/>
        </p:nvGraphicFramePr>
        <p:xfrm>
          <a:off x="908050" y="1346200"/>
          <a:ext cx="7200900" cy="4354513"/>
        </p:xfrm>
        <a:graphic>
          <a:graphicData uri="http://schemas.openxmlformats.org/presentationml/2006/ole">
            <p:oleObj spid="_x0000_s2057" name="Diagram" r:id="rId4" imgW="7200900" imgH="3505200" progId="Excel.Sheet.8">
              <p:embed/>
            </p:oleObj>
          </a:graphicData>
        </a:graphic>
      </p:graphicFrame>
      <p:sp>
        <p:nvSpPr>
          <p:cNvPr id="2058" name="Pladsholder til diasnummer 3"/>
          <p:cNvSpPr>
            <a:spLocks noGrp="1"/>
          </p:cNvSpPr>
          <p:nvPr>
            <p:ph type="sldNum" sz="quarter" idx="12"/>
          </p:nvPr>
        </p:nvSpPr>
        <p:spPr>
          <a:noFill/>
        </p:spPr>
        <p:txBody>
          <a:bodyPr/>
          <a:lstStyle/>
          <a:p>
            <a:fld id="{B2ABC51B-815C-4488-A5A7-1C0E46EC4E5E}" type="slidenum">
              <a:rPr lang="da-DK" smtClean="0"/>
              <a:pPr/>
              <a:t>3</a:t>
            </a:fld>
            <a:endParaRPr lang="da-DK" smtClean="0"/>
          </a:p>
        </p:txBody>
      </p:sp>
      <p:sp>
        <p:nvSpPr>
          <p:cNvPr id="2059" name="Text Box 5"/>
          <p:cNvSpPr txBox="1">
            <a:spLocks noChangeArrowheads="1"/>
          </p:cNvSpPr>
          <p:nvPr/>
        </p:nvSpPr>
        <p:spPr bwMode="auto">
          <a:xfrm>
            <a:off x="1533525" y="5862638"/>
            <a:ext cx="3157538" cy="274637"/>
          </a:xfrm>
          <a:prstGeom prst="rect">
            <a:avLst/>
          </a:prstGeom>
          <a:noFill/>
          <a:ln w="9525">
            <a:noFill/>
            <a:miter lim="800000"/>
            <a:headEnd/>
            <a:tailEnd/>
          </a:ln>
        </p:spPr>
        <p:txBody>
          <a:bodyPr wrap="none">
            <a:spAutoFit/>
          </a:bodyPr>
          <a:lstStyle/>
          <a:p>
            <a:r>
              <a:rPr lang="da-DK" sz="1200"/>
              <a:t>Kategorien: ’Andet’ står for el og biprodukter</a:t>
            </a:r>
          </a:p>
        </p:txBody>
      </p:sp>
      <p:sp>
        <p:nvSpPr>
          <p:cNvPr id="2060" name="Text Box 7"/>
          <p:cNvSpPr txBox="1">
            <a:spLocks noChangeArrowheads="1"/>
          </p:cNvSpPr>
          <p:nvPr/>
        </p:nvSpPr>
        <p:spPr bwMode="auto">
          <a:xfrm>
            <a:off x="479425" y="1204913"/>
            <a:ext cx="8410575" cy="825500"/>
          </a:xfrm>
          <a:prstGeom prst="rect">
            <a:avLst/>
          </a:prstGeom>
          <a:noFill/>
          <a:ln w="9525">
            <a:noFill/>
            <a:miter lim="800000"/>
            <a:headEnd/>
            <a:tailEnd/>
          </a:ln>
        </p:spPr>
        <p:txBody>
          <a:bodyPr>
            <a:spAutoFit/>
          </a:bodyPr>
          <a:lstStyle/>
          <a:p>
            <a:r>
              <a:rPr lang="da-DK" sz="1600" b="1">
                <a:solidFill>
                  <a:srgbClr val="FD7E1D"/>
                </a:solidFill>
              </a:rPr>
              <a:t>Eksporten af energiprodukter er domineret af to hovedområder – energiteknologi samt olie og gas. Eksporten af energiteknologi og –udstyr oversteg eksporten af olie og gas i 2008. Begge områder havde vækst, men energiteknologiens var klart størst.</a:t>
            </a:r>
          </a:p>
        </p:txBody>
      </p:sp>
      <p:sp>
        <p:nvSpPr>
          <p:cNvPr id="2061" name="Text Box 10"/>
          <p:cNvSpPr txBox="1">
            <a:spLocks noChangeArrowheads="1"/>
          </p:cNvSpPr>
          <p:nvPr/>
        </p:nvSpPr>
        <p:spPr bwMode="auto">
          <a:xfrm>
            <a:off x="304800" y="612775"/>
            <a:ext cx="8839200" cy="366713"/>
          </a:xfrm>
          <a:prstGeom prst="rect">
            <a:avLst/>
          </a:prstGeom>
          <a:noFill/>
          <a:ln w="9525">
            <a:noFill/>
            <a:miter lim="800000"/>
            <a:headEnd/>
            <a:tailEnd/>
          </a:ln>
        </p:spPr>
        <p:txBody>
          <a:bodyPr>
            <a:spAutoFit/>
          </a:bodyPr>
          <a:lstStyle/>
          <a:p>
            <a:pPr algn="ctr"/>
            <a:r>
              <a:rPr lang="da-DK" b="1">
                <a:latin typeface="Verdana" pitchFamily="34" charset="0"/>
              </a:rPr>
              <a:t>Eksport af energiprodukter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9156" name="Object 4"/>
          <p:cNvGraphicFramePr>
            <a:graphicFrameLocks noChangeAspect="1"/>
          </p:cNvGraphicFramePr>
          <p:nvPr/>
        </p:nvGraphicFramePr>
        <p:xfrm>
          <a:off x="127000" y="1562100"/>
          <a:ext cx="8991600" cy="4127500"/>
        </p:xfrm>
        <a:graphic>
          <a:graphicData uri="http://schemas.openxmlformats.org/presentationml/2006/ole">
            <p:oleObj spid="_x0000_s49156" name="Diagram" r:id="rId3" imgW="5029200" imgH="2371725" progId="Excel.Sheet.8">
              <p:embed/>
            </p:oleObj>
          </a:graphicData>
        </a:graphic>
      </p:graphicFrame>
      <p:sp>
        <p:nvSpPr>
          <p:cNvPr id="49157" name="Text Box 5"/>
          <p:cNvSpPr txBox="1">
            <a:spLocks noChangeArrowheads="1"/>
          </p:cNvSpPr>
          <p:nvPr/>
        </p:nvSpPr>
        <p:spPr bwMode="auto">
          <a:xfrm>
            <a:off x="304800" y="1622425"/>
            <a:ext cx="8585200" cy="581025"/>
          </a:xfrm>
          <a:prstGeom prst="rect">
            <a:avLst/>
          </a:prstGeom>
          <a:noFill/>
          <a:ln w="9525">
            <a:noFill/>
            <a:miter lim="800000"/>
            <a:headEnd/>
            <a:tailEnd/>
          </a:ln>
        </p:spPr>
        <p:txBody>
          <a:bodyPr>
            <a:spAutoFit/>
          </a:bodyPr>
          <a:lstStyle/>
          <a:p>
            <a:r>
              <a:rPr lang="da-DK" sz="1600" b="1">
                <a:solidFill>
                  <a:srgbClr val="FD7E1D"/>
                </a:solidFill>
              </a:rPr>
              <a:t>I 2008 var væksten i den danske eksport af energiteknologi og –udstyr markant højere end væksten for EU15s energiteknologieksport. </a:t>
            </a:r>
          </a:p>
        </p:txBody>
      </p:sp>
      <p:sp>
        <p:nvSpPr>
          <p:cNvPr id="49174" name="Text Box 22"/>
          <p:cNvSpPr txBox="1">
            <a:spLocks noChangeArrowheads="1"/>
          </p:cNvSpPr>
          <p:nvPr/>
        </p:nvSpPr>
        <p:spPr bwMode="auto">
          <a:xfrm>
            <a:off x="0" y="790575"/>
            <a:ext cx="8839200" cy="366713"/>
          </a:xfrm>
          <a:prstGeom prst="rect">
            <a:avLst/>
          </a:prstGeom>
          <a:noFill/>
          <a:ln w="9525">
            <a:noFill/>
            <a:miter lim="800000"/>
            <a:headEnd/>
            <a:tailEnd/>
          </a:ln>
          <a:effectLst/>
        </p:spPr>
        <p:txBody>
          <a:bodyPr>
            <a:spAutoFit/>
          </a:bodyPr>
          <a:lstStyle/>
          <a:p>
            <a:pPr algn="ctr">
              <a:defRPr/>
            </a:pPr>
            <a:r>
              <a:rPr lang="da-DK" b="1" dirty="0">
                <a:latin typeface="+mj-lt"/>
              </a:rPr>
              <a:t>Eksport af energiteknologi og –udstyr fra Danmark og EU15</a:t>
            </a:r>
            <a:r>
              <a:rPr lang="da-DK" dirty="0">
                <a:latin typeface="+mj-lt"/>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9" name="Rectangle 5"/>
          <p:cNvSpPr>
            <a:spLocks noGrp="1" noChangeArrowheads="1"/>
          </p:cNvSpPr>
          <p:nvPr>
            <p:ph type="title"/>
          </p:nvPr>
        </p:nvSpPr>
        <p:spPr>
          <a:xfrm>
            <a:off x="457200" y="515938"/>
            <a:ext cx="8229600" cy="584200"/>
          </a:xfrm>
        </p:spPr>
        <p:txBody>
          <a:bodyPr/>
          <a:lstStyle/>
          <a:p>
            <a:pPr algn="ctr"/>
            <a:r>
              <a:rPr lang="da-DK" sz="1800" b="1" smtClean="0">
                <a:solidFill>
                  <a:schemeClr val="tx1"/>
                </a:solidFill>
              </a:rPr>
              <a:t>Energiteknologiens eksportandel i EU15-landene </a:t>
            </a:r>
          </a:p>
        </p:txBody>
      </p:sp>
      <p:graphicFrame>
        <p:nvGraphicFramePr>
          <p:cNvPr id="56328" name="Object 8"/>
          <p:cNvGraphicFramePr>
            <a:graphicFrameLocks noChangeAspect="1"/>
          </p:cNvGraphicFramePr>
          <p:nvPr>
            <p:ph idx="1"/>
          </p:nvPr>
        </p:nvGraphicFramePr>
        <p:xfrm>
          <a:off x="715963" y="1901825"/>
          <a:ext cx="7673975" cy="4314825"/>
        </p:xfrm>
        <a:graphic>
          <a:graphicData uri="http://schemas.openxmlformats.org/presentationml/2006/ole">
            <p:oleObj spid="_x0000_s56328" name="Diagram" r:id="rId3" imgW="5810250" imgH="3267075" progId="Excel.Sheet.8">
              <p:embed/>
            </p:oleObj>
          </a:graphicData>
        </a:graphic>
      </p:graphicFrame>
      <p:sp>
        <p:nvSpPr>
          <p:cNvPr id="56330" name="Rectangle 10"/>
          <p:cNvSpPr>
            <a:spLocks noChangeArrowheads="1"/>
          </p:cNvSpPr>
          <p:nvPr/>
        </p:nvSpPr>
        <p:spPr bwMode="auto">
          <a:xfrm>
            <a:off x="157163" y="1282700"/>
            <a:ext cx="8986837" cy="584200"/>
          </a:xfrm>
          <a:prstGeom prst="rect">
            <a:avLst/>
          </a:prstGeom>
          <a:noFill/>
          <a:ln w="9525">
            <a:noFill/>
            <a:miter lim="800000"/>
            <a:headEnd/>
            <a:tailEnd/>
          </a:ln>
        </p:spPr>
        <p:txBody>
          <a:bodyPr anchor="ctr"/>
          <a:lstStyle/>
          <a:p>
            <a:pPr algn="ctr" eaLnBrk="0" hangingPunct="0"/>
            <a:r>
              <a:rPr lang="da-DK" sz="1600" b="1">
                <a:solidFill>
                  <a:srgbClr val="FD7E1D"/>
                </a:solidFill>
              </a:rPr>
              <a:t>Ser man på hvor stor en del energiteknologien udgjorde af de enkelte landes samlede vareeksport i 2008, var Danmark den relativt største eksportør af energiteknologi og –udstyr sammenlignet med de øvrige EU15-lande. Danmark har således en relativ førerposition i Europa efterfulgt af Italien, Østrig, Tyskland og Finland.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Pladsholder til diasnummer 5"/>
          <p:cNvSpPr>
            <a:spLocks noGrp="1"/>
          </p:cNvSpPr>
          <p:nvPr>
            <p:ph type="sldNum" sz="quarter" idx="12"/>
          </p:nvPr>
        </p:nvSpPr>
        <p:spPr>
          <a:noFill/>
        </p:spPr>
        <p:txBody>
          <a:bodyPr/>
          <a:lstStyle/>
          <a:p>
            <a:fld id="{20DA835B-6BA1-4B9D-93C2-DDCB75983780}" type="slidenum">
              <a:rPr lang="da-DK" smtClean="0"/>
              <a:pPr/>
              <a:t>6</a:t>
            </a:fld>
            <a:endParaRPr lang="da-DK" smtClean="0"/>
          </a:p>
        </p:txBody>
      </p:sp>
      <p:sp>
        <p:nvSpPr>
          <p:cNvPr id="57346" name="Rectangle 2"/>
          <p:cNvSpPr>
            <a:spLocks noGrp="1" noChangeArrowheads="1"/>
          </p:cNvSpPr>
          <p:nvPr>
            <p:ph type="title"/>
          </p:nvPr>
        </p:nvSpPr>
        <p:spPr>
          <a:xfrm>
            <a:off x="457200" y="274638"/>
            <a:ext cx="8229600" cy="787400"/>
          </a:xfrm>
        </p:spPr>
        <p:txBody>
          <a:bodyPr/>
          <a:lstStyle/>
          <a:p>
            <a:pPr algn="ctr" eaLnBrk="1" hangingPunct="1"/>
            <a:r>
              <a:rPr lang="da-DK" sz="1800" b="1" smtClean="0">
                <a:solidFill>
                  <a:schemeClr val="tx1"/>
                </a:solidFill>
              </a:rPr>
              <a:t>10 største eksportmarkeder for dansk energiteknologi </a:t>
            </a:r>
            <a:br>
              <a:rPr lang="da-DK" sz="1800" b="1" smtClean="0">
                <a:solidFill>
                  <a:schemeClr val="tx1"/>
                </a:solidFill>
              </a:rPr>
            </a:br>
            <a:endParaRPr lang="da-DK" sz="1200" b="1" smtClean="0">
              <a:solidFill>
                <a:schemeClr val="bg2"/>
              </a:solidFill>
            </a:endParaRPr>
          </a:p>
        </p:txBody>
      </p:sp>
      <p:sp>
        <p:nvSpPr>
          <p:cNvPr id="57347" name="Text Box 206"/>
          <p:cNvSpPr txBox="1">
            <a:spLocks noChangeArrowheads="1"/>
          </p:cNvSpPr>
          <p:nvPr/>
        </p:nvSpPr>
        <p:spPr bwMode="auto">
          <a:xfrm>
            <a:off x="4305300" y="1282700"/>
            <a:ext cx="4648200" cy="4470400"/>
          </a:xfrm>
          <a:prstGeom prst="rect">
            <a:avLst/>
          </a:prstGeom>
          <a:solidFill>
            <a:schemeClr val="bg1"/>
          </a:solidFill>
          <a:ln w="28575">
            <a:solidFill>
              <a:srgbClr val="FD7E1D"/>
            </a:solidFill>
            <a:miter lim="800000"/>
            <a:headEnd/>
            <a:tailEnd/>
          </a:ln>
        </p:spPr>
        <p:txBody>
          <a:bodyPr>
            <a:spAutoFit/>
          </a:bodyPr>
          <a:lstStyle/>
          <a:p>
            <a:pPr algn="ctr"/>
            <a:r>
              <a:rPr lang="da-DK" sz="1600" b="1"/>
              <a:t>Tyskland er Danmarks største eksportmarked for energiteknologi</a:t>
            </a:r>
          </a:p>
          <a:p>
            <a:pPr algn="ctr"/>
            <a:endParaRPr lang="da-DK" sz="1600" b="1"/>
          </a:p>
          <a:p>
            <a:r>
              <a:rPr lang="da-DK" sz="1400"/>
              <a:t>Tyskland har igennem en årrække været den største importør af dansk energiteknologi, og i 2008 indtager Tyskland igen førstepladsen med en samlet import på ca. 11 mia. kr. svarende til 17 pct. af den danske energiteknologieksport. Eksporten til Tyskland steg ca. 27 pct. fra 2007 til 2008. </a:t>
            </a:r>
          </a:p>
          <a:p>
            <a:endParaRPr lang="da-DK" sz="1400"/>
          </a:p>
          <a:p>
            <a:r>
              <a:rPr lang="da-DK" sz="1400"/>
              <a:t>I 2007 var USA  den største importør af dansk energiteknologi. USA er nu på andenpladsen, da eksporten fra 2007 til 2008 er faldet ca. 9 pct.</a:t>
            </a:r>
          </a:p>
          <a:p>
            <a:r>
              <a:rPr lang="da-DK" sz="1400"/>
              <a:t> </a:t>
            </a:r>
          </a:p>
          <a:p>
            <a:r>
              <a:rPr lang="da-DK" sz="1400"/>
              <a:t>De tre største eksportmarkeder Tyskland, USA og UK, tegner sig samlet for godt 40 pct. af den danske eksport af energiteknologi, svarende til knap 27 mia. kr.</a:t>
            </a:r>
          </a:p>
          <a:p>
            <a:endParaRPr lang="da-DK" sz="1400"/>
          </a:p>
          <a:p>
            <a:r>
              <a:rPr lang="da-DK" sz="1400"/>
              <a:t>Som noget nyt er Canada at finde blandt de 10 største eksportmarkeder. </a:t>
            </a:r>
          </a:p>
        </p:txBody>
      </p:sp>
      <p:graphicFrame>
        <p:nvGraphicFramePr>
          <p:cNvPr id="15036" name="Group 700"/>
          <p:cNvGraphicFramePr>
            <a:graphicFrameLocks noGrp="1"/>
          </p:cNvGraphicFramePr>
          <p:nvPr/>
        </p:nvGraphicFramePr>
        <p:xfrm>
          <a:off x="350838" y="2046288"/>
          <a:ext cx="3548062" cy="3389312"/>
        </p:xfrm>
        <a:graphic>
          <a:graphicData uri="http://schemas.openxmlformats.org/drawingml/2006/table">
            <a:tbl>
              <a:tblPr/>
              <a:tblGrid>
                <a:gridCol w="715477"/>
                <a:gridCol w="1665537"/>
                <a:gridCol w="602095"/>
                <a:gridCol w="564953"/>
              </a:tblGrid>
              <a:tr h="542925">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Mia. kr. </a:t>
                      </a:r>
                      <a:endParaRPr kumimoji="0" lang="da-DK" sz="1000" b="0" i="0" u="none" strike="noStrike" cap="none" normalizeH="0" baseline="0" smtClean="0">
                        <a:ln>
                          <a:noFill/>
                        </a:ln>
                        <a:solidFill>
                          <a:schemeClr val="tx1"/>
                        </a:solidFill>
                        <a:effectLst/>
                        <a:latin typeface="Arial" charset="0"/>
                      </a:endParaRPr>
                    </a:p>
                  </a:txBody>
                  <a:tcPr anchor="b" horzOverflow="overflow">
                    <a:lnL cap="flat">
                      <a:noFill/>
                    </a:lnL>
                    <a:lnR>
                      <a:noFill/>
                    </a:lnR>
                    <a:lnT cap="flat">
                      <a:noFill/>
                    </a:lnT>
                    <a:lnB>
                      <a:noFill/>
                    </a:lnB>
                    <a:lnTlToBr>
                      <a:noFill/>
                    </a:lnTlToBr>
                    <a:lnBlToTr>
                      <a:noFill/>
                    </a:lnBlToTr>
                    <a:noFill/>
                  </a:tcPr>
                </a:tc>
                <a:tc hMerge="1">
                  <a:txBody>
                    <a:bodyPr/>
                    <a:lstStyle/>
                    <a:p>
                      <a:endParaRPr lang="da-DK"/>
                    </a:p>
                  </a:txBody>
                  <a:tcPr/>
                </a:tc>
                <a:tc>
                  <a:txBody>
                    <a:bodyPr/>
                    <a:lstStyle/>
                    <a:p>
                      <a:pPr marL="0" marR="0" lvl="0" indent="0" algn="l" defTabSz="914400" rtl="0" eaLnBrk="0" fontAlgn="base" latinLnBrk="0" hangingPunct="0">
                        <a:lnSpc>
                          <a:spcPct val="100000"/>
                        </a:lnSpc>
                        <a:spcBef>
                          <a:spcPct val="20000"/>
                        </a:spcBef>
                        <a:spcAft>
                          <a:spcPct val="0"/>
                        </a:spcAft>
                        <a:buClr>
                          <a:srgbClr val="FD7E1D"/>
                        </a:buClr>
                        <a:buSzTx/>
                        <a:buFontTx/>
                        <a:buNone/>
                        <a:tabLst/>
                      </a:pPr>
                      <a:endParaRPr kumimoji="0" lang="da-DK" sz="1000" b="0" i="0" u="none" strike="noStrike" cap="none" normalizeH="0" baseline="0" smtClean="0">
                        <a:ln>
                          <a:noFill/>
                        </a:ln>
                        <a:solidFill>
                          <a:schemeClr val="tx1"/>
                        </a:solidFill>
                        <a:effectLst/>
                        <a:latin typeface="Verdana" pitchFamily="34"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FD7E1D"/>
                        </a:buClr>
                        <a:buSzTx/>
                        <a:buFontTx/>
                        <a:buNone/>
                        <a:tabLst/>
                      </a:pPr>
                      <a:endParaRPr kumimoji="0" lang="da-DK" sz="1000" b="0" i="0" u="none" strike="noStrike" cap="none" normalizeH="0" baseline="0" smtClean="0">
                        <a:ln>
                          <a:noFill/>
                        </a:ln>
                        <a:solidFill>
                          <a:schemeClr val="tx1"/>
                        </a:solidFill>
                        <a:effectLst/>
                        <a:latin typeface="Verdana" pitchFamily="34" charset="0"/>
                      </a:endParaRPr>
                    </a:p>
                  </a:txBody>
                  <a:tcPr anchor="b" horzOverflow="overflow">
                    <a:lnL>
                      <a:noFill/>
                    </a:lnL>
                    <a:lnR cap="flat">
                      <a:noFill/>
                    </a:lnR>
                    <a:lnT cap="flat">
                      <a:noFill/>
                    </a:lnT>
                    <a:lnB>
                      <a:noFill/>
                    </a:lnB>
                    <a:lnTlToBr>
                      <a:noFill/>
                    </a:lnTlToBr>
                    <a:lnBlToTr>
                      <a:noFill/>
                    </a:lnBlToTr>
                    <a:noFill/>
                  </a:tcPr>
                </a:tc>
              </a:tr>
              <a:tr h="2921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Nr. </a:t>
                      </a:r>
                      <a:endParaRPr kumimoji="0" lang="da-DK" sz="10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Modtagerland</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2008</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 </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255588">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1</a:t>
                      </a:r>
                      <a:endParaRPr kumimoji="0" lang="da-DK" sz="1000" b="0" i="0" u="none" strike="noStrike" cap="none" normalizeH="0" baseline="0" smtClean="0">
                        <a:ln>
                          <a:noFill/>
                        </a:ln>
                        <a:solidFill>
                          <a:schemeClr val="tx1"/>
                        </a:solidFill>
                        <a:effectLst/>
                        <a:latin typeface="Arial" charset="0"/>
                      </a:endParaRPr>
                    </a:p>
                  </a:txBody>
                  <a:tcPr anchor="b"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dirty="0" smtClean="0">
                          <a:ln>
                            <a:noFill/>
                          </a:ln>
                          <a:solidFill>
                            <a:schemeClr val="tx1"/>
                          </a:solidFill>
                          <a:effectLst/>
                          <a:latin typeface="Arial" charset="0"/>
                          <a:cs typeface="Arial" charset="0"/>
                        </a:rPr>
                        <a:t>Tyskland </a:t>
                      </a:r>
                      <a:endParaRPr kumimoji="0" lang="da-DK" sz="1000" b="0" i="0" u="none" strike="noStrike" cap="none" normalizeH="0" baseline="0" dirty="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10,9</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17</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255588">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2</a:t>
                      </a:r>
                      <a:endParaRPr kumimoji="0" lang="da-DK" sz="10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USA </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8,3</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13</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54000">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3</a:t>
                      </a:r>
                      <a:endParaRPr kumimoji="0" lang="da-DK" sz="10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UK </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7,4</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12</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55588">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4</a:t>
                      </a:r>
                      <a:endParaRPr kumimoji="0" lang="da-DK" sz="10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Sverige</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3,5</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6</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55588">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5</a:t>
                      </a:r>
                      <a:endParaRPr kumimoji="0" lang="da-DK" sz="10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Spanien</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3,3</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5</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55588">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6</a:t>
                      </a:r>
                      <a:endParaRPr kumimoji="0" lang="da-DK" sz="10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Italien </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2,9</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5</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55588">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7</a:t>
                      </a:r>
                      <a:endParaRPr kumimoji="0" lang="da-DK" sz="10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Kina</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2,7</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4</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55588">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8</a:t>
                      </a:r>
                      <a:endParaRPr kumimoji="0" lang="da-DK" sz="10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Frankrig </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2,6</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4</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55588">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9</a:t>
                      </a:r>
                      <a:endParaRPr kumimoji="0" lang="da-DK" sz="10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Canada</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2,3</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4</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noFill/>
                  </a:tcPr>
                </a:tc>
              </a:tr>
              <a:tr h="255588">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10</a:t>
                      </a:r>
                      <a:endParaRPr kumimoji="0" lang="da-DK" sz="10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Norge</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smtClean="0">
                          <a:ln>
                            <a:noFill/>
                          </a:ln>
                          <a:solidFill>
                            <a:schemeClr val="tx1"/>
                          </a:solidFill>
                          <a:effectLst/>
                          <a:latin typeface="Arial" charset="0"/>
                          <a:cs typeface="Arial" charset="0"/>
                        </a:rPr>
                        <a:t>1,7</a:t>
                      </a:r>
                      <a:endParaRPr kumimoji="0" lang="da-DK" sz="10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dirty="0" smtClean="0">
                          <a:ln>
                            <a:noFill/>
                          </a:ln>
                          <a:solidFill>
                            <a:schemeClr val="tx1"/>
                          </a:solidFill>
                          <a:effectLst/>
                          <a:latin typeface="Arial" charset="0"/>
                          <a:cs typeface="Arial" charset="0"/>
                        </a:rPr>
                        <a:t>3</a:t>
                      </a:r>
                      <a:endParaRPr kumimoji="0" lang="da-DK" sz="1000" b="0" i="0" u="none" strike="noStrike" cap="none" normalizeH="0" baseline="0" dirty="0" smtClean="0">
                        <a:ln>
                          <a:noFill/>
                        </a:ln>
                        <a:solidFill>
                          <a:schemeClr val="tx1"/>
                        </a:solidFill>
                        <a:effectLst/>
                        <a:latin typeface="Arial" charset="0"/>
                      </a:endParaRPr>
                    </a:p>
                  </a:txBody>
                  <a:tcPr anchor="b" horzOverflow="overflow">
                    <a:lnL>
                      <a:noFill/>
                    </a:lnL>
                    <a:lnR cap="flat">
                      <a:noFill/>
                    </a:lnR>
                    <a:lnT>
                      <a:noFill/>
                    </a:lnT>
                    <a:lnB cap="flat">
                      <a:noFill/>
                    </a:lnB>
                    <a:lnTlToBr>
                      <a:noFill/>
                    </a:lnTlToBr>
                    <a:lnBlToTr>
                      <a:noFill/>
                    </a:lnBlToTr>
                    <a:noFill/>
                  </a:tcPr>
                </a:tc>
              </a:tr>
            </a:tbl>
          </a:graphicData>
        </a:graphic>
      </p:graphicFrame>
      <p:graphicFrame>
        <p:nvGraphicFramePr>
          <p:cNvPr id="15047" name="Group 711"/>
          <p:cNvGraphicFramePr>
            <a:graphicFrameLocks noGrp="1"/>
          </p:cNvGraphicFramePr>
          <p:nvPr/>
        </p:nvGraphicFramePr>
        <p:xfrm>
          <a:off x="3479800" y="1571625"/>
          <a:ext cx="609600" cy="1220788"/>
        </p:xfrm>
        <a:graphic>
          <a:graphicData uri="http://schemas.openxmlformats.org/drawingml/2006/table">
            <a:tbl>
              <a:tblPr/>
              <a:tblGrid>
                <a:gridCol w="609600"/>
              </a:tblGrid>
              <a:tr h="122078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da-DK" sz="1000" b="0" i="0" u="none" strike="noStrike" cap="none" normalizeH="0" baseline="0" dirty="0" smtClean="0">
                          <a:ln>
                            <a:noFill/>
                          </a:ln>
                          <a:solidFill>
                            <a:schemeClr val="tx1"/>
                          </a:solidFill>
                          <a:effectLst/>
                          <a:latin typeface="Arial" charset="0"/>
                          <a:cs typeface="Arial" charset="0"/>
                        </a:rPr>
                        <a:t>pct. af samlet eksport af </a:t>
                      </a:r>
                      <a:r>
                        <a:rPr kumimoji="0" lang="da-DK" sz="1000" b="0" i="0" u="none" strike="noStrike" cap="none" normalizeH="0" baseline="0" dirty="0" err="1" smtClean="0">
                          <a:ln>
                            <a:noFill/>
                          </a:ln>
                          <a:solidFill>
                            <a:schemeClr val="tx1"/>
                          </a:solidFill>
                          <a:effectLst/>
                          <a:latin typeface="Arial" charset="0"/>
                          <a:cs typeface="Arial" charset="0"/>
                        </a:rPr>
                        <a:t>energitekn</a:t>
                      </a:r>
                      <a:r>
                        <a:rPr kumimoji="0" lang="da-DK" sz="1000" b="0" i="0" u="none" strike="noStrike" cap="none" normalizeH="0" baseline="0" dirty="0" smtClean="0">
                          <a:ln>
                            <a:noFill/>
                          </a:ln>
                          <a:solidFill>
                            <a:schemeClr val="tx1"/>
                          </a:solidFill>
                          <a:effectLst/>
                          <a:latin typeface="Arial" charset="0"/>
                          <a:cs typeface="Arial" charset="0"/>
                        </a:rPr>
                        <a:t>. &amp; udstyr</a:t>
                      </a:r>
                      <a:endParaRPr kumimoji="0" lang="da-DK" sz="1000" b="0" i="0" u="none" strike="noStrike" cap="none" normalizeH="0" baseline="0" dirty="0" smtClean="0">
                        <a:ln>
                          <a:noFill/>
                        </a:ln>
                        <a:solidFill>
                          <a:schemeClr val="tx1"/>
                        </a:solidFill>
                        <a:effectLst/>
                        <a:latin typeface="Arial" charset="0"/>
                      </a:endParaRPr>
                    </a:p>
                  </a:txBody>
                  <a:tcPr anchor="b"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393" name="Object 8"/>
          <p:cNvGraphicFramePr>
            <a:graphicFrameLocks noChangeAspect="1"/>
          </p:cNvGraphicFramePr>
          <p:nvPr/>
        </p:nvGraphicFramePr>
        <p:xfrm>
          <a:off x="723900" y="1866900"/>
          <a:ext cx="8064500" cy="4210050"/>
        </p:xfrm>
        <a:graphic>
          <a:graphicData uri="http://schemas.openxmlformats.org/presentationml/2006/ole">
            <p:oleObj spid="_x0000_s59393" r:id="rId4" imgW="8065707" imgH="4212701" progId="Excel.Chart.8">
              <p:embed/>
            </p:oleObj>
          </a:graphicData>
        </a:graphic>
      </p:graphicFrame>
      <p:sp>
        <p:nvSpPr>
          <p:cNvPr id="59394" name="Pladsholder til diasnummer 3"/>
          <p:cNvSpPr>
            <a:spLocks noGrp="1"/>
          </p:cNvSpPr>
          <p:nvPr>
            <p:ph type="sldNum" sz="quarter" idx="12"/>
          </p:nvPr>
        </p:nvSpPr>
        <p:spPr>
          <a:noFill/>
        </p:spPr>
        <p:txBody>
          <a:bodyPr/>
          <a:lstStyle/>
          <a:p>
            <a:fld id="{4D4F047B-EE39-405A-8DB0-ADCBF0E41A12}" type="slidenum">
              <a:rPr lang="da-DK" smtClean="0"/>
              <a:pPr/>
              <a:t>7</a:t>
            </a:fld>
            <a:endParaRPr lang="da-DK" smtClean="0"/>
          </a:p>
        </p:txBody>
      </p:sp>
      <p:sp>
        <p:nvSpPr>
          <p:cNvPr id="59395" name="Rectangle 6"/>
          <p:cNvSpPr>
            <a:spLocks noChangeArrowheads="1"/>
          </p:cNvSpPr>
          <p:nvPr/>
        </p:nvSpPr>
        <p:spPr bwMode="auto">
          <a:xfrm>
            <a:off x="346075" y="5748338"/>
            <a:ext cx="3948113" cy="366712"/>
          </a:xfrm>
          <a:prstGeom prst="rect">
            <a:avLst/>
          </a:prstGeom>
          <a:noFill/>
          <a:ln w="9525">
            <a:noFill/>
            <a:miter lim="800000"/>
            <a:headEnd/>
            <a:tailEnd/>
          </a:ln>
        </p:spPr>
        <p:txBody>
          <a:bodyPr wrap="none">
            <a:spAutoFit/>
          </a:bodyPr>
          <a:lstStyle/>
          <a:p>
            <a:pPr>
              <a:spcBef>
                <a:spcPct val="50000"/>
              </a:spcBef>
            </a:pPr>
            <a:r>
              <a:rPr lang="da-DK" sz="1200"/>
              <a:t> BRIK-landene står for: Brasilien, Rusland, Indien, Kina</a:t>
            </a:r>
            <a:r>
              <a:rPr lang="da-DK" b="1"/>
              <a:t> </a:t>
            </a:r>
          </a:p>
        </p:txBody>
      </p:sp>
      <p:sp>
        <p:nvSpPr>
          <p:cNvPr id="59396" name="Text Box 7"/>
          <p:cNvSpPr txBox="1">
            <a:spLocks noChangeArrowheads="1"/>
          </p:cNvSpPr>
          <p:nvPr/>
        </p:nvSpPr>
        <p:spPr bwMode="auto">
          <a:xfrm>
            <a:off x="228600" y="1254125"/>
            <a:ext cx="8915400" cy="1600200"/>
          </a:xfrm>
          <a:prstGeom prst="rect">
            <a:avLst/>
          </a:prstGeom>
          <a:noFill/>
          <a:ln w="9525">
            <a:noFill/>
            <a:miter lim="800000"/>
            <a:headEnd/>
            <a:tailEnd/>
          </a:ln>
        </p:spPr>
        <p:txBody>
          <a:bodyPr>
            <a:spAutoFit/>
          </a:bodyPr>
          <a:lstStyle/>
          <a:p>
            <a:r>
              <a:rPr lang="da-DK" sz="1400" b="1">
                <a:solidFill>
                  <a:srgbClr val="FD7E1D"/>
                </a:solidFill>
              </a:rPr>
              <a:t>Europa er fortsat den region i verden, der aftager den markant største del af den danske energiindustris produkter, svarende til ca. 43 mia. kr. i 2008. Det er også hovedsageligt i Europa, at eksporten af energiteknologi fra 2007 til 2008 er gået frem. </a:t>
            </a:r>
          </a:p>
          <a:p>
            <a:endParaRPr lang="da-DK" sz="1400" b="1">
              <a:solidFill>
                <a:srgbClr val="FD7E1D"/>
              </a:solidFill>
            </a:endParaRPr>
          </a:p>
          <a:p>
            <a:r>
              <a:rPr lang="da-DK" sz="1400" b="1">
                <a:solidFill>
                  <a:srgbClr val="FD7E1D"/>
                </a:solidFill>
              </a:rPr>
              <a:t>Desuden er eksporten til Nordamerika fra 2007 til 2008 steget ca. 9 pct., og udgør nu knap 11 mia. kr. Dette hænger sammen med, at Canada for første gang er at finde blandt de 10 største eksportmarkeder for dansk energiteknologi.</a:t>
            </a:r>
          </a:p>
        </p:txBody>
      </p:sp>
      <p:sp>
        <p:nvSpPr>
          <p:cNvPr id="7" name="Rectangle 5"/>
          <p:cNvSpPr txBox="1">
            <a:spLocks noChangeArrowheads="1"/>
          </p:cNvSpPr>
          <p:nvPr/>
        </p:nvSpPr>
        <p:spPr>
          <a:xfrm>
            <a:off x="457200" y="342900"/>
            <a:ext cx="8229600" cy="757238"/>
          </a:xfrm>
          <a:prstGeom prst="rect">
            <a:avLst/>
          </a:prstGeom>
        </p:spPr>
        <p:txBody>
          <a:bodyPr/>
          <a:lstStyle/>
          <a:p>
            <a:pPr algn="ctr" eaLnBrk="0" hangingPunct="0">
              <a:defRPr/>
            </a:pPr>
            <a:r>
              <a:rPr lang="da-DK" b="1" kern="0" dirty="0">
                <a:latin typeface="+mj-lt"/>
                <a:ea typeface="+mj-ea"/>
                <a:cs typeface="+mj-cs"/>
              </a:rPr>
              <a:t>Eksporten af energiteknologi og –udstyr fordelt på landegrupper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41" name="Object 11"/>
          <p:cNvGraphicFramePr>
            <a:graphicFrameLocks noChangeAspect="1"/>
          </p:cNvGraphicFramePr>
          <p:nvPr/>
        </p:nvGraphicFramePr>
        <p:xfrm>
          <a:off x="623888" y="2108200"/>
          <a:ext cx="7972425" cy="3775075"/>
        </p:xfrm>
        <a:graphic>
          <a:graphicData uri="http://schemas.openxmlformats.org/presentationml/2006/ole">
            <p:oleObj spid="_x0000_s61441" r:id="rId4" imgW="7974259" imgH="3773751" progId="Excel.Chart.8">
              <p:embed/>
            </p:oleObj>
          </a:graphicData>
        </a:graphic>
      </p:graphicFrame>
      <p:sp>
        <p:nvSpPr>
          <p:cNvPr id="61442" name="Pladsholder til diasnummer 3"/>
          <p:cNvSpPr>
            <a:spLocks noGrp="1"/>
          </p:cNvSpPr>
          <p:nvPr>
            <p:ph type="sldNum" sz="quarter" idx="12"/>
          </p:nvPr>
        </p:nvSpPr>
        <p:spPr>
          <a:noFill/>
        </p:spPr>
        <p:txBody>
          <a:bodyPr/>
          <a:lstStyle/>
          <a:p>
            <a:fld id="{E3501C85-B4F3-424E-9E4D-BDADCD843742}" type="slidenum">
              <a:rPr lang="da-DK" smtClean="0"/>
              <a:pPr/>
              <a:t>8</a:t>
            </a:fld>
            <a:endParaRPr lang="da-DK" smtClean="0"/>
          </a:p>
        </p:txBody>
      </p:sp>
      <p:sp>
        <p:nvSpPr>
          <p:cNvPr id="61443" name="Rectangle 7"/>
          <p:cNvSpPr>
            <a:spLocks noChangeArrowheads="1"/>
          </p:cNvSpPr>
          <p:nvPr/>
        </p:nvSpPr>
        <p:spPr bwMode="auto">
          <a:xfrm>
            <a:off x="215900" y="1041400"/>
            <a:ext cx="8521700" cy="1816100"/>
          </a:xfrm>
          <a:prstGeom prst="rect">
            <a:avLst/>
          </a:prstGeom>
          <a:noFill/>
          <a:ln w="9525">
            <a:noFill/>
            <a:miter lim="800000"/>
            <a:headEnd/>
            <a:tailEnd/>
          </a:ln>
        </p:spPr>
        <p:txBody>
          <a:bodyPr>
            <a:spAutoFit/>
          </a:bodyPr>
          <a:lstStyle/>
          <a:p>
            <a:r>
              <a:rPr lang="da-DK" sz="1400" b="1">
                <a:solidFill>
                  <a:srgbClr val="FD7E1D"/>
                </a:solidFill>
              </a:rPr>
              <a:t>Det europæiske marked får en stadig større betydning for den danske eksport af energiteknologi og -udstyr.	Dansk energiteknologieksport til Europa steg markant fra 2007 til 2008 i forhold til den øvrige vareeksport. Fra 2007 til 2008 var der en vækst på knap 25 pct. i energiteknologieksporten til Europa.  </a:t>
            </a:r>
          </a:p>
          <a:p>
            <a:endParaRPr lang="da-DK" sz="1400" b="1">
              <a:solidFill>
                <a:srgbClr val="FD7E1D"/>
              </a:solidFill>
            </a:endParaRPr>
          </a:p>
          <a:p>
            <a:r>
              <a:rPr lang="da-DK" sz="1400" b="1">
                <a:solidFill>
                  <a:srgbClr val="FD7E1D"/>
                </a:solidFill>
              </a:rPr>
              <a:t>I 2008 blev der eksporteret dansk energiteknologi for ca. 43 mia. kr., hvilket svarer til godt 9 pct. af den samlede danske vareeksport til Europa, og 67 pct. af den samlede danske eksport af energiteknologi.</a:t>
            </a:r>
          </a:p>
        </p:txBody>
      </p:sp>
      <p:sp>
        <p:nvSpPr>
          <p:cNvPr id="7" name="Rectangle 5"/>
          <p:cNvSpPr txBox="1">
            <a:spLocks noChangeArrowheads="1"/>
          </p:cNvSpPr>
          <p:nvPr/>
        </p:nvSpPr>
        <p:spPr>
          <a:xfrm>
            <a:off x="457200" y="515938"/>
            <a:ext cx="8229600" cy="584200"/>
          </a:xfrm>
          <a:prstGeom prst="rect">
            <a:avLst/>
          </a:prstGeom>
        </p:spPr>
        <p:txBody>
          <a:bodyPr/>
          <a:lstStyle/>
          <a:p>
            <a:pPr algn="ctr" eaLnBrk="0" hangingPunct="0">
              <a:defRPr/>
            </a:pPr>
            <a:r>
              <a:rPr lang="da-DK" b="1" kern="0" dirty="0">
                <a:latin typeface="+mj-lt"/>
                <a:ea typeface="+mj-ea"/>
                <a:cs typeface="+mj-cs"/>
              </a:rPr>
              <a:t>Eksport til Europa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3489" name="Chart 5"/>
          <p:cNvGraphicFramePr>
            <a:graphicFrameLocks/>
          </p:cNvGraphicFramePr>
          <p:nvPr/>
        </p:nvGraphicFramePr>
        <p:xfrm>
          <a:off x="334963" y="2376488"/>
          <a:ext cx="8334375" cy="3314700"/>
        </p:xfrm>
        <a:graphic>
          <a:graphicData uri="http://schemas.openxmlformats.org/presentationml/2006/ole">
            <p:oleObj spid="_x0000_s63489" name="Diagram" r:id="rId4" imgW="8334375" imgH="3314700" progId="Excel.Chart.8">
              <p:embed/>
            </p:oleObj>
          </a:graphicData>
        </a:graphic>
      </p:graphicFrame>
      <p:sp>
        <p:nvSpPr>
          <p:cNvPr id="63490" name="Pladsholder til diasnummer 3"/>
          <p:cNvSpPr>
            <a:spLocks noGrp="1"/>
          </p:cNvSpPr>
          <p:nvPr>
            <p:ph type="sldNum" sz="quarter" idx="12"/>
          </p:nvPr>
        </p:nvSpPr>
        <p:spPr>
          <a:noFill/>
        </p:spPr>
        <p:txBody>
          <a:bodyPr/>
          <a:lstStyle/>
          <a:p>
            <a:fld id="{DA341A5F-7536-4CA4-B8DE-EF05E50843AB}" type="slidenum">
              <a:rPr lang="da-DK" smtClean="0"/>
              <a:pPr/>
              <a:t>9</a:t>
            </a:fld>
            <a:endParaRPr lang="da-DK" smtClean="0"/>
          </a:p>
        </p:txBody>
      </p:sp>
      <p:sp>
        <p:nvSpPr>
          <p:cNvPr id="63491" name="Rectangle 5"/>
          <p:cNvSpPr>
            <a:spLocks noChangeArrowheads="1"/>
          </p:cNvSpPr>
          <p:nvPr/>
        </p:nvSpPr>
        <p:spPr bwMode="auto">
          <a:xfrm>
            <a:off x="533400" y="1028700"/>
            <a:ext cx="8356600" cy="1793875"/>
          </a:xfrm>
          <a:prstGeom prst="rect">
            <a:avLst/>
          </a:prstGeom>
          <a:noFill/>
          <a:ln w="9525">
            <a:noFill/>
            <a:miter lim="800000"/>
            <a:headEnd/>
            <a:tailEnd/>
          </a:ln>
        </p:spPr>
        <p:txBody>
          <a:bodyPr>
            <a:spAutoFit/>
          </a:bodyPr>
          <a:lstStyle/>
          <a:p>
            <a:r>
              <a:rPr lang="da-DK" sz="1400" b="1">
                <a:solidFill>
                  <a:srgbClr val="FD7E1D"/>
                </a:solidFill>
              </a:rPr>
              <a:t>Der er fortsat vækst i eksporten af energiteknologi til Nordamerika, mens den øvrige vareeksport er svagt faldende.</a:t>
            </a:r>
          </a:p>
          <a:p>
            <a:r>
              <a:rPr lang="da-DK" sz="1400" b="1">
                <a:solidFill>
                  <a:srgbClr val="FD7E1D"/>
                </a:solidFill>
              </a:rPr>
              <a:t> </a:t>
            </a:r>
          </a:p>
          <a:p>
            <a:r>
              <a:rPr lang="da-DK" sz="1400" b="1">
                <a:solidFill>
                  <a:srgbClr val="FD7E1D"/>
                </a:solidFill>
              </a:rPr>
              <a:t>I 2008 blev der eksporteret dansk energiteknologi for ca. 11. mia. kr., hvilket svaret til ca. 29 pct. af den samlede danske vareeksport til Nordamerika, og ca. 17 pct. af den samlede danske eksport af energiteknologi. Fra 2007 til 2008 er dansk energiteknologieksport til Nordamerika steget med ca. 9 pct.. Denne stigning skyldes bl.a., at energiteknologieksporten til Canada er øget markant.</a:t>
            </a:r>
          </a:p>
        </p:txBody>
      </p:sp>
      <p:sp>
        <p:nvSpPr>
          <p:cNvPr id="7" name="Rectangle 5"/>
          <p:cNvSpPr txBox="1">
            <a:spLocks noChangeArrowheads="1"/>
          </p:cNvSpPr>
          <p:nvPr/>
        </p:nvSpPr>
        <p:spPr>
          <a:xfrm>
            <a:off x="457200" y="490538"/>
            <a:ext cx="8229600" cy="584200"/>
          </a:xfrm>
          <a:prstGeom prst="rect">
            <a:avLst/>
          </a:prstGeom>
        </p:spPr>
        <p:txBody>
          <a:bodyPr/>
          <a:lstStyle/>
          <a:p>
            <a:pPr algn="ctr" eaLnBrk="0" hangingPunct="0">
              <a:defRPr/>
            </a:pPr>
            <a:r>
              <a:rPr lang="da-DK" b="1" kern="0" dirty="0">
                <a:latin typeface="+mj-lt"/>
                <a:ea typeface="+mj-ea"/>
                <a:cs typeface="+mj-cs"/>
              </a:rPr>
              <a:t>Eksport til Nordamerika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nergistyrelsen_DK_20060415[1]">
  <a:themeElements>
    <a:clrScheme name="Energistyrelsen_DK_20060415[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nergistyrelsen_DK_20060415[1]">
      <a:majorFont>
        <a:latin typeface="Verdana"/>
        <a:ea typeface=""/>
        <a:cs typeface=""/>
      </a:majorFont>
      <a:minorFont>
        <a:latin typeface="Verdana"/>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nergistyrelsen_DK_20060415[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nergistyrelsen_DK_20060415[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nergistyrelsen_DK_20060415[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nergistyrelsen_DK_20060415[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nergistyrelsen_DK_20060415[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nergistyrelsen_DK_20060415[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nergistyrelsen_DK_20060415[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nergistyrelsen_DK_20060415[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nergistyrelsen_DK_20060415[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nergistyrelsen_DK_20060415[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nergistyrelsen_DK_20060415[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nergistyrelsen_DK_20060415[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nergistyrelsen_DK_20060415[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5041F9E273B5F54BA9B6237BEB75A94E" ma:contentTypeVersion="396" ma:contentTypeDescription="Opret et nyt dokument." ma:contentTypeScope="" ma:versionID="60c4e1769e78d0cb759dff2c581ff8f3">
  <xsd:schema xmlns:xsd="http://www.w3.org/2001/XMLSchema" xmlns:p="http://schemas.microsoft.com/office/2006/metadata/properties" xmlns:ns1="http://schemas.microsoft.com/sharepoint/v3" targetNamespace="http://schemas.microsoft.com/office/2006/metadata/properties" ma:root="true" ma:fieldsID="e29d57ca286be423060914cb5beb9b5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tartdato for planlægning" ma:description="" ma:internalName="PublishingStartDate">
      <xsd:simpleType>
        <xsd:restriction base="dms:Unknown"/>
      </xsd:simpleType>
    </xsd:element>
    <xsd:element name="PublishingExpirationDate" ma:index="9" nillable="true" ma:displayName="Slutdato for planlægning" ma:description=""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ma:readOnly="tru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57D3F4-20F1-4022-BEB4-D5F7B2E0F1F7}"/>
</file>

<file path=customXml/itemProps2.xml><?xml version="1.0" encoding="utf-8"?>
<ds:datastoreItem xmlns:ds="http://schemas.openxmlformats.org/officeDocument/2006/customXml" ds:itemID="{925A5E02-2EED-4919-8A53-555D980E0C08}"/>
</file>

<file path=customXml/itemProps3.xml><?xml version="1.0" encoding="utf-8"?>
<ds:datastoreItem xmlns:ds="http://schemas.openxmlformats.org/officeDocument/2006/customXml" ds:itemID="{7B857199-2FB8-4088-85FA-02D5D13B99E2}"/>
</file>

<file path=docProps/app.xml><?xml version="1.0" encoding="utf-8"?>
<Properties xmlns="http://schemas.openxmlformats.org/officeDocument/2006/extended-properties" xmlns:vt="http://schemas.openxmlformats.org/officeDocument/2006/docPropsVTypes">
  <Template>Energistyrelsen_DK_20060415[1]</Template>
  <TotalTime>6320</TotalTime>
  <Words>1230</Words>
  <Application>Microsoft Office PowerPoint</Application>
  <PresentationFormat>Skærmshow (4:3)</PresentationFormat>
  <Paragraphs>141</Paragraphs>
  <Slides>13</Slides>
  <Notes>9</Notes>
  <HiddenSlides>0</HiddenSlides>
  <MMClips>0</MMClips>
  <ScaleCrop>false</ScaleCrop>
  <HeadingPairs>
    <vt:vector size="8" baseType="variant">
      <vt:variant>
        <vt:lpstr>Benyttede skrifttyper</vt:lpstr>
      </vt:variant>
      <vt:variant>
        <vt:i4>3</vt:i4>
      </vt:variant>
      <vt:variant>
        <vt:lpstr>Designskabeloner</vt:lpstr>
      </vt:variant>
      <vt:variant>
        <vt:i4>2</vt:i4>
      </vt:variant>
      <vt:variant>
        <vt:lpstr>Integrerede OLE-servere</vt:lpstr>
      </vt:variant>
      <vt:variant>
        <vt:i4>3</vt:i4>
      </vt:variant>
      <vt:variant>
        <vt:lpstr>Diastitler</vt:lpstr>
      </vt:variant>
      <vt:variant>
        <vt:i4>13</vt:i4>
      </vt:variant>
    </vt:vector>
  </HeadingPairs>
  <TitlesOfParts>
    <vt:vector size="21" baseType="lpstr">
      <vt:lpstr>Arial</vt:lpstr>
      <vt:lpstr>Verdana</vt:lpstr>
      <vt:lpstr>Times New Roman</vt:lpstr>
      <vt:lpstr>Energistyrelsen_DK_20060415[1]</vt:lpstr>
      <vt:lpstr>Energistyrelsen_DK_20060415[1]</vt:lpstr>
      <vt:lpstr>Microsoft Office Excel-diagram</vt:lpstr>
      <vt:lpstr>Diagram</vt:lpstr>
      <vt:lpstr>Microsoft Excel-diagram</vt:lpstr>
      <vt:lpstr>Energierhvervsanalyse </vt:lpstr>
      <vt:lpstr>Dias nummer 2</vt:lpstr>
      <vt:lpstr>Dias nummer 3</vt:lpstr>
      <vt:lpstr>Dias nummer 4</vt:lpstr>
      <vt:lpstr>Energiteknologiens eksportandel i EU15-landene </vt:lpstr>
      <vt:lpstr>10 største eksportmarkeder for dansk energiteknologi  </vt:lpstr>
      <vt:lpstr>Dias nummer 7</vt:lpstr>
      <vt:lpstr>Dias nummer 8</vt:lpstr>
      <vt:lpstr>Dias nummer 9</vt:lpstr>
      <vt:lpstr>Dias nummer 10</vt:lpstr>
      <vt:lpstr>Dias nummer 11</vt:lpstr>
      <vt:lpstr>Dias nummer 12</vt:lpstr>
      <vt:lpstr>Dias nummer 13</vt:lpstr>
    </vt:vector>
  </TitlesOfParts>
  <Company>Energistyrelsen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Energierhvervsanalyse 2008</dc:title>
  <dc:creator>DK</dc:creator>
  <cp:lastModifiedBy>Henriette Lindebæk la Cour</cp:lastModifiedBy>
  <cp:revision>395</cp:revision>
  <dcterms:created xsi:type="dcterms:W3CDTF">2006-09-26T12:25:11Z</dcterms:created>
  <dcterms:modified xsi:type="dcterms:W3CDTF">2009-06-29T09:23:37Z</dcterms:modified>
  <cp:contentType>Dokument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kumentEmneord">
    <vt:lpwstr>6;#Tal og kort</vt:lpwstr>
  </property>
  <property fmtid="{D5CDD505-2E9C-101B-9397-08002B2CF9AE}" pid="3" name="ContentType">
    <vt:lpwstr>Dokument</vt:lpwstr>
  </property>
  <property fmtid="{D5CDD505-2E9C-101B-9397-08002B2CF9AE}" pid="4" name="ContentTypeId">
    <vt:lpwstr>0x0101005041F9E273B5F54BA9B6237BEB75A94E</vt:lpwstr>
  </property>
</Properties>
</file>