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0" r:id="rId2"/>
  </p:sldMasterIdLst>
  <p:notesMasterIdLst>
    <p:notesMasterId r:id="rId9"/>
  </p:notesMasterIdLst>
  <p:handoutMasterIdLst>
    <p:handoutMasterId r:id="rId10"/>
  </p:handoutMasterIdLst>
  <p:sldIdLst>
    <p:sldId id="316" r:id="rId3"/>
    <p:sldId id="362" r:id="rId4"/>
    <p:sldId id="356" r:id="rId5"/>
    <p:sldId id="363" r:id="rId6"/>
    <p:sldId id="364" r:id="rId7"/>
    <p:sldId id="359" r:id="rId8"/>
  </p:sldIdLst>
  <p:sldSz cx="9144000" cy="5143500" type="screen16x9"/>
  <p:notesSz cx="6858000" cy="9144000"/>
  <p:defaultTextStyle>
    <a:defPPr>
      <a:defRPr lang="da-DK"/>
    </a:defPPr>
    <a:lvl1pPr marL="0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9346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8693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8039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7387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6733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56080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65426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74773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le Agerdal Olsen" initials="HAO" lastIdx="11" clrIdx="0">
    <p:extLst>
      <p:ext uri="{19B8F6BF-5375-455C-9EA6-DF929625EA0E}">
        <p15:presenceInfo xmlns:p15="http://schemas.microsoft.com/office/powerpoint/2012/main" userId="S-1-5-21-2100284113-1573851820-878952375-580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7A7"/>
    <a:srgbClr val="FF5252"/>
    <a:srgbClr val="A5F3EB"/>
    <a:srgbClr val="FF9797"/>
    <a:srgbClr val="1DE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9" autoAdjust="0"/>
  </p:normalViewPr>
  <p:slideViewPr>
    <p:cSldViewPr>
      <p:cViewPr varScale="1">
        <p:scale>
          <a:sx n="146" d="100"/>
          <a:sy n="146" d="100"/>
        </p:scale>
        <p:origin x="57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2C106-1B24-4C41-A78F-CE689A2795B2}" type="datetimeFigureOut">
              <a:rPr lang="da-DK" smtClean="0"/>
              <a:t>17-06-2020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243F1-5196-459A-96C4-B1E1C6A91D02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9075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59F0D-3317-43B7-B192-922F3EB08BFC}" type="datetimeFigureOut">
              <a:rPr lang="da-DK" smtClean="0"/>
              <a:t>17-06-2020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01E17-9508-4F75-8DF4-D058B0EAC3C9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144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9346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8693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8039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7387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6733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56080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65426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74773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" r="1072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llipse 14"/>
          <p:cNvSpPr/>
          <p:nvPr userDrawn="1"/>
        </p:nvSpPr>
        <p:spPr>
          <a:xfrm>
            <a:off x="7308304" y="3765915"/>
            <a:ext cx="711696" cy="711696"/>
          </a:xfrm>
          <a:prstGeom prst="ellipse">
            <a:avLst/>
          </a:prstGeom>
          <a:solidFill>
            <a:schemeClr val="accent3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7" name="Ellipse 16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8" name="Ellipse 17"/>
          <p:cNvSpPr/>
          <p:nvPr userDrawn="1"/>
        </p:nvSpPr>
        <p:spPr>
          <a:xfrm>
            <a:off x="5344503" y="69534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8"/>
          <p:cNvSpPr>
            <a:spLocks noGrp="1"/>
          </p:cNvSpPr>
          <p:nvPr>
            <p:ph type="body" sz="quarter" idx="12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6" y="759038"/>
            <a:ext cx="7309123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  <p:sp>
        <p:nvSpPr>
          <p:cNvPr id="11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12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54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Lige forbindelse 5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ktangel 8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cxnSp>
        <p:nvCxnSpPr>
          <p:cNvPr id="10" name="Lige forbindelse 9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2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6" y="759038"/>
            <a:ext cx="7309123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  <p:sp>
        <p:nvSpPr>
          <p:cNvPr id="15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17. juni 2020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6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2" hasCustomPrompt="1"/>
          </p:nvPr>
        </p:nvSpPr>
        <p:spPr>
          <a:xfrm>
            <a:off x="91192" y="104772"/>
            <a:ext cx="6011864" cy="49244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smtClean="0"/>
              <a:t>Indsæt først baggrundsbillede og flyt bagest</a:t>
            </a:r>
            <a:endParaRPr lang="en-US" dirty="0"/>
          </a:p>
        </p:txBody>
      </p:sp>
      <p:pic>
        <p:nvPicPr>
          <p:cNvPr id="6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1203598"/>
            <a:ext cx="4608512" cy="1080120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1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da-DK" dirty="0" smtClean="0"/>
              <a:t>DEREFTER, INSÆT TEKST</a:t>
            </a:r>
            <a:endParaRPr lang="en-US" dirty="0" smtClean="0"/>
          </a:p>
        </p:txBody>
      </p:sp>
      <p:sp>
        <p:nvSpPr>
          <p:cNvPr id="10" name="Pladsholder til tekst 18"/>
          <p:cNvSpPr>
            <a:spLocks noGrp="1"/>
          </p:cNvSpPr>
          <p:nvPr>
            <p:ph type="body" sz="quarter" idx="14"/>
          </p:nvPr>
        </p:nvSpPr>
        <p:spPr>
          <a:xfrm>
            <a:off x="6444208" y="1203599"/>
            <a:ext cx="2448272" cy="2736304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="0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1" name="Ellipse 10"/>
          <p:cNvSpPr/>
          <p:nvPr userDrawn="1"/>
        </p:nvSpPr>
        <p:spPr>
          <a:xfrm>
            <a:off x="4860032" y="4101569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4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15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8862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>
          <a:xfrm>
            <a:off x="0" y="195486"/>
            <a:ext cx="91440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Pladsholder til tekst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Underoverskrift</a:t>
            </a:r>
          </a:p>
          <a:p>
            <a:pPr lvl="0"/>
            <a:endParaRPr lang="da-DK" dirty="0"/>
          </a:p>
        </p:txBody>
      </p:sp>
      <p:sp>
        <p:nvSpPr>
          <p:cNvPr id="19" name="Pladsholder til tekst 22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9" name="Rektangel 8"/>
          <p:cNvSpPr/>
          <p:nvPr userDrawn="1"/>
        </p:nvSpPr>
        <p:spPr>
          <a:xfrm>
            <a:off x="5148065" y="0"/>
            <a:ext cx="3995935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707654"/>
            <a:ext cx="4500810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Punkt 3</a:t>
            </a:r>
          </a:p>
          <a:p>
            <a:pPr lvl="0"/>
            <a:r>
              <a:rPr lang="da-DK" dirty="0" smtClean="0"/>
              <a:t>Punkt 4</a:t>
            </a:r>
          </a:p>
          <a:p>
            <a:pPr lvl="0"/>
            <a:r>
              <a:rPr lang="da-DK" dirty="0" smtClean="0"/>
              <a:t>Punkt 5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5508104" y="627063"/>
            <a:ext cx="3312369" cy="374491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a-DK" dirty="0" smtClean="0"/>
              <a:t>Indsæt billede, tabel, graf mv.</a:t>
            </a:r>
            <a:endParaRPr lang="da-DK" dirty="0"/>
          </a:p>
        </p:txBody>
      </p:sp>
      <p:cxnSp>
        <p:nvCxnSpPr>
          <p:cNvPr id="31" name="Lige forbindelse 3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26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af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790BAB8-C306-B54E-B6B2-85D37C961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" y="0"/>
            <a:ext cx="9143999" cy="514350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0" y="987574"/>
            <a:ext cx="9157705" cy="347855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8" rIns="91378" bIns="45688" rtlCol="0" anchor="ctr"/>
          <a:lstStyle/>
          <a:p>
            <a:pPr algn="ctr"/>
            <a:endParaRPr lang="da-DK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0" y="195486"/>
            <a:ext cx="914283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Underoverskrift</a:t>
            </a:r>
          </a:p>
          <a:p>
            <a:pPr lvl="0"/>
            <a:endParaRPr lang="da-DK" dirty="0"/>
          </a:p>
        </p:txBody>
      </p:sp>
      <p:sp>
        <p:nvSpPr>
          <p:cNvPr id="17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4" name="Pladsholder til diagram 33"/>
          <p:cNvSpPr>
            <a:spLocks noGrp="1"/>
          </p:cNvSpPr>
          <p:nvPr>
            <p:ph type="chart" sz="quarter" idx="16"/>
          </p:nvPr>
        </p:nvSpPr>
        <p:spPr>
          <a:xfrm>
            <a:off x="539552" y="1131834"/>
            <a:ext cx="3312294" cy="3190032"/>
          </a:xfrm>
        </p:spPr>
        <p:txBody>
          <a:bodyPr/>
          <a:lstStyle/>
          <a:p>
            <a:r>
              <a:rPr lang="da-DK" smtClean="0"/>
              <a:t>Klik på ikonet for at tilføje et diagram</a:t>
            </a:r>
            <a:endParaRPr lang="da-DK" dirty="0"/>
          </a:p>
        </p:txBody>
      </p:sp>
      <p:sp>
        <p:nvSpPr>
          <p:cNvPr id="36" name="Pladsholder til diagram 33"/>
          <p:cNvSpPr>
            <a:spLocks noGrp="1"/>
          </p:cNvSpPr>
          <p:nvPr>
            <p:ph type="chart" sz="quarter" idx="17"/>
          </p:nvPr>
        </p:nvSpPr>
        <p:spPr>
          <a:xfrm>
            <a:off x="5292154" y="1131834"/>
            <a:ext cx="3312294" cy="3190032"/>
          </a:xfrm>
        </p:spPr>
        <p:txBody>
          <a:bodyPr/>
          <a:lstStyle/>
          <a:p>
            <a:r>
              <a:rPr lang="da-DK" smtClean="0"/>
              <a:t>Klik på ikonet for at tilføje et diagram</a:t>
            </a:r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17. juni 2020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1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 userDrawn="1"/>
        </p:nvGrpSpPr>
        <p:grpSpPr>
          <a:xfrm>
            <a:off x="7130318" y="1496723"/>
            <a:ext cx="1584176" cy="1584176"/>
            <a:chOff x="7397296" y="1496723"/>
            <a:chExt cx="1584176" cy="1584176"/>
          </a:xfrm>
        </p:grpSpPr>
        <p:sp>
          <p:nvSpPr>
            <p:cNvPr id="12" name="Ellipse 11"/>
            <p:cNvSpPr/>
            <p:nvPr/>
          </p:nvSpPr>
          <p:spPr>
            <a:xfrm>
              <a:off x="7397296" y="1496723"/>
              <a:ext cx="1584176" cy="1584176"/>
            </a:xfrm>
            <a:prstGeom prst="ellipse">
              <a:avLst/>
            </a:prstGeom>
            <a:solidFill>
              <a:srgbClr val="FF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2" descr="C:\Users\b047810\Desktop\Aktiv 2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0741" y="1868044"/>
              <a:ext cx="837285" cy="841535"/>
            </a:xfrm>
            <a:prstGeom prst="rect">
              <a:avLst/>
            </a:prstGeom>
            <a:solidFill>
              <a:srgbClr val="FF5252"/>
            </a:solidFill>
            <a:extLst/>
          </p:spPr>
        </p:pic>
      </p:grpSp>
      <p:grpSp>
        <p:nvGrpSpPr>
          <p:cNvPr id="14" name="Gruppe 13"/>
          <p:cNvGrpSpPr/>
          <p:nvPr userDrawn="1"/>
        </p:nvGrpSpPr>
        <p:grpSpPr>
          <a:xfrm>
            <a:off x="2661754" y="1496723"/>
            <a:ext cx="1584176" cy="1584176"/>
            <a:chOff x="2627784" y="1275606"/>
            <a:chExt cx="1728192" cy="1728192"/>
          </a:xfrm>
          <a:solidFill>
            <a:srgbClr val="FF5252"/>
          </a:solidFill>
        </p:grpSpPr>
        <p:sp>
          <p:nvSpPr>
            <p:cNvPr id="16" name="Ellipse 15"/>
            <p:cNvSpPr/>
            <p:nvPr/>
          </p:nvSpPr>
          <p:spPr>
            <a:xfrm>
              <a:off x="2627784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3" descr="C:\Users\b047810\Desktop\Aktiv 3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32861" y="1703866"/>
              <a:ext cx="918038" cy="913401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" name="Gruppe 17"/>
          <p:cNvGrpSpPr/>
          <p:nvPr userDrawn="1"/>
        </p:nvGrpSpPr>
        <p:grpSpPr>
          <a:xfrm>
            <a:off x="433574" y="1496722"/>
            <a:ext cx="1584176" cy="1584176"/>
            <a:chOff x="291148" y="1296471"/>
            <a:chExt cx="1728192" cy="1728192"/>
          </a:xfrm>
          <a:solidFill>
            <a:srgbClr val="FF5252"/>
          </a:solidFill>
        </p:grpSpPr>
        <p:sp>
          <p:nvSpPr>
            <p:cNvPr id="19" name="Ellipse 18"/>
            <p:cNvSpPr/>
            <p:nvPr/>
          </p:nvSpPr>
          <p:spPr>
            <a:xfrm>
              <a:off x="291148" y="1296471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4" descr="C:\Users\b047810\Desktop\Aktiv 4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225" y="1703866"/>
              <a:ext cx="918038" cy="913401"/>
            </a:xfrm>
            <a:prstGeom prst="rect">
              <a:avLst/>
            </a:prstGeom>
            <a:grpFill/>
            <a:extLst/>
          </p:spPr>
        </p:pic>
      </p:grpSp>
      <p:grpSp>
        <p:nvGrpSpPr>
          <p:cNvPr id="21" name="Gruppe 20"/>
          <p:cNvGrpSpPr/>
          <p:nvPr userDrawn="1"/>
        </p:nvGrpSpPr>
        <p:grpSpPr>
          <a:xfrm>
            <a:off x="4898070" y="1496723"/>
            <a:ext cx="1584176" cy="1584176"/>
            <a:chOff x="4716016" y="1275606"/>
            <a:chExt cx="1728192" cy="1728192"/>
          </a:xfrm>
          <a:solidFill>
            <a:srgbClr val="FF5252"/>
          </a:solidFill>
        </p:grpSpPr>
        <p:sp>
          <p:nvSpPr>
            <p:cNvPr id="22" name="Ellipse 21"/>
            <p:cNvSpPr/>
            <p:nvPr/>
          </p:nvSpPr>
          <p:spPr>
            <a:xfrm>
              <a:off x="4716016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5" descr="C:\Users\b047810\Desktop\Aktiv 1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21093" y="1683002"/>
              <a:ext cx="918038" cy="913401"/>
            </a:xfrm>
            <a:prstGeom prst="rect">
              <a:avLst/>
            </a:prstGeom>
            <a:grpFill/>
            <a:extLst/>
          </p:spPr>
        </p:pic>
      </p:grpSp>
      <p:sp>
        <p:nvSpPr>
          <p:cNvPr id="32" name="Rektangel 3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3" name="Pladsholder til tekst 2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Underoverskrift</a:t>
            </a:r>
          </a:p>
          <a:p>
            <a:pPr lvl="0"/>
            <a:endParaRPr lang="da-DK" dirty="0"/>
          </a:p>
        </p:txBody>
      </p:sp>
      <p:sp>
        <p:nvSpPr>
          <p:cNvPr id="34" name="Pladsholder til tekst 2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55588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5" name="Pladsholder til tekst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483768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6" name="Pladsholder til tekst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720084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7" name="Pladsholder til tekst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952332" y="979658"/>
            <a:ext cx="1940148" cy="437860"/>
          </a:xfrm>
        </p:spPr>
        <p:txBody>
          <a:bodyPr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Overskrift</a:t>
            </a:r>
          </a:p>
          <a:p>
            <a:pPr lvl="0"/>
            <a:endParaRPr lang="da-DK" dirty="0"/>
          </a:p>
        </p:txBody>
      </p:sp>
      <p:sp>
        <p:nvSpPr>
          <p:cNvPr id="38" name="Pladsholder til tekst 5"/>
          <p:cNvSpPr>
            <a:spLocks noGrp="1"/>
          </p:cNvSpPr>
          <p:nvPr userDrawn="1">
            <p:ph type="body" sz="quarter" idx="19"/>
          </p:nvPr>
        </p:nvSpPr>
        <p:spPr>
          <a:xfrm>
            <a:off x="255588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39" name="Pladsholder til tekst 5"/>
          <p:cNvSpPr>
            <a:spLocks noGrp="1"/>
          </p:cNvSpPr>
          <p:nvPr userDrawn="1">
            <p:ph type="body" sz="quarter" idx="20"/>
          </p:nvPr>
        </p:nvSpPr>
        <p:spPr>
          <a:xfrm>
            <a:off x="6952332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0" name="Pladsholder til tekst 5"/>
          <p:cNvSpPr>
            <a:spLocks noGrp="1"/>
          </p:cNvSpPr>
          <p:nvPr userDrawn="1">
            <p:ph type="body" sz="quarter" idx="21"/>
          </p:nvPr>
        </p:nvSpPr>
        <p:spPr>
          <a:xfrm>
            <a:off x="4720084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1" name="Pladsholder til tekst 5"/>
          <p:cNvSpPr>
            <a:spLocks noGrp="1"/>
          </p:cNvSpPr>
          <p:nvPr userDrawn="1">
            <p:ph type="body" sz="quarter" idx="22"/>
          </p:nvPr>
        </p:nvSpPr>
        <p:spPr>
          <a:xfrm>
            <a:off x="2483768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3" name="Pladsholder til billede 42"/>
          <p:cNvSpPr>
            <a:spLocks noGrp="1"/>
          </p:cNvSpPr>
          <p:nvPr>
            <p:ph type="pic" sz="quarter" idx="23" hasCustomPrompt="1"/>
          </p:nvPr>
        </p:nvSpPr>
        <p:spPr>
          <a:xfrm>
            <a:off x="433573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 dirty="0" smtClean="0"/>
              <a:t>Billede</a:t>
            </a:r>
            <a:endParaRPr lang="da-DK" dirty="0"/>
          </a:p>
        </p:txBody>
      </p:sp>
      <p:sp>
        <p:nvSpPr>
          <p:cNvPr id="45" name="Pladsholder til billede 42"/>
          <p:cNvSpPr>
            <a:spLocks noGrp="1"/>
          </p:cNvSpPr>
          <p:nvPr>
            <p:ph type="pic" sz="quarter" idx="25" hasCustomPrompt="1"/>
          </p:nvPr>
        </p:nvSpPr>
        <p:spPr>
          <a:xfrm>
            <a:off x="7107907" y="1496723"/>
            <a:ext cx="1584139" cy="1584615"/>
          </a:xfrm>
        </p:spPr>
        <p:txBody>
          <a:bodyPr anchor="ctr"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Billede</a:t>
            </a:r>
            <a:endParaRPr lang="da-DK" dirty="0"/>
          </a:p>
        </p:txBody>
      </p:sp>
      <p:sp>
        <p:nvSpPr>
          <p:cNvPr id="46" name="Pladsholder til billede 42"/>
          <p:cNvSpPr>
            <a:spLocks noGrp="1"/>
          </p:cNvSpPr>
          <p:nvPr>
            <p:ph type="pic" sz="quarter" idx="26" hasCustomPrompt="1"/>
          </p:nvPr>
        </p:nvSpPr>
        <p:spPr>
          <a:xfrm>
            <a:off x="4898070" y="1496723"/>
            <a:ext cx="1584139" cy="1584615"/>
          </a:xfrm>
        </p:spPr>
        <p:txBody>
          <a:bodyPr anchor="ctr"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Billede</a:t>
            </a:r>
          </a:p>
        </p:txBody>
      </p:sp>
      <p:sp>
        <p:nvSpPr>
          <p:cNvPr id="47" name="Pladsholder til billede 42"/>
          <p:cNvSpPr>
            <a:spLocks noGrp="1"/>
          </p:cNvSpPr>
          <p:nvPr>
            <p:ph type="pic" sz="quarter" idx="27" hasCustomPrompt="1"/>
          </p:nvPr>
        </p:nvSpPr>
        <p:spPr>
          <a:xfrm>
            <a:off x="2661791" y="1496723"/>
            <a:ext cx="1584139" cy="1584615"/>
          </a:xfrm>
        </p:spPr>
        <p:txBody>
          <a:bodyPr anchor="ctr"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Billede</a:t>
            </a:r>
          </a:p>
        </p:txBody>
      </p:sp>
      <p:cxnSp>
        <p:nvCxnSpPr>
          <p:cNvPr id="50" name="Lige forbindelse 49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17 June 2020</a:t>
            </a:fld>
            <a:endParaRPr lang="da-DK" dirty="0"/>
          </a:p>
        </p:txBody>
      </p:sp>
      <p:sp>
        <p:nvSpPr>
          <p:cNvPr id="51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42" name="Billede 41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/>
          <p:cNvCxnSpPr/>
          <p:nvPr userDrawn="1"/>
        </p:nvCxnSpPr>
        <p:spPr>
          <a:xfrm>
            <a:off x="251520" y="1793665"/>
            <a:ext cx="859502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 userDrawn="1"/>
        </p:nvSpPr>
        <p:spPr>
          <a:xfrm>
            <a:off x="799964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/>
          <p:cNvSpPr/>
          <p:nvPr userDrawn="1"/>
        </p:nvSpPr>
        <p:spPr>
          <a:xfrm>
            <a:off x="8216788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/>
          <p:cNvSpPr/>
          <p:nvPr userDrawn="1"/>
        </p:nvSpPr>
        <p:spPr>
          <a:xfrm>
            <a:off x="5292080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3824300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2312132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Pladsholder til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13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4" name="Pladsholder til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7784938" y="981762"/>
            <a:ext cx="1035534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5" name="Pladsholder til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4856317" y="981762"/>
            <a:ext cx="1039249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21" hasCustomPrompt="1"/>
          </p:nvPr>
        </p:nvSpPr>
        <p:spPr>
          <a:xfrm>
            <a:off x="3394753" y="981762"/>
            <a:ext cx="1033231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22" hasCustomPrompt="1"/>
          </p:nvPr>
        </p:nvSpPr>
        <p:spPr>
          <a:xfrm>
            <a:off x="1880281" y="981762"/>
            <a:ext cx="1035535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23" hasCustomPrompt="1"/>
          </p:nvPr>
        </p:nvSpPr>
        <p:spPr>
          <a:xfrm>
            <a:off x="385080" y="981762"/>
            <a:ext cx="1035534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9" name="Pladsholder til tekst 5"/>
          <p:cNvSpPr>
            <a:spLocks noGrp="1"/>
          </p:cNvSpPr>
          <p:nvPr>
            <p:ph type="body" sz="quarter" idx="24"/>
          </p:nvPr>
        </p:nvSpPr>
        <p:spPr>
          <a:xfrm>
            <a:off x="7784938" y="1989874"/>
            <a:ext cx="1035534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20" name="Pladsholder til tekst 5"/>
          <p:cNvSpPr>
            <a:spLocks noGrp="1"/>
          </p:cNvSpPr>
          <p:nvPr>
            <p:ph type="body" sz="quarter" idx="25"/>
          </p:nvPr>
        </p:nvSpPr>
        <p:spPr>
          <a:xfrm>
            <a:off x="4860032" y="1989874"/>
            <a:ext cx="1035534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21" name="Pladsholder til tekst 5"/>
          <p:cNvSpPr>
            <a:spLocks noGrp="1"/>
          </p:cNvSpPr>
          <p:nvPr>
            <p:ph type="body" sz="quarter" idx="26"/>
          </p:nvPr>
        </p:nvSpPr>
        <p:spPr>
          <a:xfrm>
            <a:off x="3392450" y="1989874"/>
            <a:ext cx="1035534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2" name="Pladsholder til tekst 5"/>
          <p:cNvSpPr>
            <a:spLocks noGrp="1"/>
          </p:cNvSpPr>
          <p:nvPr>
            <p:ph type="body" sz="quarter" idx="27"/>
          </p:nvPr>
        </p:nvSpPr>
        <p:spPr>
          <a:xfrm>
            <a:off x="1880282" y="1989874"/>
            <a:ext cx="1035534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23" name="Pladsholder til tekst 5"/>
          <p:cNvSpPr>
            <a:spLocks noGrp="1"/>
          </p:cNvSpPr>
          <p:nvPr>
            <p:ph type="body" sz="quarter" idx="28"/>
          </p:nvPr>
        </p:nvSpPr>
        <p:spPr>
          <a:xfrm>
            <a:off x="385080" y="1989874"/>
            <a:ext cx="1035534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cxnSp>
        <p:nvCxnSpPr>
          <p:cNvPr id="24" name="Lige forbindelse 23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17 June 2020</a:t>
            </a:fld>
            <a:endParaRPr lang="da-DK" dirty="0"/>
          </a:p>
        </p:txBody>
      </p:sp>
      <p:sp>
        <p:nvSpPr>
          <p:cNvPr id="30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31" name="Billede 30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  <p:sp>
        <p:nvSpPr>
          <p:cNvPr id="26" name="Pladsholder til tekst 5"/>
          <p:cNvSpPr>
            <a:spLocks noGrp="1"/>
          </p:cNvSpPr>
          <p:nvPr>
            <p:ph type="body" sz="quarter" idx="29"/>
          </p:nvPr>
        </p:nvSpPr>
        <p:spPr>
          <a:xfrm>
            <a:off x="6372200" y="1989874"/>
            <a:ext cx="1035534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Rediger typografien i masterens</a:t>
            </a:r>
          </a:p>
        </p:txBody>
      </p:sp>
      <p:sp>
        <p:nvSpPr>
          <p:cNvPr id="27" name="Pladsholder til tekst 5"/>
          <p:cNvSpPr>
            <a:spLocks noGrp="1"/>
          </p:cNvSpPr>
          <p:nvPr>
            <p:ph type="body" sz="quarter" idx="30" hasCustomPrompt="1"/>
          </p:nvPr>
        </p:nvSpPr>
        <p:spPr>
          <a:xfrm>
            <a:off x="6372200" y="981762"/>
            <a:ext cx="1035534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2" name="Ellipse 31"/>
          <p:cNvSpPr/>
          <p:nvPr userDrawn="1"/>
        </p:nvSpPr>
        <p:spPr>
          <a:xfrm>
            <a:off x="6804248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116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0" y="195486"/>
            <a:ext cx="914283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22" name="Lige forbindelse 21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24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2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3692" y="1491629"/>
            <a:ext cx="6358668" cy="223224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14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819252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  <p:sp>
        <p:nvSpPr>
          <p:cNvPr id="18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17. juni 2020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6" name="Pladsholder til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453692" y="1275605"/>
            <a:ext cx="6358668" cy="223224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603228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  <p:sp>
        <p:nvSpPr>
          <p:cNvPr id="11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17. juni 2020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4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047810\Desktop\Billeder til PP\Samarbejds2.jpg"/>
          <p:cNvPicPr>
            <a:picLocks noChangeAspect="1" noChangeArrowheads="1"/>
          </p:cNvPicPr>
          <p:nvPr userDrawn="1"/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104" y="144801"/>
            <a:ext cx="8836383" cy="485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 userDrawn="1"/>
        </p:nvSpPr>
        <p:spPr>
          <a:xfrm>
            <a:off x="1763688" y="2184410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1276350"/>
            <a:ext cx="5292080" cy="3024188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i="1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11" name="Ellipse 10"/>
          <p:cNvSpPr/>
          <p:nvPr userDrawn="1"/>
        </p:nvSpPr>
        <p:spPr>
          <a:xfrm>
            <a:off x="2987824" y="2715766"/>
            <a:ext cx="1254298" cy="125429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067944" y="1318136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047810\Desktop\Billeder til PP\DSC_046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766" b="7007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 w="190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Ellipse 11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521505" y="860355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9" name="Ellipse 8"/>
          <p:cNvSpPr/>
          <p:nvPr userDrawn="1"/>
        </p:nvSpPr>
        <p:spPr>
          <a:xfrm>
            <a:off x="4130837" y="384210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21505" y="1730795"/>
            <a:ext cx="5058607" cy="1525826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521505" y="3423778"/>
            <a:ext cx="5058607" cy="37210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11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Indsæt kilde</a:t>
            </a:r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3" hasCustomPrompt="1"/>
          </p:nvPr>
        </p:nvSpPr>
        <p:spPr>
          <a:xfrm>
            <a:off x="5651501" y="104774"/>
            <a:ext cx="3384550" cy="493236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Indsæt billede, placer derefter bagest </a:t>
            </a:r>
            <a:endParaRPr lang="en-US" dirty="0"/>
          </a:p>
        </p:txBody>
      </p:sp>
      <p:sp>
        <p:nvSpPr>
          <p:cNvPr id="11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12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Ellipse 13"/>
          <p:cNvSpPr/>
          <p:nvPr userDrawn="1"/>
        </p:nvSpPr>
        <p:spPr>
          <a:xfrm>
            <a:off x="5354973" y="915566"/>
            <a:ext cx="1254298" cy="125429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" r="1072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Ellipse 7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llipse 8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Tak for i dag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047810\Desktop\Billeder til PP\DSC_046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766" b="7007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 w="190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llipse 14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6" name="Ellipse 15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Tak for i dag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7613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8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Ellipse 9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1" name="Ellipse 10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Tak for i dag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54" y="141480"/>
            <a:ext cx="8894835" cy="4858933"/>
          </a:xfrm>
          <a:prstGeom prst="rect">
            <a:avLst/>
          </a:prstGeom>
        </p:spPr>
      </p:pic>
      <p:sp>
        <p:nvSpPr>
          <p:cNvPr id="6" name="Ellipse 5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Tak for i dag</a:t>
            </a: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13" y="123478"/>
            <a:ext cx="8892480" cy="4875220"/>
          </a:xfrm>
          <a:prstGeom prst="rect">
            <a:avLst/>
          </a:prstGeom>
        </p:spPr>
      </p:pic>
      <p:sp>
        <p:nvSpPr>
          <p:cNvPr id="8" name="Ellipse 7"/>
          <p:cNvSpPr/>
          <p:nvPr userDrawn="1"/>
        </p:nvSpPr>
        <p:spPr>
          <a:xfrm>
            <a:off x="5419920" y="1338998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529774" y="1689481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Tak for i dag</a:t>
            </a:r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3203848" y="2420960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2" name="Ellipse 11"/>
          <p:cNvSpPr/>
          <p:nvPr userDrawn="1"/>
        </p:nvSpPr>
        <p:spPr>
          <a:xfrm>
            <a:off x="4932040" y="1203598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 userDrawn="1"/>
        </p:nvSpPr>
        <p:spPr>
          <a:xfrm>
            <a:off x="5292080" y="-596602"/>
            <a:ext cx="5308316" cy="5308316"/>
          </a:xfrm>
          <a:prstGeom prst="ellipse">
            <a:avLst/>
          </a:prstGeom>
          <a:blipFill dpi="0" rotWithShape="1">
            <a:blip r:embed="rId2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/>
          <p:cNvSpPr/>
          <p:nvPr userDrawn="1"/>
        </p:nvSpPr>
        <p:spPr>
          <a:xfrm>
            <a:off x="4393553" y="2971861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/>
          <p:cNvSpPr/>
          <p:nvPr userDrawn="1"/>
        </p:nvSpPr>
        <p:spPr>
          <a:xfrm>
            <a:off x="5266687" y="411060"/>
            <a:ext cx="1105986" cy="11059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5266687" y="350321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959766" y="2180705"/>
            <a:ext cx="3965143" cy="1471165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aseline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Tak for i dag</a:t>
            </a:r>
          </a:p>
          <a:p>
            <a:pPr lvl="0"/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2" y="4391387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7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" r="1072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llipse 14"/>
          <p:cNvSpPr/>
          <p:nvPr userDrawn="1"/>
        </p:nvSpPr>
        <p:spPr>
          <a:xfrm>
            <a:off x="7308304" y="3765915"/>
            <a:ext cx="711696" cy="711696"/>
          </a:xfrm>
          <a:prstGeom prst="ellipse">
            <a:avLst/>
          </a:prstGeom>
          <a:solidFill>
            <a:schemeClr val="accent3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7" name="Ellipse 16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8" name="Ellipse 17"/>
          <p:cNvSpPr/>
          <p:nvPr userDrawn="1"/>
        </p:nvSpPr>
        <p:spPr>
          <a:xfrm>
            <a:off x="5344503" y="69534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047810\Desktop\Billeder til PP\DSC_046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6" b="7007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 w="190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Ellipse 11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7613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7" name="Ellipse 6"/>
          <p:cNvSpPr/>
          <p:nvPr userDrawn="1"/>
        </p:nvSpPr>
        <p:spPr>
          <a:xfrm>
            <a:off x="5344503" y="69534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llipse 8"/>
          <p:cNvSpPr/>
          <p:nvPr userDrawn="1"/>
        </p:nvSpPr>
        <p:spPr>
          <a:xfrm>
            <a:off x="7308304" y="3765915"/>
            <a:ext cx="711696" cy="711696"/>
          </a:xfrm>
          <a:prstGeom prst="ellipse">
            <a:avLst/>
          </a:prstGeom>
          <a:solidFill>
            <a:schemeClr val="accent3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4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7613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7" name="Ellipse 6"/>
          <p:cNvSpPr/>
          <p:nvPr userDrawn="1"/>
        </p:nvSpPr>
        <p:spPr>
          <a:xfrm>
            <a:off x="5344503" y="69534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llipse 8"/>
          <p:cNvSpPr/>
          <p:nvPr userDrawn="1"/>
        </p:nvSpPr>
        <p:spPr>
          <a:xfrm>
            <a:off x="7308304" y="3765915"/>
            <a:ext cx="711696" cy="711696"/>
          </a:xfrm>
          <a:prstGeom prst="ellipse">
            <a:avLst/>
          </a:prstGeom>
          <a:solidFill>
            <a:schemeClr val="accent3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4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0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54" y="141480"/>
            <a:ext cx="8894835" cy="4858933"/>
          </a:xfrm>
          <a:prstGeom prst="rect">
            <a:avLst/>
          </a:prstGeom>
        </p:spPr>
      </p:pic>
      <p:sp>
        <p:nvSpPr>
          <p:cNvPr id="8" name="Ellipse 7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1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13" y="123478"/>
            <a:ext cx="8892480" cy="4875220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3" name="Ellipse 12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9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/>
          <p:cNvSpPr>
            <a:spLocks noGrp="1"/>
          </p:cNvSpPr>
          <p:nvPr>
            <p:ph type="pic" sz="quarter" idx="11" hasCustomPrompt="1"/>
          </p:nvPr>
        </p:nvSpPr>
        <p:spPr>
          <a:xfrm>
            <a:off x="123413" y="123824"/>
            <a:ext cx="8892479" cy="487487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smtClean="0"/>
              <a:t>Indsæt baggrundsbillede, husk at placere bagest!</a:t>
            </a:r>
            <a:endParaRPr lang="en-US" dirty="0"/>
          </a:p>
        </p:txBody>
      </p:sp>
      <p:sp>
        <p:nvSpPr>
          <p:cNvPr id="14" name="Ellipse 13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1" name="Ellipse 20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sp>
        <p:nvSpPr>
          <p:cNvPr id="16" name="Ellipse 15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 userDrawn="1"/>
        </p:nvSpPr>
        <p:spPr>
          <a:xfrm>
            <a:off x="5292080" y="-596602"/>
            <a:ext cx="5308316" cy="5308316"/>
          </a:xfrm>
          <a:prstGeom prst="ellipse">
            <a:avLst/>
          </a:prstGeom>
          <a:blipFill dpi="0" rotWithShape="1"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/>
          <p:cNvSpPr/>
          <p:nvPr userDrawn="1"/>
        </p:nvSpPr>
        <p:spPr>
          <a:xfrm>
            <a:off x="4393553" y="2971861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5266687" y="411060"/>
            <a:ext cx="1105986" cy="11059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5266687" y="350321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1783328"/>
            <a:ext cx="5016500" cy="1258461"/>
          </a:xfr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sp>
        <p:nvSpPr>
          <p:cNvPr id="12" name="Pladsholder til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3041789"/>
            <a:ext cx="5016500" cy="118614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Underoverskrift til præsentation</a:t>
            </a:r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2" y="4391387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817"/>
          <a:stretch/>
        </p:blipFill>
        <p:spPr>
          <a:xfrm>
            <a:off x="5826178" y="-35228"/>
            <a:ext cx="3321614" cy="5199266"/>
          </a:xfrm>
          <a:prstGeom prst="rect">
            <a:avLst/>
          </a:prstGeom>
        </p:spPr>
      </p:pic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/>
          <p:cNvSpPr/>
          <p:nvPr userDrawn="1"/>
        </p:nvSpPr>
        <p:spPr>
          <a:xfrm>
            <a:off x="7740352" y="3882854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7" y="1707654"/>
            <a:ext cx="5220891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Punkt 3</a:t>
            </a:r>
          </a:p>
          <a:p>
            <a:pPr lvl="0"/>
            <a:r>
              <a:rPr lang="da-DK" dirty="0" smtClean="0"/>
              <a:t>Punkt 4</a:t>
            </a:r>
          </a:p>
          <a:p>
            <a:pPr lvl="0"/>
            <a:r>
              <a:rPr lang="da-DK" dirty="0" smtClean="0"/>
              <a:t>Punkt 5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  <p:sp>
        <p:nvSpPr>
          <p:cNvPr id="18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78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 userDrawn="1"/>
        </p:nvSpPr>
        <p:spPr>
          <a:xfrm>
            <a:off x="7812360" y="807554"/>
            <a:ext cx="3528392" cy="3528392"/>
          </a:xfrm>
          <a:prstGeom prst="ellipse">
            <a:avLst/>
          </a:prstGeom>
          <a:solidFill>
            <a:srgbClr val="009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Ellipse 10"/>
          <p:cNvSpPr/>
          <p:nvPr userDrawn="1"/>
        </p:nvSpPr>
        <p:spPr>
          <a:xfrm>
            <a:off x="8084939" y="3620281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Pladsholder til tekst 18"/>
          <p:cNvSpPr>
            <a:spLocks noGrp="1"/>
          </p:cNvSpPr>
          <p:nvPr>
            <p:ph type="body" sz="quarter" idx="11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15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cxnSp>
        <p:nvCxnSpPr>
          <p:cNvPr id="21" name="Lige forbindelse 2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  <p:sp>
        <p:nvSpPr>
          <p:cNvPr id="19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15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8"/>
          <p:cNvSpPr>
            <a:spLocks noGrp="1"/>
          </p:cNvSpPr>
          <p:nvPr>
            <p:ph type="body" sz="quarter" idx="12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6" y="759038"/>
            <a:ext cx="7309123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  <p:sp>
        <p:nvSpPr>
          <p:cNvPr id="11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12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237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Lige forbindelse 5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ktangel 8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cxnSp>
        <p:nvCxnSpPr>
          <p:cNvPr id="10" name="Lige forbindelse 9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2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6" y="759038"/>
            <a:ext cx="7309123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  <p:sp>
        <p:nvSpPr>
          <p:cNvPr id="15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17. juni 2020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6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2" hasCustomPrompt="1"/>
          </p:nvPr>
        </p:nvSpPr>
        <p:spPr>
          <a:xfrm>
            <a:off x="91192" y="104772"/>
            <a:ext cx="6011864" cy="49244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smtClean="0"/>
              <a:t>Indsæt først baggrundsbillede og flyt bagest</a:t>
            </a:r>
            <a:endParaRPr lang="en-US" dirty="0"/>
          </a:p>
        </p:txBody>
      </p:sp>
      <p:pic>
        <p:nvPicPr>
          <p:cNvPr id="6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1203598"/>
            <a:ext cx="4608512" cy="1080120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1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da-DK" dirty="0" smtClean="0"/>
              <a:t>DEREFTER, INSÆT TEKST</a:t>
            </a:r>
            <a:endParaRPr lang="en-US" dirty="0" smtClean="0"/>
          </a:p>
        </p:txBody>
      </p:sp>
      <p:sp>
        <p:nvSpPr>
          <p:cNvPr id="10" name="Pladsholder til tekst 18"/>
          <p:cNvSpPr>
            <a:spLocks noGrp="1"/>
          </p:cNvSpPr>
          <p:nvPr>
            <p:ph type="body" sz="quarter" idx="14"/>
          </p:nvPr>
        </p:nvSpPr>
        <p:spPr>
          <a:xfrm>
            <a:off x="6444208" y="1203599"/>
            <a:ext cx="2448272" cy="2736304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="0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1" name="Ellipse 10"/>
          <p:cNvSpPr/>
          <p:nvPr userDrawn="1"/>
        </p:nvSpPr>
        <p:spPr>
          <a:xfrm>
            <a:off x="4860032" y="4101569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4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15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362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>
          <a:xfrm>
            <a:off x="0" y="195486"/>
            <a:ext cx="91440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Pladsholder til tekst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Underoverskrift</a:t>
            </a:r>
          </a:p>
          <a:p>
            <a:pPr lvl="0"/>
            <a:endParaRPr lang="da-DK" dirty="0"/>
          </a:p>
        </p:txBody>
      </p:sp>
      <p:sp>
        <p:nvSpPr>
          <p:cNvPr id="19" name="Pladsholder til tekst 22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9" name="Rektangel 8"/>
          <p:cNvSpPr/>
          <p:nvPr userDrawn="1"/>
        </p:nvSpPr>
        <p:spPr>
          <a:xfrm>
            <a:off x="5148065" y="0"/>
            <a:ext cx="3995935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707654"/>
            <a:ext cx="4500810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Punkt 3</a:t>
            </a:r>
          </a:p>
          <a:p>
            <a:pPr lvl="0"/>
            <a:r>
              <a:rPr lang="da-DK" dirty="0" smtClean="0"/>
              <a:t>Punkt 4</a:t>
            </a:r>
          </a:p>
          <a:p>
            <a:pPr lvl="0"/>
            <a:r>
              <a:rPr lang="da-DK" dirty="0" smtClean="0"/>
              <a:t>Punkt 5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5508104" y="627063"/>
            <a:ext cx="3312369" cy="374491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a-DK" dirty="0" smtClean="0"/>
              <a:t>Indsæt billede, tabel, graf mv.</a:t>
            </a:r>
            <a:endParaRPr lang="da-DK" dirty="0"/>
          </a:p>
        </p:txBody>
      </p:sp>
      <p:cxnSp>
        <p:nvCxnSpPr>
          <p:cNvPr id="31" name="Lige forbindelse 3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684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54" y="141480"/>
            <a:ext cx="8894835" cy="4858933"/>
          </a:xfrm>
          <a:prstGeom prst="rect">
            <a:avLst/>
          </a:prstGeom>
        </p:spPr>
      </p:pic>
      <p:sp>
        <p:nvSpPr>
          <p:cNvPr id="8" name="Ellipse 7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1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af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790BAB8-C306-B54E-B6B2-85D37C961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" y="0"/>
            <a:ext cx="9143999" cy="514350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0" y="987574"/>
            <a:ext cx="9157705" cy="347855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8" rIns="91378" bIns="45688" rtlCol="0" anchor="ctr"/>
          <a:lstStyle/>
          <a:p>
            <a:pPr algn="ctr"/>
            <a:endParaRPr lang="da-DK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0" y="195486"/>
            <a:ext cx="914283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Underoverskrift</a:t>
            </a:r>
          </a:p>
          <a:p>
            <a:pPr lvl="0"/>
            <a:endParaRPr lang="da-DK" dirty="0"/>
          </a:p>
        </p:txBody>
      </p:sp>
      <p:sp>
        <p:nvSpPr>
          <p:cNvPr id="17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4" name="Pladsholder til diagram 33"/>
          <p:cNvSpPr>
            <a:spLocks noGrp="1"/>
          </p:cNvSpPr>
          <p:nvPr>
            <p:ph type="chart" sz="quarter" idx="16"/>
          </p:nvPr>
        </p:nvSpPr>
        <p:spPr>
          <a:xfrm>
            <a:off x="539552" y="1131834"/>
            <a:ext cx="3312294" cy="3190032"/>
          </a:xfrm>
        </p:spPr>
        <p:txBody>
          <a:bodyPr/>
          <a:lstStyle/>
          <a:p>
            <a:r>
              <a:rPr lang="da-DK" smtClean="0"/>
              <a:t>Klik på ikonet for at tilføje et diagram</a:t>
            </a:r>
            <a:endParaRPr lang="da-DK" dirty="0"/>
          </a:p>
        </p:txBody>
      </p:sp>
      <p:sp>
        <p:nvSpPr>
          <p:cNvPr id="36" name="Pladsholder til diagram 33"/>
          <p:cNvSpPr>
            <a:spLocks noGrp="1"/>
          </p:cNvSpPr>
          <p:nvPr>
            <p:ph type="chart" sz="quarter" idx="17"/>
          </p:nvPr>
        </p:nvSpPr>
        <p:spPr>
          <a:xfrm>
            <a:off x="5292154" y="1131834"/>
            <a:ext cx="3312294" cy="3190032"/>
          </a:xfrm>
        </p:spPr>
        <p:txBody>
          <a:bodyPr/>
          <a:lstStyle/>
          <a:p>
            <a:r>
              <a:rPr lang="da-DK" smtClean="0"/>
              <a:t>Klik på ikonet for at tilføje et diagram</a:t>
            </a:r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17. juni 2020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1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 userDrawn="1"/>
        </p:nvGrpSpPr>
        <p:grpSpPr>
          <a:xfrm>
            <a:off x="7130318" y="1496723"/>
            <a:ext cx="1584176" cy="1584176"/>
            <a:chOff x="7397296" y="1496723"/>
            <a:chExt cx="1584176" cy="1584176"/>
          </a:xfrm>
        </p:grpSpPr>
        <p:sp>
          <p:nvSpPr>
            <p:cNvPr id="12" name="Ellipse 11"/>
            <p:cNvSpPr/>
            <p:nvPr/>
          </p:nvSpPr>
          <p:spPr>
            <a:xfrm>
              <a:off x="7397296" y="1496723"/>
              <a:ext cx="1584176" cy="1584176"/>
            </a:xfrm>
            <a:prstGeom prst="ellipse">
              <a:avLst/>
            </a:prstGeom>
            <a:solidFill>
              <a:srgbClr val="FF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2" descr="C:\Users\b047810\Desktop\Aktiv 2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0741" y="1868044"/>
              <a:ext cx="837285" cy="841535"/>
            </a:xfrm>
            <a:prstGeom prst="rect">
              <a:avLst/>
            </a:prstGeom>
            <a:solidFill>
              <a:srgbClr val="FF5252"/>
            </a:solidFill>
            <a:extLst/>
          </p:spPr>
        </p:pic>
      </p:grpSp>
      <p:grpSp>
        <p:nvGrpSpPr>
          <p:cNvPr id="14" name="Gruppe 13"/>
          <p:cNvGrpSpPr/>
          <p:nvPr userDrawn="1"/>
        </p:nvGrpSpPr>
        <p:grpSpPr>
          <a:xfrm>
            <a:off x="2661754" y="1496723"/>
            <a:ext cx="1584176" cy="1584176"/>
            <a:chOff x="2627784" y="1275606"/>
            <a:chExt cx="1728192" cy="1728192"/>
          </a:xfrm>
          <a:solidFill>
            <a:srgbClr val="FF5252"/>
          </a:solidFill>
        </p:grpSpPr>
        <p:sp>
          <p:nvSpPr>
            <p:cNvPr id="16" name="Ellipse 15"/>
            <p:cNvSpPr/>
            <p:nvPr/>
          </p:nvSpPr>
          <p:spPr>
            <a:xfrm>
              <a:off x="2627784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3" descr="C:\Users\b047810\Desktop\Aktiv 3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32861" y="1703866"/>
              <a:ext cx="918038" cy="913401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" name="Gruppe 17"/>
          <p:cNvGrpSpPr/>
          <p:nvPr userDrawn="1"/>
        </p:nvGrpSpPr>
        <p:grpSpPr>
          <a:xfrm>
            <a:off x="433574" y="1496722"/>
            <a:ext cx="1584176" cy="1584176"/>
            <a:chOff x="291148" y="1296471"/>
            <a:chExt cx="1728192" cy="1728192"/>
          </a:xfrm>
          <a:solidFill>
            <a:srgbClr val="FF5252"/>
          </a:solidFill>
        </p:grpSpPr>
        <p:sp>
          <p:nvSpPr>
            <p:cNvPr id="19" name="Ellipse 18"/>
            <p:cNvSpPr/>
            <p:nvPr/>
          </p:nvSpPr>
          <p:spPr>
            <a:xfrm>
              <a:off x="291148" y="1296471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4" descr="C:\Users\b047810\Desktop\Aktiv 4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225" y="1703866"/>
              <a:ext cx="918038" cy="913401"/>
            </a:xfrm>
            <a:prstGeom prst="rect">
              <a:avLst/>
            </a:prstGeom>
            <a:grpFill/>
            <a:extLst/>
          </p:spPr>
        </p:pic>
      </p:grpSp>
      <p:grpSp>
        <p:nvGrpSpPr>
          <p:cNvPr id="21" name="Gruppe 20"/>
          <p:cNvGrpSpPr/>
          <p:nvPr userDrawn="1"/>
        </p:nvGrpSpPr>
        <p:grpSpPr>
          <a:xfrm>
            <a:off x="4898070" y="1496723"/>
            <a:ext cx="1584176" cy="1584176"/>
            <a:chOff x="4716016" y="1275606"/>
            <a:chExt cx="1728192" cy="1728192"/>
          </a:xfrm>
          <a:solidFill>
            <a:srgbClr val="FF5252"/>
          </a:solidFill>
        </p:grpSpPr>
        <p:sp>
          <p:nvSpPr>
            <p:cNvPr id="22" name="Ellipse 21"/>
            <p:cNvSpPr/>
            <p:nvPr/>
          </p:nvSpPr>
          <p:spPr>
            <a:xfrm>
              <a:off x="4716016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5" descr="C:\Users\b047810\Desktop\Aktiv 1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21093" y="1683002"/>
              <a:ext cx="918038" cy="913401"/>
            </a:xfrm>
            <a:prstGeom prst="rect">
              <a:avLst/>
            </a:prstGeom>
            <a:grpFill/>
            <a:extLst/>
          </p:spPr>
        </p:pic>
      </p:grpSp>
      <p:sp>
        <p:nvSpPr>
          <p:cNvPr id="32" name="Rektangel 3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3" name="Pladsholder til tekst 2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Underoverskrift</a:t>
            </a:r>
          </a:p>
          <a:p>
            <a:pPr lvl="0"/>
            <a:endParaRPr lang="da-DK" dirty="0"/>
          </a:p>
        </p:txBody>
      </p:sp>
      <p:sp>
        <p:nvSpPr>
          <p:cNvPr id="34" name="Pladsholder til tekst 2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55588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5" name="Pladsholder til tekst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483768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6" name="Pladsholder til tekst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720084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7" name="Pladsholder til tekst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952332" y="979658"/>
            <a:ext cx="1940148" cy="437860"/>
          </a:xfrm>
        </p:spPr>
        <p:txBody>
          <a:bodyPr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Overskrift</a:t>
            </a:r>
          </a:p>
          <a:p>
            <a:pPr lvl="0"/>
            <a:endParaRPr lang="da-DK" dirty="0"/>
          </a:p>
        </p:txBody>
      </p:sp>
      <p:sp>
        <p:nvSpPr>
          <p:cNvPr id="38" name="Pladsholder til tekst 5"/>
          <p:cNvSpPr>
            <a:spLocks noGrp="1"/>
          </p:cNvSpPr>
          <p:nvPr userDrawn="1">
            <p:ph type="body" sz="quarter" idx="19"/>
          </p:nvPr>
        </p:nvSpPr>
        <p:spPr>
          <a:xfrm>
            <a:off x="255588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39" name="Pladsholder til tekst 5"/>
          <p:cNvSpPr>
            <a:spLocks noGrp="1"/>
          </p:cNvSpPr>
          <p:nvPr userDrawn="1">
            <p:ph type="body" sz="quarter" idx="20"/>
          </p:nvPr>
        </p:nvSpPr>
        <p:spPr>
          <a:xfrm>
            <a:off x="6952332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0" name="Pladsholder til tekst 5"/>
          <p:cNvSpPr>
            <a:spLocks noGrp="1"/>
          </p:cNvSpPr>
          <p:nvPr userDrawn="1">
            <p:ph type="body" sz="quarter" idx="21"/>
          </p:nvPr>
        </p:nvSpPr>
        <p:spPr>
          <a:xfrm>
            <a:off x="4720084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1" name="Pladsholder til tekst 5"/>
          <p:cNvSpPr>
            <a:spLocks noGrp="1"/>
          </p:cNvSpPr>
          <p:nvPr userDrawn="1">
            <p:ph type="body" sz="quarter" idx="22"/>
          </p:nvPr>
        </p:nvSpPr>
        <p:spPr>
          <a:xfrm>
            <a:off x="2483768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3" name="Pladsholder til billede 42"/>
          <p:cNvSpPr>
            <a:spLocks noGrp="1"/>
          </p:cNvSpPr>
          <p:nvPr>
            <p:ph type="pic" sz="quarter" idx="23" hasCustomPrompt="1"/>
          </p:nvPr>
        </p:nvSpPr>
        <p:spPr>
          <a:xfrm>
            <a:off x="433573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 dirty="0" smtClean="0"/>
              <a:t>Billede</a:t>
            </a:r>
            <a:endParaRPr lang="da-DK" dirty="0"/>
          </a:p>
        </p:txBody>
      </p:sp>
      <p:sp>
        <p:nvSpPr>
          <p:cNvPr id="45" name="Pladsholder til billede 42"/>
          <p:cNvSpPr>
            <a:spLocks noGrp="1"/>
          </p:cNvSpPr>
          <p:nvPr>
            <p:ph type="pic" sz="quarter" idx="25" hasCustomPrompt="1"/>
          </p:nvPr>
        </p:nvSpPr>
        <p:spPr>
          <a:xfrm>
            <a:off x="7107907" y="1496723"/>
            <a:ext cx="1584139" cy="1584615"/>
          </a:xfrm>
        </p:spPr>
        <p:txBody>
          <a:bodyPr anchor="ctr"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Billede</a:t>
            </a:r>
            <a:endParaRPr lang="da-DK" dirty="0"/>
          </a:p>
        </p:txBody>
      </p:sp>
      <p:sp>
        <p:nvSpPr>
          <p:cNvPr id="46" name="Pladsholder til billede 42"/>
          <p:cNvSpPr>
            <a:spLocks noGrp="1"/>
          </p:cNvSpPr>
          <p:nvPr>
            <p:ph type="pic" sz="quarter" idx="26" hasCustomPrompt="1"/>
          </p:nvPr>
        </p:nvSpPr>
        <p:spPr>
          <a:xfrm>
            <a:off x="4898070" y="1496723"/>
            <a:ext cx="1584139" cy="1584615"/>
          </a:xfrm>
        </p:spPr>
        <p:txBody>
          <a:bodyPr anchor="ctr"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Billede</a:t>
            </a:r>
          </a:p>
        </p:txBody>
      </p:sp>
      <p:sp>
        <p:nvSpPr>
          <p:cNvPr id="47" name="Pladsholder til billede 42"/>
          <p:cNvSpPr>
            <a:spLocks noGrp="1"/>
          </p:cNvSpPr>
          <p:nvPr>
            <p:ph type="pic" sz="quarter" idx="27" hasCustomPrompt="1"/>
          </p:nvPr>
        </p:nvSpPr>
        <p:spPr>
          <a:xfrm>
            <a:off x="2661791" y="1496723"/>
            <a:ext cx="1584139" cy="1584615"/>
          </a:xfrm>
        </p:spPr>
        <p:txBody>
          <a:bodyPr anchor="ctr"/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Billede</a:t>
            </a:r>
          </a:p>
        </p:txBody>
      </p:sp>
      <p:cxnSp>
        <p:nvCxnSpPr>
          <p:cNvPr id="50" name="Lige forbindelse 49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17 June 2020</a:t>
            </a:fld>
            <a:endParaRPr lang="da-DK" dirty="0"/>
          </a:p>
        </p:txBody>
      </p:sp>
      <p:sp>
        <p:nvSpPr>
          <p:cNvPr id="51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42" name="Billede 41"/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/>
          <p:cNvCxnSpPr/>
          <p:nvPr userDrawn="1"/>
        </p:nvCxnSpPr>
        <p:spPr>
          <a:xfrm>
            <a:off x="251520" y="1793665"/>
            <a:ext cx="859502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 userDrawn="1"/>
        </p:nvSpPr>
        <p:spPr>
          <a:xfrm>
            <a:off x="974386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/>
          <p:cNvSpPr/>
          <p:nvPr userDrawn="1"/>
        </p:nvSpPr>
        <p:spPr>
          <a:xfrm>
            <a:off x="8100392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/>
          <p:cNvSpPr/>
          <p:nvPr userDrawn="1"/>
        </p:nvSpPr>
        <p:spPr>
          <a:xfrm>
            <a:off x="6318891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4537390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2755888" y="1707847"/>
            <a:ext cx="171636" cy="171636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Pladsholder til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13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4" name="Pladsholder til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7496906" y="981762"/>
            <a:ext cx="1378608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5" name="Pladsholder til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5718950" y="981762"/>
            <a:ext cx="1378608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6" name="Pladsholder til tekst 5"/>
          <p:cNvSpPr>
            <a:spLocks noGrp="1"/>
          </p:cNvSpPr>
          <p:nvPr>
            <p:ph type="body" sz="quarter" idx="21" hasCustomPrompt="1"/>
          </p:nvPr>
        </p:nvSpPr>
        <p:spPr>
          <a:xfrm>
            <a:off x="3940994" y="981762"/>
            <a:ext cx="1378608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22" hasCustomPrompt="1"/>
          </p:nvPr>
        </p:nvSpPr>
        <p:spPr>
          <a:xfrm>
            <a:off x="2163037" y="981762"/>
            <a:ext cx="1378608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23" hasCustomPrompt="1"/>
          </p:nvPr>
        </p:nvSpPr>
        <p:spPr>
          <a:xfrm>
            <a:off x="385080" y="981762"/>
            <a:ext cx="1378608" cy="581876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9" name="Pladsholder til tekst 5"/>
          <p:cNvSpPr>
            <a:spLocks noGrp="1"/>
          </p:cNvSpPr>
          <p:nvPr>
            <p:ph type="body" sz="quarter" idx="24"/>
          </p:nvPr>
        </p:nvSpPr>
        <p:spPr>
          <a:xfrm>
            <a:off x="7496906" y="1989874"/>
            <a:ext cx="1378608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20" name="Pladsholder til tekst 5"/>
          <p:cNvSpPr>
            <a:spLocks noGrp="1"/>
          </p:cNvSpPr>
          <p:nvPr>
            <p:ph type="body" sz="quarter" idx="25"/>
          </p:nvPr>
        </p:nvSpPr>
        <p:spPr>
          <a:xfrm>
            <a:off x="5718950" y="1989874"/>
            <a:ext cx="1378608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21" name="Pladsholder til tekst 5"/>
          <p:cNvSpPr>
            <a:spLocks noGrp="1"/>
          </p:cNvSpPr>
          <p:nvPr>
            <p:ph type="body" sz="quarter" idx="26"/>
          </p:nvPr>
        </p:nvSpPr>
        <p:spPr>
          <a:xfrm>
            <a:off x="3940994" y="1989874"/>
            <a:ext cx="1378608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2" name="Pladsholder til tekst 5"/>
          <p:cNvSpPr>
            <a:spLocks noGrp="1"/>
          </p:cNvSpPr>
          <p:nvPr>
            <p:ph type="body" sz="quarter" idx="27"/>
          </p:nvPr>
        </p:nvSpPr>
        <p:spPr>
          <a:xfrm>
            <a:off x="2163037" y="1989874"/>
            <a:ext cx="1378608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23" name="Pladsholder til tekst 5"/>
          <p:cNvSpPr>
            <a:spLocks noGrp="1"/>
          </p:cNvSpPr>
          <p:nvPr>
            <p:ph type="body" sz="quarter" idx="28"/>
          </p:nvPr>
        </p:nvSpPr>
        <p:spPr>
          <a:xfrm>
            <a:off x="385080" y="1989874"/>
            <a:ext cx="1378608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cxnSp>
        <p:nvCxnSpPr>
          <p:cNvPr id="24" name="Lige forbindelse 23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17 June 2020</a:t>
            </a:fld>
            <a:endParaRPr lang="da-DK" dirty="0"/>
          </a:p>
        </p:txBody>
      </p:sp>
      <p:sp>
        <p:nvSpPr>
          <p:cNvPr id="30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31" name="Billede 30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0" y="195486"/>
            <a:ext cx="914283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22" name="Lige forbindelse 21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24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2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3692" y="1491629"/>
            <a:ext cx="6358668" cy="223224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14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819252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  <p:sp>
        <p:nvSpPr>
          <p:cNvPr id="18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17. juni 2020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6" name="Pladsholder til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453692" y="1275605"/>
            <a:ext cx="6358668" cy="223224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603228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  <p:sp>
        <p:nvSpPr>
          <p:cNvPr id="11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17. juni 2020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4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047810\Desktop\Billeder til PP\Samarbejds2.jpg"/>
          <p:cNvPicPr>
            <a:picLocks noChangeAspect="1" noChangeArrowheads="1"/>
          </p:cNvPicPr>
          <p:nvPr userDrawn="1"/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104" y="144801"/>
            <a:ext cx="8836383" cy="485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 userDrawn="1"/>
        </p:nvSpPr>
        <p:spPr>
          <a:xfrm>
            <a:off x="1763688" y="2184410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1276350"/>
            <a:ext cx="5292080" cy="3024188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i="1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11" name="Ellipse 10"/>
          <p:cNvSpPr/>
          <p:nvPr userDrawn="1"/>
        </p:nvSpPr>
        <p:spPr>
          <a:xfrm>
            <a:off x="2987824" y="2715766"/>
            <a:ext cx="1254298" cy="125429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067944" y="1318136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07744"/>
            <a:ext cx="1008113" cy="3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521505" y="860355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9" name="Ellipse 8"/>
          <p:cNvSpPr/>
          <p:nvPr userDrawn="1"/>
        </p:nvSpPr>
        <p:spPr>
          <a:xfrm>
            <a:off x="4130837" y="384210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21505" y="1730795"/>
            <a:ext cx="5058607" cy="1525826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521505" y="3423778"/>
            <a:ext cx="5058607" cy="37210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11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Indsæt kilde</a:t>
            </a:r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3" hasCustomPrompt="1"/>
          </p:nvPr>
        </p:nvSpPr>
        <p:spPr>
          <a:xfrm>
            <a:off x="5651501" y="104774"/>
            <a:ext cx="3384550" cy="493236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smtClean="0"/>
              <a:t>Indsæt billede, placer derefter bagest </a:t>
            </a:r>
            <a:endParaRPr lang="en-US" dirty="0"/>
          </a:p>
        </p:txBody>
      </p:sp>
      <p:sp>
        <p:nvSpPr>
          <p:cNvPr id="11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12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Ellipse 13"/>
          <p:cNvSpPr/>
          <p:nvPr userDrawn="1"/>
        </p:nvSpPr>
        <p:spPr>
          <a:xfrm>
            <a:off x="5354973" y="915566"/>
            <a:ext cx="1254298" cy="125429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" r="1072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Ellipse 7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llipse 8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Tak for i dag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9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047810\Desktop\Billeder til PP\DSC_046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6" b="7007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 w="190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llipse 14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6" name="Ellipse 15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Tak for i dag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2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7613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8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Ellipse 9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1" name="Ellipse 10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Tak for i dag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13" y="123478"/>
            <a:ext cx="8892480" cy="4875220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3" name="Ellipse 12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54" y="141480"/>
            <a:ext cx="8894835" cy="4858933"/>
          </a:xfrm>
          <a:prstGeom prst="rect">
            <a:avLst/>
          </a:prstGeom>
        </p:spPr>
      </p:pic>
      <p:sp>
        <p:nvSpPr>
          <p:cNvPr id="6" name="Ellipse 5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Tak for i dag</a:t>
            </a: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13" y="123478"/>
            <a:ext cx="8892480" cy="4875220"/>
          </a:xfrm>
          <a:prstGeom prst="rect">
            <a:avLst/>
          </a:prstGeom>
        </p:spPr>
      </p:pic>
      <p:sp>
        <p:nvSpPr>
          <p:cNvPr id="8" name="Ellipse 7"/>
          <p:cNvSpPr/>
          <p:nvPr userDrawn="1"/>
        </p:nvSpPr>
        <p:spPr>
          <a:xfrm>
            <a:off x="5419920" y="1338998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529774" y="1689481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Tak for i dag</a:t>
            </a:r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3203848" y="2420960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2" name="Ellipse 11"/>
          <p:cNvSpPr/>
          <p:nvPr userDrawn="1"/>
        </p:nvSpPr>
        <p:spPr>
          <a:xfrm>
            <a:off x="4932040" y="1203598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 userDrawn="1"/>
        </p:nvSpPr>
        <p:spPr>
          <a:xfrm>
            <a:off x="5292080" y="-596602"/>
            <a:ext cx="5308316" cy="5308316"/>
          </a:xfrm>
          <a:prstGeom prst="ellipse">
            <a:avLst/>
          </a:prstGeom>
          <a:blipFill dpi="0" rotWithShape="1"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/>
          <p:cNvSpPr/>
          <p:nvPr userDrawn="1"/>
        </p:nvSpPr>
        <p:spPr>
          <a:xfrm>
            <a:off x="4393553" y="2971861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/>
          <p:cNvSpPr/>
          <p:nvPr userDrawn="1"/>
        </p:nvSpPr>
        <p:spPr>
          <a:xfrm>
            <a:off x="5266687" y="411060"/>
            <a:ext cx="1105986" cy="11059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5266687" y="350321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959766" y="2180705"/>
            <a:ext cx="3965143" cy="1471165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aseline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Tak for i dag</a:t>
            </a:r>
          </a:p>
          <a:p>
            <a:pPr lvl="0"/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2" y="4391387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/>
          <p:cNvSpPr>
            <a:spLocks noGrp="1"/>
          </p:cNvSpPr>
          <p:nvPr>
            <p:ph type="pic" sz="quarter" idx="11" hasCustomPrompt="1"/>
          </p:nvPr>
        </p:nvSpPr>
        <p:spPr>
          <a:xfrm>
            <a:off x="123413" y="123824"/>
            <a:ext cx="8892479" cy="487487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smtClean="0"/>
              <a:t>Indsæt baggrundsbillede, husk at placere bagest!</a:t>
            </a:r>
            <a:endParaRPr lang="en-US" dirty="0"/>
          </a:p>
        </p:txBody>
      </p:sp>
      <p:sp>
        <p:nvSpPr>
          <p:cNvPr id="14" name="Ellipse 13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1" name="Ellipse 20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sp>
        <p:nvSpPr>
          <p:cNvPr id="16" name="Ellipse 15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339502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 userDrawn="1"/>
        </p:nvSpPr>
        <p:spPr>
          <a:xfrm>
            <a:off x="5292080" y="-596602"/>
            <a:ext cx="5308316" cy="5308316"/>
          </a:xfrm>
          <a:prstGeom prst="ellipse">
            <a:avLst/>
          </a:prstGeom>
          <a:blipFill dpi="0" rotWithShape="1">
            <a:blip r:embed="rId2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/>
          <p:cNvSpPr/>
          <p:nvPr userDrawn="1"/>
        </p:nvSpPr>
        <p:spPr>
          <a:xfrm>
            <a:off x="4393553" y="2971861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/>
          <p:cNvSpPr/>
          <p:nvPr userDrawn="1"/>
        </p:nvSpPr>
        <p:spPr>
          <a:xfrm>
            <a:off x="5266687" y="411060"/>
            <a:ext cx="1105986" cy="11059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5266687" y="350321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1783328"/>
            <a:ext cx="5016500" cy="1258461"/>
          </a:xfr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sp>
        <p:nvSpPr>
          <p:cNvPr id="12" name="Pladsholder til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3041789"/>
            <a:ext cx="5016500" cy="118614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Underoverskrift til præsentation</a:t>
            </a:r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2" y="4391387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817"/>
          <a:stretch/>
        </p:blipFill>
        <p:spPr>
          <a:xfrm>
            <a:off x="5826178" y="-35228"/>
            <a:ext cx="3321614" cy="5199266"/>
          </a:xfrm>
          <a:prstGeom prst="rect">
            <a:avLst/>
          </a:prstGeom>
        </p:spPr>
      </p:pic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/>
          <p:cNvSpPr/>
          <p:nvPr userDrawn="1"/>
        </p:nvSpPr>
        <p:spPr>
          <a:xfrm>
            <a:off x="7740352" y="3882854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7" y="1707654"/>
            <a:ext cx="5220891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Punkt 3</a:t>
            </a:r>
          </a:p>
          <a:p>
            <a:pPr lvl="0"/>
            <a:r>
              <a:rPr lang="da-DK" dirty="0" smtClean="0"/>
              <a:t>Punkt 4</a:t>
            </a:r>
          </a:p>
          <a:p>
            <a:pPr lvl="0"/>
            <a:r>
              <a:rPr lang="da-DK" dirty="0" smtClean="0"/>
              <a:t>Punkt 5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  <p:sp>
        <p:nvSpPr>
          <p:cNvPr id="18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68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Pladsholder til tekst 18"/>
          <p:cNvSpPr>
            <a:spLocks noGrp="1"/>
          </p:cNvSpPr>
          <p:nvPr>
            <p:ph type="body" sz="quarter" idx="11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15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cxnSp>
        <p:nvCxnSpPr>
          <p:cNvPr id="21" name="Lige forbindelse 2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10364"/>
            <a:ext cx="1008113" cy="387206"/>
          </a:xfrm>
          <a:prstGeom prst="rect">
            <a:avLst/>
          </a:prstGeom>
        </p:spPr>
      </p:pic>
      <p:sp>
        <p:nvSpPr>
          <p:cNvPr id="19" name="Pladsholder til dato 3"/>
          <p:cNvSpPr txBox="1">
            <a:spLocks/>
          </p:cNvSpPr>
          <p:nvPr userDrawn="1"/>
        </p:nvSpPr>
        <p:spPr>
          <a:xfrm>
            <a:off x="7308304" y="48039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17. juni 2020</a:t>
            </a:fld>
            <a:endParaRPr lang="da-DK" dirty="0"/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8026853" y="48039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84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152559"/>
          </a:xfrm>
          <a:prstGeom prst="rect">
            <a:avLst/>
          </a:prstGeom>
        </p:spPr>
        <p:txBody>
          <a:bodyPr vert="horz" lIns="81869" tIns="40934" rIns="81869" bIns="40934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627247" y="46515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D6C43E05-5416-43CC-9354-A0F970D8A001}" type="datetime2">
              <a:rPr lang="da-DK" smtClean="0"/>
              <a:t>17. juni 2020</a:t>
            </a:fld>
            <a:endParaRPr lang="da-DK" dirty="0"/>
          </a:p>
        </p:txBody>
      </p:sp>
      <p:sp>
        <p:nvSpPr>
          <p:cNvPr id="8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874453" y="46515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699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72" r:id="rId3"/>
    <p:sldLayoutId id="2147483679" r:id="rId4"/>
    <p:sldLayoutId id="2147483683" r:id="rId5"/>
    <p:sldLayoutId id="2147483687" r:id="rId6"/>
    <p:sldLayoutId id="2147483673" r:id="rId7"/>
    <p:sldLayoutId id="2147483650" r:id="rId8"/>
    <p:sldLayoutId id="2147483661" r:id="rId9"/>
    <p:sldLayoutId id="2147483684" r:id="rId10"/>
    <p:sldLayoutId id="2147483688" r:id="rId11"/>
    <p:sldLayoutId id="2147483685" r:id="rId12"/>
    <p:sldLayoutId id="2147483663" r:id="rId13"/>
    <p:sldLayoutId id="2147483664" r:id="rId14"/>
    <p:sldLayoutId id="2147483666" r:id="rId15"/>
    <p:sldLayoutId id="2147483689" r:id="rId16"/>
    <p:sldLayoutId id="2147483662" r:id="rId17"/>
    <p:sldLayoutId id="2147483682" r:id="rId18"/>
    <p:sldLayoutId id="2147483674" r:id="rId19"/>
    <p:sldLayoutId id="2147483681" r:id="rId20"/>
    <p:sldLayoutId id="2147483678" r:id="rId21"/>
    <p:sldLayoutId id="2147483675" r:id="rId22"/>
    <p:sldLayoutId id="2147483676" r:id="rId23"/>
    <p:sldLayoutId id="2147483680" r:id="rId24"/>
    <p:sldLayoutId id="2147483686" r:id="rId25"/>
    <p:sldLayoutId id="2147483677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818693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07010" indent="-307010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65188" indent="-255842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02336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271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4206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251407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075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10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944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34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69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039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387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673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608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542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477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152559"/>
          </a:xfrm>
          <a:prstGeom prst="rect">
            <a:avLst/>
          </a:prstGeom>
        </p:spPr>
        <p:txBody>
          <a:bodyPr vert="horz" lIns="81869" tIns="40934" rIns="81869" bIns="40934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627247" y="46515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D6C43E05-5416-43CC-9354-A0F970D8A001}" type="datetime2">
              <a:rPr lang="da-DK" smtClean="0"/>
              <a:t>17. juni 2020</a:t>
            </a:fld>
            <a:endParaRPr lang="da-DK" dirty="0"/>
          </a:p>
        </p:txBody>
      </p:sp>
      <p:sp>
        <p:nvSpPr>
          <p:cNvPr id="8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874453" y="46515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833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818693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07010" indent="-307010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65188" indent="-255842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02336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271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4206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251407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075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10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944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34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69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039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387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673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608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542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477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3044047" y="1254608"/>
            <a:ext cx="3080599" cy="2399063"/>
          </a:xfrm>
        </p:spPr>
        <p:txBody>
          <a:bodyPr/>
          <a:lstStyle/>
          <a:p>
            <a:r>
              <a:rPr lang="da-DK" dirty="0" smtClean="0"/>
              <a:t>Energistyrelsens tilsyn ved nedlukning af </a:t>
            </a:r>
            <a:r>
              <a:rPr lang="da-DK" dirty="0" err="1"/>
              <a:t>E</a:t>
            </a:r>
            <a:r>
              <a:rPr lang="da-DK" dirty="0" err="1" smtClean="0"/>
              <a:t>nergispareordningen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678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468312" y="1276499"/>
            <a:ext cx="6949083" cy="302344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a-DK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Energispareordningen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udløber ved udgangen af 2020. Det betyder, at net- og distributionsselskaberne skal opfylde de aftalte </a:t>
            </a:r>
            <a:r>
              <a:rPr lang="da-DK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energisparemål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inden d. 31. december 2020.</a:t>
            </a:r>
          </a:p>
          <a:p>
            <a:pPr>
              <a:spcBef>
                <a:spcPts val="600"/>
              </a:spcBef>
            </a:pPr>
            <a:endParaRPr lang="da-DK" sz="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Energispareaftalen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da-DK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Energisparebekendtgørelsen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er der fastsat regler og krav, som selskaberne skal leve op til for realisering af </a:t>
            </a:r>
            <a:r>
              <a:rPr lang="da-DK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energisparemålene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Energistyrelsen fører tilsyn med besparelser i indmeldte </a:t>
            </a:r>
            <a:r>
              <a:rPr lang="da-DK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energispareprojekter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med selskabernes egenkontrol af </a:t>
            </a:r>
            <a:r>
              <a:rPr lang="da-DK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energispareprojekter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og analyser af, hvorvidt de opnåede energibesparelser er opnået omkostningseffektivt. </a:t>
            </a:r>
          </a:p>
          <a:p>
            <a:pPr>
              <a:spcBef>
                <a:spcPts val="600"/>
              </a:spcBef>
            </a:pPr>
            <a:endParaRPr lang="da-DK" sz="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Energistyrelsens tilsynsindsats fortsætter i 2021 i forhold til de indmeldte </a:t>
            </a:r>
            <a:r>
              <a:rPr lang="da-DK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energisbesparelser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fra 2020. </a:t>
            </a:r>
          </a:p>
          <a:p>
            <a:pPr>
              <a:spcBef>
                <a:spcPts val="600"/>
              </a:spcBef>
            </a:pPr>
            <a:endParaRPr lang="da-DK" sz="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På de følgende sider fremgår Energistyrelsens resterende, kendte tilsynsopgaver.</a:t>
            </a:r>
            <a:endParaRPr lang="da-DK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251520" y="266602"/>
            <a:ext cx="8928223" cy="283826"/>
          </a:xfrm>
        </p:spPr>
        <p:txBody>
          <a:bodyPr/>
          <a:lstStyle/>
          <a:p>
            <a:r>
              <a:rPr lang="da-DK" dirty="0"/>
              <a:t>Energistyrelsen fører tilsyn med </a:t>
            </a:r>
            <a:r>
              <a:rPr lang="da-DK" dirty="0" err="1"/>
              <a:t>energispareordningen</a:t>
            </a:r>
            <a:r>
              <a:rPr lang="da-DK" dirty="0"/>
              <a:t> frem til og med 2021</a:t>
            </a:r>
          </a:p>
        </p:txBody>
      </p:sp>
    </p:spTree>
    <p:extLst>
      <p:ext uri="{BB962C8B-B14F-4D97-AF65-F5344CB8AC3E}">
        <p14:creationId xmlns:p14="http://schemas.microsoft.com/office/powerpoint/2010/main" val="4453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>
          <a:xfrm>
            <a:off x="6344778" y="981762"/>
            <a:ext cx="1127824" cy="581876"/>
          </a:xfrm>
        </p:spPr>
        <p:txBody>
          <a:bodyPr>
            <a:normAutofit/>
          </a:bodyPr>
          <a:lstStyle/>
          <a:p>
            <a:r>
              <a:rPr lang="da-DK" sz="1300" dirty="0"/>
              <a:t>Kontrol af korrektioner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20"/>
          </p:nvPr>
        </p:nvSpPr>
        <p:spPr>
          <a:xfrm>
            <a:off x="4668993" y="920665"/>
            <a:ext cx="1506519" cy="704070"/>
          </a:xfrm>
        </p:spPr>
        <p:txBody>
          <a:bodyPr>
            <a:normAutofit fontScale="92500" lnSpcReduction="20000"/>
          </a:bodyPr>
          <a:lstStyle/>
          <a:p>
            <a:r>
              <a:rPr lang="da-DK" sz="1300" dirty="0"/>
              <a:t>Kontrol af afrapportering af kvalitetskontrol og audit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21"/>
          </p:nvPr>
        </p:nvSpPr>
        <p:spPr>
          <a:xfrm>
            <a:off x="2987824" y="915566"/>
            <a:ext cx="1754095" cy="581876"/>
          </a:xfrm>
        </p:spPr>
        <p:txBody>
          <a:bodyPr>
            <a:noAutofit/>
          </a:bodyPr>
          <a:lstStyle/>
          <a:p>
            <a:r>
              <a:rPr lang="da-DK" sz="1200" dirty="0"/>
              <a:t>Samkøring af sager for at sikre mod </a:t>
            </a:r>
            <a:r>
              <a:rPr lang="da-DK" sz="1200" dirty="0" smtClean="0"/>
              <a:t>dobbelt-indberetninger</a:t>
            </a:r>
            <a:endParaRPr lang="da-DK" sz="120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22"/>
          </p:nvPr>
        </p:nvSpPr>
        <p:spPr>
          <a:xfrm>
            <a:off x="1763688" y="981762"/>
            <a:ext cx="1127825" cy="581876"/>
          </a:xfrm>
        </p:spPr>
        <p:txBody>
          <a:bodyPr/>
          <a:lstStyle/>
          <a:p>
            <a:r>
              <a:rPr lang="da-DK" sz="1300" dirty="0" smtClean="0"/>
              <a:t>Særkontroller</a:t>
            </a:r>
            <a:endParaRPr lang="da-DK" sz="1300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23"/>
          </p:nvPr>
        </p:nvSpPr>
        <p:spPr>
          <a:xfrm>
            <a:off x="385080" y="981762"/>
            <a:ext cx="1127824" cy="581876"/>
          </a:xfrm>
        </p:spPr>
        <p:txBody>
          <a:bodyPr>
            <a:normAutofit/>
          </a:bodyPr>
          <a:lstStyle/>
          <a:p>
            <a:r>
              <a:rPr lang="da-DK" sz="1300" dirty="0" err="1" smtClean="0"/>
              <a:t>Stikprøve-kontrol</a:t>
            </a:r>
            <a:endParaRPr lang="da-DK" sz="1300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24"/>
          </p:nvPr>
        </p:nvSpPr>
        <p:spPr>
          <a:xfrm>
            <a:off x="6258002" y="1989874"/>
            <a:ext cx="1179550" cy="2526092"/>
          </a:xfrm>
        </p:spPr>
        <p:txBody>
          <a:bodyPr>
            <a:normAutofit/>
          </a:bodyPr>
          <a:lstStyle/>
          <a:p>
            <a:endParaRPr lang="da-DK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25"/>
          </p:nvPr>
        </p:nvSpPr>
        <p:spPr>
          <a:xfrm>
            <a:off x="6196654" y="1989874"/>
            <a:ext cx="1397970" cy="2526092"/>
          </a:xfrm>
        </p:spPr>
        <p:txBody>
          <a:bodyPr>
            <a:norm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Energistyrelsen kontrollerer årligt, om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selskaberne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har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gennemført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de korrektioner, som Energistyrelsen har truffet afgørelse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om.</a:t>
            </a:r>
          </a:p>
          <a:p>
            <a:endParaRPr lang="da-DK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26"/>
          </p:nvPr>
        </p:nvSpPr>
        <p:spPr>
          <a:xfrm>
            <a:off x="3119229" y="1989874"/>
            <a:ext cx="1438020" cy="2526092"/>
          </a:xfrm>
        </p:spPr>
        <p:txBody>
          <a:bodyPr>
            <a:noAutofit/>
          </a:bodyPr>
          <a:lstStyle/>
          <a:p>
            <a:r>
              <a:rPr lang="da-DK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Samarbejdsorganerneforetager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samkøring. Ved dobbelt-indberetning afgør selskaberne, hvem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der har retten til indberetningen,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og selskabet uden ret,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skal korrigere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indberetningen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for det pågældende år ved næstkommende indberetning.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Evt. tvister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afgøres af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Energistyrelsen.</a:t>
            </a:r>
          </a:p>
          <a:p>
            <a:endParaRPr lang="da-DK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27"/>
          </p:nvPr>
        </p:nvSpPr>
        <p:spPr>
          <a:xfrm>
            <a:off x="1572301" y="1989874"/>
            <a:ext cx="1438795" cy="2526092"/>
          </a:xfrm>
        </p:spPr>
        <p:txBody>
          <a:bodyPr>
            <a:noAutofit/>
          </a:bodyPr>
          <a:lstStyle/>
          <a:p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Energistyrelsen foretager særkontroller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af specifikke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områder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under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energispare-indsatsen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, hvis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aftaleparterne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har mistanke om en mulig omgåelse af reglerne. </a:t>
            </a:r>
          </a:p>
          <a:p>
            <a:endParaRPr lang="da-DK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28"/>
          </p:nvPr>
        </p:nvSpPr>
        <p:spPr>
          <a:xfrm>
            <a:off x="179512" y="1989874"/>
            <a:ext cx="1253510" cy="2526092"/>
          </a:xfrm>
        </p:spPr>
        <p:txBody>
          <a:bodyPr>
            <a:norm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Energistyrelsen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foretager </a:t>
            </a:r>
            <a:r>
              <a:rPr lang="da-DK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stikprøve-kontroller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af, om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indberettede energibesparelser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er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korrekte. </a:t>
            </a:r>
          </a:p>
          <a:p>
            <a:endParaRPr lang="da-DK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7E12FD-8D0B-4954-BC56-F5DD323C4594}" type="datetime3">
              <a:rPr lang="en-US" smtClean="0"/>
              <a:t>17 June 2020</a:t>
            </a:fld>
            <a:endParaRPr lang="da-DK" dirty="0"/>
          </a:p>
        </p:txBody>
      </p:sp>
      <p:sp>
        <p:nvSpPr>
          <p:cNvPr id="15" name="Pladsholder til slidenumm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smtClean="0"/>
              <a:t>Page </a:t>
            </a:r>
            <a:fld id="{8E044AEF-F590-47CE-BE8F-5C241A59BA2A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16" name="Pladsholder til tekst 3"/>
          <p:cNvSpPr>
            <a:spLocks noGrp="1"/>
          </p:cNvSpPr>
          <p:nvPr>
            <p:ph type="body" sz="quarter" idx="18"/>
          </p:nvPr>
        </p:nvSpPr>
        <p:spPr>
          <a:xfrm>
            <a:off x="7784938" y="981762"/>
            <a:ext cx="1127824" cy="581876"/>
          </a:xfrm>
        </p:spPr>
        <p:txBody>
          <a:bodyPr>
            <a:normAutofit fontScale="92500" lnSpcReduction="10000"/>
          </a:bodyPr>
          <a:lstStyle/>
          <a:p>
            <a:r>
              <a:rPr lang="da-DK" sz="1300" dirty="0" smtClean="0"/>
              <a:t>Omkostnings-effektivitets-analyse</a:t>
            </a:r>
            <a:endParaRPr lang="da-DK" sz="1300" dirty="0"/>
          </a:p>
          <a:p>
            <a:endParaRPr lang="da-DK" sz="1300" dirty="0"/>
          </a:p>
          <a:p>
            <a:endParaRPr lang="da-DK" sz="1300" dirty="0"/>
          </a:p>
        </p:txBody>
      </p:sp>
      <p:sp>
        <p:nvSpPr>
          <p:cNvPr id="17" name="Pladsholder til tekst 8"/>
          <p:cNvSpPr>
            <a:spLocks noGrp="1"/>
          </p:cNvSpPr>
          <p:nvPr>
            <p:ph type="body" sz="quarter" idx="24"/>
          </p:nvPr>
        </p:nvSpPr>
        <p:spPr>
          <a:xfrm>
            <a:off x="7602642" y="1989874"/>
            <a:ext cx="1385118" cy="2526092"/>
          </a:xfrm>
        </p:spPr>
        <p:txBody>
          <a:bodyPr>
            <a:normAutofit/>
          </a:bodyPr>
          <a:lstStyle/>
          <a:p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Energistyrelsen undersøger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årligt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, om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selskaberne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opfylder deres årlige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energispare-forpligtelse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så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omkostningseffektivt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som muligt.</a:t>
            </a:r>
          </a:p>
          <a:p>
            <a:endParaRPr lang="da-DK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ladsholder til tekst 9"/>
          <p:cNvSpPr>
            <a:spLocks noGrp="1"/>
          </p:cNvSpPr>
          <p:nvPr>
            <p:ph type="body" sz="quarter" idx="25"/>
          </p:nvPr>
        </p:nvSpPr>
        <p:spPr>
          <a:xfrm>
            <a:off x="4623573" y="1989874"/>
            <a:ext cx="1533668" cy="2526092"/>
          </a:xfrm>
        </p:spPr>
        <p:txBody>
          <a:bodyPr>
            <a:normAutofit/>
          </a:bodyPr>
          <a:lstStyle/>
          <a:p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Energistyrelsen kontrollerer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årligt, om energiselskaberne overholder kravene til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kvalitetssikringssystem, </a:t>
            </a:r>
            <a:r>
              <a:rPr lang="da-DK" sz="1100" dirty="0">
                <a:latin typeface="Calibri" panose="020F0502020204030204" pitchFamily="34" charset="0"/>
                <a:cs typeface="Calibri" panose="020F0502020204030204" pitchFamily="34" charset="0"/>
              </a:rPr>
              <a:t>kvalitetskontrol og </a:t>
            </a:r>
            <a:r>
              <a:rPr lang="da-DK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audit.                                                           </a:t>
            </a:r>
            <a:endParaRPr lang="da-DK" sz="11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Lige forbindelse 19"/>
          <p:cNvCxnSpPr/>
          <p:nvPr/>
        </p:nvCxnSpPr>
        <p:spPr>
          <a:xfrm>
            <a:off x="3056168" y="2067694"/>
            <a:ext cx="3664" cy="2448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/>
          <p:cNvCxnSpPr/>
          <p:nvPr/>
        </p:nvCxnSpPr>
        <p:spPr>
          <a:xfrm>
            <a:off x="4557248" y="2067694"/>
            <a:ext cx="14752" cy="2448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forbindelse 21"/>
          <p:cNvCxnSpPr/>
          <p:nvPr/>
        </p:nvCxnSpPr>
        <p:spPr>
          <a:xfrm>
            <a:off x="6096780" y="2067694"/>
            <a:ext cx="4150" cy="2448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/>
          <p:cNvCxnSpPr/>
          <p:nvPr/>
        </p:nvCxnSpPr>
        <p:spPr>
          <a:xfrm>
            <a:off x="7576860" y="2067694"/>
            <a:ext cx="4666" cy="2448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23"/>
          <p:cNvCxnSpPr/>
          <p:nvPr/>
        </p:nvCxnSpPr>
        <p:spPr>
          <a:xfrm>
            <a:off x="1498740" y="2067694"/>
            <a:ext cx="14164" cy="2448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251520" y="266602"/>
            <a:ext cx="8928223" cy="283826"/>
          </a:xfrm>
        </p:spPr>
        <p:txBody>
          <a:bodyPr/>
          <a:lstStyle/>
          <a:p>
            <a:r>
              <a:rPr lang="en-US" sz="2000" b="1" i="0" dirty="0" err="1"/>
              <a:t>Energistyrelsen</a:t>
            </a:r>
            <a:r>
              <a:rPr lang="en-US" sz="2000" b="1" i="0" dirty="0"/>
              <a:t> </a:t>
            </a:r>
            <a:r>
              <a:rPr lang="en-US" sz="2000" b="1" i="0" dirty="0" err="1"/>
              <a:t>har</a:t>
            </a:r>
            <a:r>
              <a:rPr lang="en-US" sz="2000" b="1" i="0" dirty="0"/>
              <a:t> </a:t>
            </a:r>
            <a:r>
              <a:rPr lang="en-US" sz="2000" b="1" i="0" dirty="0" err="1"/>
              <a:t>seks</a:t>
            </a:r>
            <a:r>
              <a:rPr lang="en-US" sz="2000" b="1" i="0" dirty="0"/>
              <a:t> </a:t>
            </a:r>
            <a:r>
              <a:rPr lang="en-US" sz="2000" b="1" i="0" dirty="0" err="1" smtClean="0"/>
              <a:t>tilsyns</a:t>
            </a:r>
            <a:r>
              <a:rPr lang="en-US" sz="2000" b="1" i="0" dirty="0" smtClean="0"/>
              <a:t>- </a:t>
            </a:r>
            <a:r>
              <a:rPr lang="en-US" sz="2000" b="1" i="0" dirty="0" err="1" smtClean="0"/>
              <a:t>og</a:t>
            </a:r>
            <a:r>
              <a:rPr lang="en-US" sz="2000" b="1" i="0" dirty="0" smtClean="0"/>
              <a:t> </a:t>
            </a:r>
            <a:r>
              <a:rPr lang="en-US" sz="2000" b="1" i="0" dirty="0" err="1" smtClean="0"/>
              <a:t>kontrolopgaver</a:t>
            </a:r>
            <a:endParaRPr lang="en-US" sz="2000" b="1" i="0" dirty="0"/>
          </a:p>
        </p:txBody>
      </p:sp>
    </p:spTree>
    <p:extLst>
      <p:ext uri="{BB962C8B-B14F-4D97-AF65-F5344CB8AC3E}">
        <p14:creationId xmlns:p14="http://schemas.microsoft.com/office/powerpoint/2010/main" val="29436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2123728" y="1059582"/>
            <a:ext cx="5976664" cy="338437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For at undgå at fordyre </a:t>
            </a:r>
            <a:r>
              <a:rPr lang="da-DK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energispareordningen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vil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Energistyrelsen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udføre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et fleksibelt tilsyn,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der sigter på at mindske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selskabernes administrative byrder samtidig med, at der føres et tilstrækkeligt tilsyn med,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indberettede besparelser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overholder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Energispareaftalen og </a:t>
            </a:r>
            <a:r>
              <a:rPr lang="da-DK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energisparebekendtgørelsen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og med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 vil Energistyrelsen udføre de tilsyns- og kontrolaktiviteter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der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skal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sikre,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at selskaberne opfylder deres </a:t>
            </a:r>
            <a:r>
              <a:rPr lang="da-DK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energisparemål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Stikprøvekontroller af  besparelser indmeldt i 2020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ærkontroller i det omfang, det vurderes nødvendigt.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amkøring af sager for at sikre mod dobbeltindberetning,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ontrol af affrapportering af kvalitetskontrol, som selskaberne skal sikre er udført forud for indberetning. 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ontrol af om selskaberne gennemfører korrektioner på afviste energibesparelser. </a:t>
            </a:r>
          </a:p>
          <a:p>
            <a:pPr>
              <a:spcBef>
                <a:spcPts val="600"/>
              </a:spcBef>
            </a:pPr>
            <a:endParaRPr lang="da-DK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a-DK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da-DK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frundet rektangel 4"/>
          <p:cNvSpPr/>
          <p:nvPr/>
        </p:nvSpPr>
        <p:spPr>
          <a:xfrm>
            <a:off x="179512" y="1059582"/>
            <a:ext cx="1800200" cy="3312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Tilsyns- og kontrolopgaver,</a:t>
            </a:r>
            <a:r>
              <a:rPr kumimoji="0" lang="da-DK" sz="1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fortsætter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251520" y="266602"/>
            <a:ext cx="8928223" cy="283826"/>
          </a:xfrm>
        </p:spPr>
        <p:txBody>
          <a:bodyPr/>
          <a:lstStyle/>
          <a:p>
            <a:r>
              <a:rPr lang="en-US" dirty="0" err="1" smtClean="0"/>
              <a:t>Energistyrelsen</a:t>
            </a:r>
            <a:r>
              <a:rPr lang="en-US" dirty="0" smtClean="0"/>
              <a:t> </a:t>
            </a:r>
            <a:r>
              <a:rPr lang="en-US" dirty="0" err="1" smtClean="0"/>
              <a:t>vil</a:t>
            </a:r>
            <a:r>
              <a:rPr lang="en-US" dirty="0" smtClean="0"/>
              <a:t> </a:t>
            </a:r>
            <a:r>
              <a:rPr lang="en-US" dirty="0" err="1" smtClean="0"/>
              <a:t>gennemføre</a:t>
            </a:r>
            <a:r>
              <a:rPr lang="en-US" dirty="0" smtClean="0"/>
              <a:t> et </a:t>
            </a:r>
            <a:r>
              <a:rPr lang="en-US" dirty="0" err="1" smtClean="0"/>
              <a:t>tilstrækkeligt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fleksibelt</a:t>
            </a:r>
            <a:r>
              <a:rPr lang="en-US" dirty="0" smtClean="0"/>
              <a:t> </a:t>
            </a:r>
            <a:r>
              <a:rPr lang="en-US" dirty="0" err="1" smtClean="0"/>
              <a:t>tilsyn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2210138" y="1275606"/>
            <a:ext cx="5386198" cy="302433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Energistyrelsen gennemfører ikke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kontroller, der har til hensigt at forbedre ordningen fremadrettet. Det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betyder,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at: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omkostningsanalyse for 2018-2020 ikke vil blive gennemført,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da evt. sanktioner først vil kunne træde i kraft efter ordningens udløb.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…audit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2020 ikke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vil blive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gennemført, da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den vil skulle foretages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i 2021 </a:t>
            </a:r>
            <a:r>
              <a:rPr lang="da-DK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mhp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fremadrettet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vejledning. Det er ikke relevant, da ordningen udløber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ved udgangen af 2020.</a:t>
            </a:r>
          </a:p>
          <a:p>
            <a:pPr>
              <a:spcBef>
                <a:spcPts val="600"/>
              </a:spcBef>
            </a:pPr>
            <a:endParaRPr lang="da-DK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BEMÆRK: Når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ordningen slutter i 2020, vil virksomhederne være forpligtede til at kunne dokumentere energibesparelser fra 2020 og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bevare dokumentationen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i fem år </a:t>
            </a:r>
            <a:r>
              <a:rPr lang="da-DK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mhp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Energistyrelsens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pligt til 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at føre tilsyn eller </a:t>
            </a:r>
            <a:r>
              <a:rPr lang="da-DK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behandle klager</a:t>
            </a:r>
            <a:r>
              <a:rPr lang="da-DK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a-DK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a-DK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da-DK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frundet rektangel 5"/>
          <p:cNvSpPr/>
          <p:nvPr/>
        </p:nvSpPr>
        <p:spPr>
          <a:xfrm>
            <a:off x="179512" y="1059582"/>
            <a:ext cx="1958618" cy="3312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Tilsyns- og kontrolopgaver, der stopper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251520" y="266602"/>
            <a:ext cx="9145016" cy="288924"/>
          </a:xfrm>
        </p:spPr>
        <p:txBody>
          <a:bodyPr/>
          <a:lstStyle/>
          <a:p>
            <a:r>
              <a:rPr lang="en-US" dirty="0"/>
              <a:t>To </a:t>
            </a:r>
            <a:r>
              <a:rPr lang="en-US" dirty="0" err="1"/>
              <a:t>tilsyns</a:t>
            </a:r>
            <a:r>
              <a:rPr lang="en-US" dirty="0"/>
              <a:t>-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kontrolopgaver</a:t>
            </a:r>
            <a:r>
              <a:rPr lang="en-US" dirty="0"/>
              <a:t> </a:t>
            </a:r>
            <a:r>
              <a:rPr lang="en-US" dirty="0" err="1" smtClean="0"/>
              <a:t>bortfalder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955554"/>
              </p:ext>
            </p:extLst>
          </p:nvPr>
        </p:nvGraphicFramePr>
        <p:xfrm>
          <a:off x="251520" y="808923"/>
          <a:ext cx="8582918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194696237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1103049046"/>
                    </a:ext>
                  </a:extLst>
                </a:gridCol>
                <a:gridCol w="3326334">
                  <a:extLst>
                    <a:ext uri="{9D8B030D-6E8A-4147-A177-3AD203B41FA5}">
                      <a16:colId xmlns:a16="http://schemas.microsoft.com/office/drawing/2014/main" val="798994895"/>
                    </a:ext>
                  </a:extLst>
                </a:gridCol>
              </a:tblGrid>
              <a:tr h="279198">
                <a:tc>
                  <a:txBody>
                    <a:bodyPr/>
                    <a:lstStyle/>
                    <a:p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da-DK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936051"/>
                  </a:ext>
                </a:extLst>
              </a:tr>
              <a:tr h="710685">
                <a:tc>
                  <a:txBody>
                    <a:bodyPr/>
                    <a:lstStyle/>
                    <a:p>
                      <a:r>
                        <a:rPr lang="da-DK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Stikprøvekontrol</a:t>
                      </a:r>
                      <a:endParaRPr lang="da-DK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April-</a:t>
                      </a:r>
                      <a:r>
                        <a:rPr lang="da-DK" sz="10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august:</a:t>
                      </a:r>
                      <a:r>
                        <a:rPr lang="da-DK" sz="10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Energistyrelsen v. COWI indsamler dokumentation for 2019 projekter. </a:t>
                      </a:r>
                    </a:p>
                    <a:p>
                      <a:r>
                        <a:rPr lang="da-DK" sz="10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August-december:</a:t>
                      </a:r>
                      <a:r>
                        <a:rPr lang="da-DK" sz="10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Sagsbehandling i Energistyrelsen med løbende indsamling af evt. yderligere dokumentation hos selskaberne.  </a:t>
                      </a:r>
                      <a:endParaRPr lang="da-DK" sz="10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April-</a:t>
                      </a:r>
                      <a:r>
                        <a:rPr lang="da-DK" sz="10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august:</a:t>
                      </a:r>
                      <a:r>
                        <a:rPr lang="da-DK" sz="10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Energistyrelsen v. COWI indsamler dokumentation for 2020 projekter. </a:t>
                      </a:r>
                    </a:p>
                    <a:p>
                      <a:r>
                        <a:rPr lang="da-DK" sz="10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August-december: Sagsbehandling i Energistyrelsen med løbende indsamling af evt. yderligere dokumentation hos selskaberne.  </a:t>
                      </a:r>
                      <a:endParaRPr lang="da-DK" sz="1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072218"/>
                  </a:ext>
                </a:extLst>
              </a:tr>
              <a:tr h="395456">
                <a:tc>
                  <a:txBody>
                    <a:bodyPr/>
                    <a:lstStyle/>
                    <a:p>
                      <a:r>
                        <a:rPr lang="da-DK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Særkontrol</a:t>
                      </a:r>
                      <a:endParaRPr lang="da-DK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baseline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Første halvdel (primært) :</a:t>
                      </a:r>
                      <a:r>
                        <a:rPr lang="da-DK" sz="1000" baseline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a-DK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Sagsbehandling ift. særkontroller for hhv. IT-servere, halm og biokedler II samt traktorer.</a:t>
                      </a:r>
                      <a:endParaRPr lang="da-DK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Nye særkontroller gennemføres i det omfang, det vurderes nødvendigt.</a:t>
                      </a:r>
                      <a:endParaRPr lang="da-DK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977797"/>
                  </a:ext>
                </a:extLst>
              </a:tr>
              <a:tr h="609158">
                <a:tc>
                  <a:txBody>
                    <a:bodyPr/>
                    <a:lstStyle/>
                    <a:p>
                      <a:r>
                        <a:rPr lang="da-DK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Samkøring af sager for at sikre mod dobbeltindberetninger</a:t>
                      </a:r>
                      <a:endParaRPr lang="da-DK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kvartal:</a:t>
                      </a:r>
                      <a:r>
                        <a:rPr lang="da-DK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Samkøring foretages af samarbejdsorganerne</a:t>
                      </a:r>
                      <a:r>
                        <a:rPr lang="da-DK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projekter indberettet for 2019 og indberetter resultatet til Energistyrelsen.  Eventuelle uenigheder mellem selskaber om retten til indberetning mægles og afgøres af Energistyrelsen.</a:t>
                      </a:r>
                      <a:endParaRPr lang="da-DK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kvartal:</a:t>
                      </a:r>
                      <a:r>
                        <a:rPr lang="da-DK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Samkøring foretages af samarbejdsorganerne</a:t>
                      </a:r>
                      <a:r>
                        <a:rPr lang="da-DK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projekter indberettet for 2020 og indberetter resultatet til Energistyrelsen. Eventuelle uenigheder mellem selskaber om retten til indberetning mægles og afgøres af Energistyrelsen.</a:t>
                      </a:r>
                      <a:endParaRPr lang="da-DK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717338"/>
                  </a:ext>
                </a:extLst>
              </a:tr>
              <a:tr h="456869">
                <a:tc>
                  <a:txBody>
                    <a:bodyPr/>
                    <a:lstStyle/>
                    <a:p>
                      <a:r>
                        <a:rPr lang="da-DK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Kvalitetskontrol</a:t>
                      </a:r>
                      <a:endParaRPr lang="da-DK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Juli:</a:t>
                      </a:r>
                      <a:r>
                        <a:rPr lang="da-DK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Sagsbehandling i Energistyrelsen. </a:t>
                      </a:r>
                    </a:p>
                    <a:p>
                      <a:r>
                        <a:rPr lang="da-DK" sz="10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kvartal:</a:t>
                      </a:r>
                      <a:r>
                        <a:rPr lang="da-DK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Mulige bagudrettede påbud/henstillinger sendes til selskaberne.  </a:t>
                      </a:r>
                      <a:endParaRPr lang="da-DK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Juli:</a:t>
                      </a:r>
                      <a:r>
                        <a:rPr lang="da-DK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Sagsbehandling i Energistyrelsen. </a:t>
                      </a:r>
                    </a:p>
                    <a:p>
                      <a:r>
                        <a:rPr lang="da-DK" sz="10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kvartal:</a:t>
                      </a:r>
                      <a:r>
                        <a:rPr lang="da-DK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Mulige bagudrettede påbud/henstillinger sendes til selskaberne.  </a:t>
                      </a:r>
                      <a:endParaRPr lang="da-DK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570607"/>
                  </a:ext>
                </a:extLst>
              </a:tr>
              <a:tr h="224104">
                <a:tc>
                  <a:txBody>
                    <a:bodyPr/>
                    <a:lstStyle/>
                    <a:p>
                      <a:pPr marL="0" marR="0" lvl="0" indent="0" algn="l" defTabSz="818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Auditkontrol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 kvartal:</a:t>
                      </a:r>
                      <a:r>
                        <a:rPr lang="da-DK" sz="10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Audit for 2019 færdigbehandles og afgørelser udsendes til selskaberne.  </a:t>
                      </a:r>
                      <a:endParaRPr lang="da-DK" sz="10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18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Audit</a:t>
                      </a:r>
                      <a:r>
                        <a:rPr lang="da-DK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for 2020 gennemføres ikke, </a:t>
                      </a:r>
                      <a:r>
                        <a:rPr lang="da-DK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 audit for 2020 vil skulle foretages i 2021 med henblik på fremadrettet vejledning, men i 2021 er ordningen udløbet.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01342"/>
                  </a:ext>
                </a:extLst>
              </a:tr>
              <a:tr h="224104">
                <a:tc>
                  <a:txBody>
                    <a:bodyPr/>
                    <a:lstStyle/>
                    <a:p>
                      <a:pPr marL="0" marR="0" lvl="0" indent="0" algn="l" defTabSz="818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Kontrol af korrektioner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kvartal:</a:t>
                      </a:r>
                      <a:r>
                        <a:rPr lang="da-DK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Korrektioner fra</a:t>
                      </a:r>
                      <a:r>
                        <a:rPr lang="da-DK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tidligere</a:t>
                      </a:r>
                      <a:r>
                        <a:rPr lang="da-DK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kontroller tjekkes, evt. dialog med brancher og selskaber efterfølgende.</a:t>
                      </a:r>
                      <a:endParaRPr lang="da-DK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 kvartal:</a:t>
                      </a:r>
                      <a:r>
                        <a:rPr lang="da-DK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Korrektioner ift. </a:t>
                      </a:r>
                      <a:r>
                        <a:rPr lang="da-DK" sz="1000" kern="120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2019 og </a:t>
                      </a:r>
                      <a:r>
                        <a:rPr lang="da-DK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samlet </a:t>
                      </a:r>
                      <a:r>
                        <a:rPr lang="da-DK" sz="1000" kern="120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under ordningen</a:t>
                      </a:r>
                      <a:r>
                        <a:rPr lang="da-DK" sz="1000" kern="1200" baseline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a-DK" sz="1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kontrolleres. </a:t>
                      </a:r>
                      <a:endParaRPr lang="da-DK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77490"/>
                  </a:ext>
                </a:extLst>
              </a:tr>
            </a:tbl>
          </a:graphicData>
        </a:graphic>
      </p:graphicFrame>
      <p:sp>
        <p:nvSpPr>
          <p:cNvPr id="5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251520" y="266602"/>
            <a:ext cx="8928223" cy="283826"/>
          </a:xfrm>
        </p:spPr>
        <p:txBody>
          <a:bodyPr/>
          <a:lstStyle/>
          <a:p>
            <a:r>
              <a:rPr lang="da-DK" dirty="0"/>
              <a:t>Tilsyns og </a:t>
            </a:r>
            <a:r>
              <a:rPr lang="da-DK" dirty="0" smtClean="0"/>
              <a:t>kontrolaktivitetsoversigt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53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S Layou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PPt DK bredt format.pptx [Skrivebeskyttet]" id="{65D1F2E8-ABCC-468F-98F9-30EBAAE8AFE8}" vid="{535B5A5B-41FC-4FDF-91C9-9C7C9616171B}"/>
    </a:ext>
  </a:extLst>
</a:theme>
</file>

<file path=ppt/theme/theme2.xml><?xml version="1.0" encoding="utf-8"?>
<a:theme xmlns:a="http://schemas.openxmlformats.org/drawingml/2006/main" name="1_ENS Layou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PPt DK bredt format.pptx [Skrivebeskyttet]" id="{65D1F2E8-ABCC-468F-98F9-30EBAAE8AFE8}" vid="{535B5A5B-41FC-4FDF-91C9-9C7C9616171B}"/>
    </a:ext>
  </a:extLst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6e0bac5526d54422a8496ce6e545131c</Template>
  <TotalTime>1570</TotalTime>
  <Words>802</Words>
  <Application>Microsoft Office PowerPoint</Application>
  <PresentationFormat>Skærmshow (16:9)</PresentationFormat>
  <Paragraphs>68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6</vt:i4>
      </vt:variant>
    </vt:vector>
  </HeadingPairs>
  <TitlesOfParts>
    <vt:vector size="13" baseType="lpstr">
      <vt:lpstr>Arial</vt:lpstr>
      <vt:lpstr>Barlow Light</vt:lpstr>
      <vt:lpstr>Calibri</vt:lpstr>
      <vt:lpstr>Segoe UI Semibold</vt:lpstr>
      <vt:lpstr>Segoe UI Semilight</vt:lpstr>
      <vt:lpstr>ENS Layout</vt:lpstr>
      <vt:lpstr>1_ENS Layout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Jeppe Holtum Hansen</dc:creator>
  <cp:lastModifiedBy>Jeppe Holtum Hansen</cp:lastModifiedBy>
  <cp:revision>94</cp:revision>
  <dcterms:created xsi:type="dcterms:W3CDTF">2020-02-07T08:38:36Z</dcterms:created>
  <dcterms:modified xsi:type="dcterms:W3CDTF">2020-06-17T08:39:52Z</dcterms:modified>
</cp:coreProperties>
</file>