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1" r:id="rId2"/>
    <p:sldId id="366" r:id="rId3"/>
    <p:sldId id="397" r:id="rId4"/>
    <p:sldId id="328" r:id="rId5"/>
    <p:sldId id="403" r:id="rId6"/>
    <p:sldId id="398" r:id="rId7"/>
    <p:sldId id="400" r:id="rId8"/>
    <p:sldId id="404" r:id="rId9"/>
    <p:sldId id="389" r:id="rId10"/>
    <p:sldId id="399" r:id="rId11"/>
    <p:sldId id="402" r:id="rId12"/>
    <p:sldId id="340" r:id="rId13"/>
    <p:sldId id="405" r:id="rId14"/>
    <p:sldId id="352" r:id="rId15"/>
    <p:sldId id="372" r:id="rId16"/>
    <p:sldId id="376" r:id="rId17"/>
    <p:sldId id="380" r:id="rId18"/>
    <p:sldId id="381" r:id="rId19"/>
    <p:sldId id="382" r:id="rId20"/>
    <p:sldId id="388" r:id="rId21"/>
    <p:sldId id="383" r:id="rId22"/>
    <p:sldId id="387" r:id="rId23"/>
    <p:sldId id="406" r:id="rId24"/>
    <p:sldId id="396" r:id="rId25"/>
    <p:sldId id="374" r:id="rId26"/>
    <p:sldId id="375" r:id="rId27"/>
    <p:sldId id="271" r:id="rId28"/>
  </p:sldIdLst>
  <p:sldSz cx="9144000" cy="5143500" type="screen16x9"/>
  <p:notesSz cx="6858000" cy="9144000"/>
  <p:custDataLst>
    <p:tags r:id="rId31"/>
  </p:custDataLst>
  <p:defaultTextStyle>
    <a:defPPr>
      <a:defRPr lang="da-DK"/>
    </a:defPPr>
    <a:lvl1pPr marL="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7A7"/>
    <a:srgbClr val="FF5252"/>
    <a:srgbClr val="A5F3EB"/>
    <a:srgbClr val="FF9797"/>
    <a:srgbClr val="1DE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5233" autoAdjust="0"/>
  </p:normalViewPr>
  <p:slideViewPr>
    <p:cSldViewPr>
      <p:cViewPr varScale="1">
        <p:scale>
          <a:sx n="140" d="100"/>
          <a:sy n="140" d="100"/>
        </p:scale>
        <p:origin x="115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[SA_results_T.xlsx]El gen T!PivotTable24</c:name>
    <c:fmtId val="-1"/>
  </c:pivotSource>
  <c:chart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808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4472C4"/>
          </a:solidFill>
          <a:ln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8"/>
        <c:spPr>
          <a:solidFill>
            <a:srgbClr val="000000"/>
          </a:solidFill>
          <a:ln w="25400">
            <a:solidFill>
              <a:srgbClr val="00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9"/>
        <c:spPr>
          <a:solidFill>
            <a:srgbClr val="4472C4"/>
          </a:solidFill>
          <a:ln w="25400"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0"/>
        <c:spPr>
          <a:solidFill>
            <a:srgbClr val="FFC000"/>
          </a:solidFill>
          <a:ln w="25400">
            <a:solidFill>
              <a:srgbClr val="FFC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1"/>
        <c:spPr>
          <a:solidFill>
            <a:srgbClr val="9DC3E6"/>
          </a:solidFill>
          <a:ln w="25400">
            <a:solidFill>
              <a:srgbClr val="9DC3E6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2"/>
        <c:spPr>
          <a:solidFill>
            <a:srgbClr val="70AD47"/>
          </a:solidFill>
          <a:ln w="25400">
            <a:solidFill>
              <a:srgbClr val="70AD47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3"/>
        <c:spPr>
          <a:solidFill>
            <a:schemeClr val="accent1"/>
          </a:solidFill>
          <a:ln>
            <a:solidFill>
              <a:srgbClr val="808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4"/>
        <c:spPr>
          <a:solidFill>
            <a:srgbClr val="F8CBAD"/>
          </a:solidFill>
          <a:ln>
            <a:solidFill>
              <a:srgbClr val="F8CBAD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5"/>
        <c:spPr>
          <a:solidFill>
            <a:schemeClr val="accent1"/>
          </a:solidFill>
          <a:ln w="28575" cap="rnd">
            <a:solidFill>
              <a:srgbClr val="7030A0"/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6"/>
        <c:spPr>
          <a:solidFill>
            <a:srgbClr val="FF0000"/>
          </a:solidFill>
          <a:ln w="25400">
            <a:solidFill>
              <a:srgbClr val="FF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1"/>
        <c:spPr>
          <a:solidFill>
            <a:srgbClr val="F8CBAD"/>
          </a:solidFill>
          <a:ln w="25400">
            <a:solidFill>
              <a:srgbClr val="F8CBAD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3"/>
        <c:spPr>
          <a:solidFill>
            <a:srgbClr val="7030A0"/>
          </a:solidFill>
          <a:ln>
            <a:solidFill>
              <a:srgbClr val="7030A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2"/>
        <c:spPr>
          <a:solidFill>
            <a:srgbClr val="997300"/>
          </a:solidFill>
          <a:ln>
            <a:solidFill>
              <a:srgbClr val="9973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3"/>
        <c:spPr>
          <a:solidFill>
            <a:srgbClr val="9E480E"/>
          </a:solidFill>
          <a:ln>
            <a:solidFill>
              <a:srgbClr val="9E480E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4"/>
        <c:spPr>
          <a:solidFill>
            <a:srgbClr val="43682B"/>
          </a:solidFill>
          <a:ln>
            <a:solidFill>
              <a:srgbClr val="43682B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5"/>
        <c:spPr>
          <a:solidFill>
            <a:srgbClr val="255E91"/>
          </a:solidFill>
          <a:ln>
            <a:solidFill>
              <a:srgbClr val="255E91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6"/>
        <c:spPr>
          <a:solidFill>
            <a:srgbClr val="264478"/>
          </a:solidFill>
          <a:ln>
            <a:solidFill>
              <a:srgbClr val="264478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7"/>
        <c:spPr>
          <a:solidFill>
            <a:srgbClr val="4472C4"/>
          </a:solidFill>
          <a:ln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8"/>
        <c:spPr>
          <a:solidFill>
            <a:srgbClr val="ED7D31"/>
          </a:solidFill>
          <a:ln>
            <a:solidFill>
              <a:srgbClr val="ED7D31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9"/>
        <c:spPr>
          <a:solidFill>
            <a:srgbClr val="A5A5A5"/>
          </a:solidFill>
          <a:ln>
            <a:solidFill>
              <a:srgbClr val="A5A5A5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0"/>
        <c:spPr>
          <a:solidFill>
            <a:srgbClr val="FFC000"/>
          </a:solidFill>
          <a:ln>
            <a:solidFill>
              <a:srgbClr val="FFC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1"/>
        <c:spPr>
          <a:solidFill>
            <a:srgbClr val="5B9BD5"/>
          </a:solidFill>
          <a:ln>
            <a:solidFill>
              <a:srgbClr val="5B9BD5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2"/>
        <c:spPr>
          <a:solidFill>
            <a:srgbClr val="70AD47"/>
          </a:solidFill>
          <a:ln>
            <a:solidFill>
              <a:srgbClr val="70AD47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3"/>
        <c:spPr>
          <a:solidFill>
            <a:srgbClr val="636363"/>
          </a:solidFill>
          <a:ln>
            <a:solidFill>
              <a:srgbClr val="636363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4"/>
        <c:spPr>
          <a:solidFill>
            <a:srgbClr val="808080"/>
          </a:solidFill>
          <a:ln>
            <a:solidFill>
              <a:srgbClr val="80808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5"/>
        <c:spPr>
          <a:solidFill>
            <a:srgbClr val="2CA02C"/>
          </a:solidFill>
          <a:ln>
            <a:solidFill>
              <a:srgbClr val="2CA02C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6"/>
        <c:spPr>
          <a:solidFill>
            <a:srgbClr val="F8CBAD"/>
          </a:solidFill>
          <a:ln>
            <a:solidFill>
              <a:srgbClr val="F8CBAD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7"/>
        <c:spPr>
          <a:solidFill>
            <a:srgbClr val="000000"/>
          </a:solidFill>
          <a:ln>
            <a:solidFill>
              <a:srgbClr val="00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8"/>
        <c:spPr>
          <a:solidFill>
            <a:srgbClr val="793D00"/>
          </a:solidFill>
          <a:ln>
            <a:solidFill>
              <a:srgbClr val="793D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9"/>
        <c:spPr>
          <a:solidFill>
            <a:srgbClr val="B90000"/>
          </a:solidFill>
          <a:ln>
            <a:solidFill>
              <a:srgbClr val="B9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1"/>
        <c:spPr>
          <a:solidFill>
            <a:srgbClr val="9467BD"/>
          </a:solidFill>
          <a:ln>
            <a:solidFill>
              <a:srgbClr val="9467BD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2"/>
        <c:spPr>
          <a:solidFill>
            <a:srgbClr val="FFC000"/>
          </a:solidFill>
          <a:ln>
            <a:solidFill>
              <a:srgbClr val="FFC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3"/>
        <c:spPr>
          <a:solidFill>
            <a:srgbClr val="AEC7E8"/>
          </a:solidFill>
          <a:ln>
            <a:solidFill>
              <a:srgbClr val="AEC7E8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4"/>
        <c:spPr>
          <a:solidFill>
            <a:srgbClr val="00B9B9"/>
          </a:solidFill>
          <a:ln>
            <a:solidFill>
              <a:srgbClr val="00B9B9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5"/>
        <c:spPr>
          <a:solidFill>
            <a:srgbClr val="4472C4"/>
          </a:solidFill>
          <a:ln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6"/>
        <c:spPr>
          <a:solidFill>
            <a:srgbClr val="4472C4"/>
          </a:solidFill>
          <a:ln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7"/>
        <c:spPr>
          <a:solidFill>
            <a:srgbClr val="000000"/>
          </a:solidFill>
          <a:ln>
            <a:solidFill>
              <a:srgbClr val="00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8"/>
        <c:spPr>
          <a:solidFill>
            <a:srgbClr val="7030A0"/>
          </a:solidFill>
          <a:ln>
            <a:solidFill>
              <a:srgbClr val="7030A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9"/>
        <c:spPr>
          <a:solidFill>
            <a:srgbClr val="F8CBAD"/>
          </a:solidFill>
          <a:ln>
            <a:solidFill>
              <a:srgbClr val="F8CBAD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0"/>
        <c:spPr>
          <a:solidFill>
            <a:srgbClr val="FF0000"/>
          </a:solidFill>
          <a:ln>
            <a:solidFill>
              <a:srgbClr val="FF0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1"/>
        <c:spPr>
          <a:solidFill>
            <a:srgbClr val="FFC000"/>
          </a:solidFill>
          <a:ln>
            <a:solidFill>
              <a:srgbClr val="FFC000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2"/>
        <c:spPr>
          <a:solidFill>
            <a:srgbClr val="9DC3E6"/>
          </a:solidFill>
          <a:ln>
            <a:solidFill>
              <a:srgbClr val="9DC3E6"/>
            </a:solidFill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6"/>
        <c:spPr>
          <a:solidFill>
            <a:srgbClr val="4472C4"/>
          </a:solidFill>
          <a:ln>
            <a:solidFill>
              <a:srgbClr val="4472C4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7"/>
        <c:spPr>
          <a:solidFill>
            <a:srgbClr val="C0C0C0"/>
          </a:solidFill>
          <a:ln>
            <a:solidFill>
              <a:srgbClr val="C0C0C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8"/>
        <c:spPr>
          <a:solidFill>
            <a:srgbClr val="F8CBAD"/>
          </a:solidFill>
          <a:ln>
            <a:solidFill>
              <a:srgbClr val="F8CBAD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9"/>
        <c:spPr>
          <a:solidFill>
            <a:srgbClr val="9DC3E6"/>
          </a:solidFill>
          <a:ln>
            <a:solidFill>
              <a:srgbClr val="9DC3E6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0"/>
        <c:spPr>
          <a:solidFill>
            <a:srgbClr val="000000"/>
          </a:solidFill>
          <a:ln>
            <a:solidFill>
              <a:srgbClr val="00000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1"/>
        <c:spPr>
          <a:solidFill>
            <a:srgbClr val="FFC000"/>
          </a:solidFill>
          <a:ln>
            <a:solidFill>
              <a:srgbClr val="FFC00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2"/>
        <c:spPr>
          <a:solidFill>
            <a:srgbClr val="808000"/>
          </a:solidFill>
          <a:ln>
            <a:solidFill>
              <a:srgbClr val="80800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3"/>
        <c:spPr>
          <a:solidFill>
            <a:srgbClr val="7030A0">
              <a:alpha val="60000"/>
            </a:srgbClr>
          </a:solidFill>
          <a:ln>
            <a:solidFill>
              <a:srgbClr val="7030A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4"/>
        <c:spPr>
          <a:solidFill>
            <a:srgbClr val="70AD47"/>
          </a:solidFill>
          <a:ln>
            <a:solidFill>
              <a:srgbClr val="70AD47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5"/>
        <c:spPr>
          <a:solidFill>
            <a:srgbClr val="FF0000"/>
          </a:solidFill>
          <a:ln>
            <a:solidFill>
              <a:srgbClr val="FF0000"/>
            </a:solidFill>
            <a:prstDash val="solid"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6"/>
        <c:spPr>
          <a:solidFill>
            <a:schemeClr val="accent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7"/>
        <c:spPr>
          <a:solidFill>
            <a:schemeClr val="tx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8"/>
        <c:spPr>
          <a:solidFill>
            <a:schemeClr val="accent4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9"/>
        <c:spPr>
          <a:solidFill>
            <a:schemeClr val="accent1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0"/>
        <c:spPr>
          <a:solidFill>
            <a:srgbClr val="FF7C80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1"/>
        <c:spPr>
          <a:solidFill>
            <a:srgbClr val="CBA9E5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2"/>
        <c:spPr>
          <a:solidFill>
            <a:srgbClr val="46ECCC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3"/>
        <c:spPr>
          <a:solidFill>
            <a:srgbClr val="FF99CC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4"/>
        <c:spPr>
          <a:solidFill>
            <a:srgbClr val="934BC9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6"/>
        <c:spPr>
          <a:solidFill>
            <a:srgbClr val="CC9900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8"/>
        <c:spPr>
          <a:solidFill>
            <a:srgbClr val="FF99CC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9"/>
        <c:spPr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1"/>
        <c:spPr>
          <a:solidFill>
            <a:srgbClr val="00CC99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5"/>
        <c:spPr>
          <a:solidFill>
            <a:srgbClr val="CCECFF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6"/>
        <c:spPr>
          <a:solidFill>
            <a:srgbClr val="002060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7"/>
        <c:spPr>
          <a:solidFill>
            <a:schemeClr val="accent1">
              <a:lumMod val="75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8"/>
        <c:spPr>
          <a:solidFill>
            <a:srgbClr val="002060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9"/>
        <c:spPr>
          <a:solidFill>
            <a:schemeClr val="accent1">
              <a:lumMod val="75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0"/>
        <c:spPr>
          <a:solidFill>
            <a:schemeClr val="accent1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1"/>
        <c:spPr>
          <a:solidFill>
            <a:schemeClr val="accent4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2"/>
        <c:spPr>
          <a:solidFill>
            <a:schemeClr val="accent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3"/>
        <c:spPr>
          <a:solidFill>
            <a:srgbClr val="FF99CC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4"/>
        <c:spPr>
          <a:solidFill>
            <a:srgbClr val="934BC9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5"/>
        <c:spPr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6"/>
        <c:spPr>
          <a:solidFill>
            <a:schemeClr val="tx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7"/>
        <c:spPr>
          <a:solidFill>
            <a:srgbClr val="002060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8"/>
        <c:spPr>
          <a:solidFill>
            <a:schemeClr val="accent1">
              <a:lumMod val="75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9"/>
        <c:spPr>
          <a:solidFill>
            <a:schemeClr val="accent1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0"/>
        <c:spPr>
          <a:solidFill>
            <a:schemeClr val="accent4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1"/>
        <c:spPr>
          <a:solidFill>
            <a:schemeClr val="accent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2"/>
        <c:spPr>
          <a:solidFill>
            <a:srgbClr val="FF99CC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3"/>
        <c:spPr>
          <a:solidFill>
            <a:srgbClr val="934BC9"/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4"/>
        <c:spPr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5"/>
        <c:spPr>
          <a:solidFill>
            <a:schemeClr val="tx2">
              <a:lumMod val="60000"/>
              <a:lumOff val="40000"/>
            </a:schemeClr>
          </a:solidFill>
          <a:ln>
            <a:noFill/>
            <a:prstDash val="solid"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7987888136927074"/>
          <c:y val="8.4202387655348557E-2"/>
          <c:w val="0.77632025734965593"/>
          <c:h val="0.71968204036002514"/>
        </c:manualLayout>
      </c:layout>
      <c:areaChart>
        <c:grouping val="stacked"/>
        <c:varyColors val="0"/>
        <c:ser>
          <c:idx val="0"/>
          <c:order val="0"/>
          <c:tx>
            <c:strRef>
              <c:f>'El gen T'!$B$8:$B$9</c:f>
              <c:strCache>
                <c:ptCount val="1"/>
                <c:pt idx="0">
                  <c:v>New coal</c:v>
                </c:pt>
              </c:strCache>
            </c:strRef>
          </c:tx>
          <c:spPr>
            <a:solidFill>
              <a:srgbClr val="002060"/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T'!$B$10:$B$178</c:f>
              <c:numCache>
                <c:formatCode>#,##0</c:formatCode>
                <c:ptCount val="168"/>
                <c:pt idx="0">
                  <c:v>879.99999999999977</c:v>
                </c:pt>
                <c:pt idx="1">
                  <c:v>879.99999999999977</c:v>
                </c:pt>
                <c:pt idx="2">
                  <c:v>879.99999999999977</c:v>
                </c:pt>
                <c:pt idx="3">
                  <c:v>879.99999999999977</c:v>
                </c:pt>
                <c:pt idx="4">
                  <c:v>879.99999999999977</c:v>
                </c:pt>
                <c:pt idx="5">
                  <c:v>879.99999999999977</c:v>
                </c:pt>
                <c:pt idx="6">
                  <c:v>879.99999999999977</c:v>
                </c:pt>
                <c:pt idx="7">
                  <c:v>879.99999999999977</c:v>
                </c:pt>
                <c:pt idx="8">
                  <c:v>879.99999999999977</c:v>
                </c:pt>
                <c:pt idx="9">
                  <c:v>879.99999999999977</c:v>
                </c:pt>
                <c:pt idx="10">
                  <c:v>879.99999999999977</c:v>
                </c:pt>
                <c:pt idx="11">
                  <c:v>879.99999999999977</c:v>
                </c:pt>
                <c:pt idx="12">
                  <c:v>879.99999999999977</c:v>
                </c:pt>
                <c:pt idx="13">
                  <c:v>879.99999999999977</c:v>
                </c:pt>
                <c:pt idx="14">
                  <c:v>879.99999999999977</c:v>
                </c:pt>
                <c:pt idx="15">
                  <c:v>879.99999999999977</c:v>
                </c:pt>
                <c:pt idx="16">
                  <c:v>879.99999999999977</c:v>
                </c:pt>
                <c:pt idx="17">
                  <c:v>879.99999999999977</c:v>
                </c:pt>
                <c:pt idx="18">
                  <c:v>879.99999999999977</c:v>
                </c:pt>
                <c:pt idx="19">
                  <c:v>879.99999999999977</c:v>
                </c:pt>
                <c:pt idx="20">
                  <c:v>879.99999999999977</c:v>
                </c:pt>
                <c:pt idx="21">
                  <c:v>879.99999999999977</c:v>
                </c:pt>
                <c:pt idx="22">
                  <c:v>879.99999999999977</c:v>
                </c:pt>
                <c:pt idx="23">
                  <c:v>879.99999999999977</c:v>
                </c:pt>
                <c:pt idx="24">
                  <c:v>879.99999999999977</c:v>
                </c:pt>
                <c:pt idx="25">
                  <c:v>879.99999999999977</c:v>
                </c:pt>
                <c:pt idx="26">
                  <c:v>879.99999999999977</c:v>
                </c:pt>
                <c:pt idx="27">
                  <c:v>879.99999999999977</c:v>
                </c:pt>
                <c:pt idx="28">
                  <c:v>879.99999999999977</c:v>
                </c:pt>
                <c:pt idx="29">
                  <c:v>879.99999999999977</c:v>
                </c:pt>
                <c:pt idx="30">
                  <c:v>554.62184873949593</c:v>
                </c:pt>
                <c:pt idx="31">
                  <c:v>391.9327731092431</c:v>
                </c:pt>
                <c:pt idx="32">
                  <c:v>277.31092436974797</c:v>
                </c:pt>
                <c:pt idx="33">
                  <c:v>277.31092436974797</c:v>
                </c:pt>
                <c:pt idx="34">
                  <c:v>277.31092436974797</c:v>
                </c:pt>
                <c:pt idx="35">
                  <c:v>391.9327731092431</c:v>
                </c:pt>
                <c:pt idx="36">
                  <c:v>554.62184873949593</c:v>
                </c:pt>
                <c:pt idx="37">
                  <c:v>879.99999999999977</c:v>
                </c:pt>
                <c:pt idx="38">
                  <c:v>879.99999999999977</c:v>
                </c:pt>
                <c:pt idx="39">
                  <c:v>879.99999999999977</c:v>
                </c:pt>
                <c:pt idx="40">
                  <c:v>879.99999999999977</c:v>
                </c:pt>
                <c:pt idx="41">
                  <c:v>879.99999999999977</c:v>
                </c:pt>
                <c:pt idx="42">
                  <c:v>879.99999999999977</c:v>
                </c:pt>
                <c:pt idx="43">
                  <c:v>879.99999999999977</c:v>
                </c:pt>
                <c:pt idx="44">
                  <c:v>879.99999999999977</c:v>
                </c:pt>
                <c:pt idx="45">
                  <c:v>879.99999999999977</c:v>
                </c:pt>
                <c:pt idx="46">
                  <c:v>879.99999999999977</c:v>
                </c:pt>
                <c:pt idx="47">
                  <c:v>879.99999999999977</c:v>
                </c:pt>
                <c:pt idx="48">
                  <c:v>879.99999999999977</c:v>
                </c:pt>
                <c:pt idx="49">
                  <c:v>879.99999999999977</c:v>
                </c:pt>
                <c:pt idx="50">
                  <c:v>879.99999999999977</c:v>
                </c:pt>
                <c:pt idx="51">
                  <c:v>879.99999999999977</c:v>
                </c:pt>
                <c:pt idx="52">
                  <c:v>879.99999999999977</c:v>
                </c:pt>
                <c:pt idx="53">
                  <c:v>879.99999999999977</c:v>
                </c:pt>
                <c:pt idx="54">
                  <c:v>879.99999999999977</c:v>
                </c:pt>
                <c:pt idx="55">
                  <c:v>879.99999999999977</c:v>
                </c:pt>
                <c:pt idx="56">
                  <c:v>879.99999999999977</c:v>
                </c:pt>
                <c:pt idx="57">
                  <c:v>879.99999999999977</c:v>
                </c:pt>
                <c:pt idx="58">
                  <c:v>879.99999999999977</c:v>
                </c:pt>
                <c:pt idx="59">
                  <c:v>879.99999999999977</c:v>
                </c:pt>
                <c:pt idx="60">
                  <c:v>879.99999999999977</c:v>
                </c:pt>
                <c:pt idx="61">
                  <c:v>879.99999999999977</c:v>
                </c:pt>
                <c:pt idx="62">
                  <c:v>879.99999999999977</c:v>
                </c:pt>
                <c:pt idx="63">
                  <c:v>879.99999999999977</c:v>
                </c:pt>
                <c:pt idx="64">
                  <c:v>879.99999999999977</c:v>
                </c:pt>
                <c:pt idx="65">
                  <c:v>879.99999999999977</c:v>
                </c:pt>
                <c:pt idx="66">
                  <c:v>879.99999999999977</c:v>
                </c:pt>
                <c:pt idx="67">
                  <c:v>879.99999999999977</c:v>
                </c:pt>
                <c:pt idx="68">
                  <c:v>879.99999999999977</c:v>
                </c:pt>
                <c:pt idx="69">
                  <c:v>879.99999999999977</c:v>
                </c:pt>
                <c:pt idx="70">
                  <c:v>879.99999999999977</c:v>
                </c:pt>
                <c:pt idx="71">
                  <c:v>879.99999999999977</c:v>
                </c:pt>
                <c:pt idx="72">
                  <c:v>879.99999999999977</c:v>
                </c:pt>
                <c:pt idx="73">
                  <c:v>879.99999999999977</c:v>
                </c:pt>
                <c:pt idx="74">
                  <c:v>879.99999999999977</c:v>
                </c:pt>
                <c:pt idx="75">
                  <c:v>879.99999999999977</c:v>
                </c:pt>
                <c:pt idx="76">
                  <c:v>879.99999999999977</c:v>
                </c:pt>
                <c:pt idx="77">
                  <c:v>879.99999999999977</c:v>
                </c:pt>
                <c:pt idx="78">
                  <c:v>879.99999999999977</c:v>
                </c:pt>
                <c:pt idx="79">
                  <c:v>879.99999999999977</c:v>
                </c:pt>
                <c:pt idx="80">
                  <c:v>879.99999999999977</c:v>
                </c:pt>
                <c:pt idx="81">
                  <c:v>879.99999999999977</c:v>
                </c:pt>
                <c:pt idx="82">
                  <c:v>879.99999999999977</c:v>
                </c:pt>
                <c:pt idx="83">
                  <c:v>879.99999999999977</c:v>
                </c:pt>
                <c:pt idx="84">
                  <c:v>879.99999999999977</c:v>
                </c:pt>
                <c:pt idx="85">
                  <c:v>879.99999999999977</c:v>
                </c:pt>
                <c:pt idx="86">
                  <c:v>879.99999999999977</c:v>
                </c:pt>
                <c:pt idx="87">
                  <c:v>879.99999999999977</c:v>
                </c:pt>
                <c:pt idx="88">
                  <c:v>879.99999999999977</c:v>
                </c:pt>
                <c:pt idx="89">
                  <c:v>879.99999999999977</c:v>
                </c:pt>
                <c:pt idx="90">
                  <c:v>879.99999999999977</c:v>
                </c:pt>
                <c:pt idx="91">
                  <c:v>879.99999999999977</c:v>
                </c:pt>
                <c:pt idx="92">
                  <c:v>879.99999999999977</c:v>
                </c:pt>
                <c:pt idx="93">
                  <c:v>879.99999999999977</c:v>
                </c:pt>
                <c:pt idx="94">
                  <c:v>879.99999999999977</c:v>
                </c:pt>
                <c:pt idx="95">
                  <c:v>879.99999999999977</c:v>
                </c:pt>
                <c:pt idx="96">
                  <c:v>879.99999999999977</c:v>
                </c:pt>
                <c:pt idx="97">
                  <c:v>879.99999999999977</c:v>
                </c:pt>
                <c:pt idx="98">
                  <c:v>879.99999999999977</c:v>
                </c:pt>
                <c:pt idx="99">
                  <c:v>879.99999999999977</c:v>
                </c:pt>
                <c:pt idx="100">
                  <c:v>879.99999999999977</c:v>
                </c:pt>
                <c:pt idx="101">
                  <c:v>879.99999999999977</c:v>
                </c:pt>
                <c:pt idx="102">
                  <c:v>879.99999999999977</c:v>
                </c:pt>
                <c:pt idx="103">
                  <c:v>879.99999999999977</c:v>
                </c:pt>
                <c:pt idx="104">
                  <c:v>879.99999999999977</c:v>
                </c:pt>
                <c:pt idx="105">
                  <c:v>879.99999999999977</c:v>
                </c:pt>
                <c:pt idx="106">
                  <c:v>879.99999999999977</c:v>
                </c:pt>
                <c:pt idx="107">
                  <c:v>879.99999999999977</c:v>
                </c:pt>
                <c:pt idx="108">
                  <c:v>879.99999999999977</c:v>
                </c:pt>
                <c:pt idx="109">
                  <c:v>879.99999999999977</c:v>
                </c:pt>
                <c:pt idx="110">
                  <c:v>879.99999999999977</c:v>
                </c:pt>
                <c:pt idx="111">
                  <c:v>879.99999999999977</c:v>
                </c:pt>
                <c:pt idx="112">
                  <c:v>879.99999999999977</c:v>
                </c:pt>
                <c:pt idx="113">
                  <c:v>879.99999999999977</c:v>
                </c:pt>
                <c:pt idx="114">
                  <c:v>879.99999999999977</c:v>
                </c:pt>
                <c:pt idx="115">
                  <c:v>879.99999999999977</c:v>
                </c:pt>
                <c:pt idx="116">
                  <c:v>879.99999999999977</c:v>
                </c:pt>
                <c:pt idx="117">
                  <c:v>879.99999999999977</c:v>
                </c:pt>
                <c:pt idx="118">
                  <c:v>879.99999999999977</c:v>
                </c:pt>
                <c:pt idx="119">
                  <c:v>879.99999999999977</c:v>
                </c:pt>
                <c:pt idx="120">
                  <c:v>879.99999999999977</c:v>
                </c:pt>
                <c:pt idx="121">
                  <c:v>879.99999999999977</c:v>
                </c:pt>
                <c:pt idx="122">
                  <c:v>879.99999999999977</c:v>
                </c:pt>
                <c:pt idx="123">
                  <c:v>879.99999999999977</c:v>
                </c:pt>
                <c:pt idx="124">
                  <c:v>879.99999999999977</c:v>
                </c:pt>
                <c:pt idx="125">
                  <c:v>879.99999999999977</c:v>
                </c:pt>
                <c:pt idx="126">
                  <c:v>879.99999999999977</c:v>
                </c:pt>
                <c:pt idx="127">
                  <c:v>879.99999999999977</c:v>
                </c:pt>
                <c:pt idx="128">
                  <c:v>879.99999999999977</c:v>
                </c:pt>
                <c:pt idx="129">
                  <c:v>879.99999999999977</c:v>
                </c:pt>
                <c:pt idx="130">
                  <c:v>879.99999999999977</c:v>
                </c:pt>
                <c:pt idx="131">
                  <c:v>879.99999999999977</c:v>
                </c:pt>
                <c:pt idx="132">
                  <c:v>879.99999999999977</c:v>
                </c:pt>
                <c:pt idx="133">
                  <c:v>879.99999999999977</c:v>
                </c:pt>
                <c:pt idx="134">
                  <c:v>879.99999999999977</c:v>
                </c:pt>
                <c:pt idx="135">
                  <c:v>879.99999999999977</c:v>
                </c:pt>
                <c:pt idx="136">
                  <c:v>879.99999999999977</c:v>
                </c:pt>
                <c:pt idx="137">
                  <c:v>879.99999999999977</c:v>
                </c:pt>
                <c:pt idx="138">
                  <c:v>879.99999999999977</c:v>
                </c:pt>
                <c:pt idx="139">
                  <c:v>879.99999999999977</c:v>
                </c:pt>
                <c:pt idx="140">
                  <c:v>879.99999999999977</c:v>
                </c:pt>
                <c:pt idx="141">
                  <c:v>879.99999999999977</c:v>
                </c:pt>
                <c:pt idx="142">
                  <c:v>879.99999999999977</c:v>
                </c:pt>
                <c:pt idx="143">
                  <c:v>879.99999999999977</c:v>
                </c:pt>
                <c:pt idx="144">
                  <c:v>879.99999999999977</c:v>
                </c:pt>
                <c:pt idx="145">
                  <c:v>879.99999999999977</c:v>
                </c:pt>
                <c:pt idx="146">
                  <c:v>879.99999999999977</c:v>
                </c:pt>
                <c:pt idx="147">
                  <c:v>879.99999999999977</c:v>
                </c:pt>
                <c:pt idx="148">
                  <c:v>879.99999999999977</c:v>
                </c:pt>
                <c:pt idx="149">
                  <c:v>879.99999999999977</c:v>
                </c:pt>
                <c:pt idx="150">
                  <c:v>879.99999999999977</c:v>
                </c:pt>
                <c:pt idx="151">
                  <c:v>879.99999999999977</c:v>
                </c:pt>
                <c:pt idx="152">
                  <c:v>879.99999999999977</c:v>
                </c:pt>
                <c:pt idx="153">
                  <c:v>621.86666666666599</c:v>
                </c:pt>
                <c:pt idx="154">
                  <c:v>621.86666666666599</c:v>
                </c:pt>
                <c:pt idx="155">
                  <c:v>879.99999999999977</c:v>
                </c:pt>
                <c:pt idx="156">
                  <c:v>879.99999999999977</c:v>
                </c:pt>
                <c:pt idx="157">
                  <c:v>879.99999999999977</c:v>
                </c:pt>
                <c:pt idx="158">
                  <c:v>879.99999999999977</c:v>
                </c:pt>
                <c:pt idx="159">
                  <c:v>879.99999999999977</c:v>
                </c:pt>
                <c:pt idx="160">
                  <c:v>879.99999999999977</c:v>
                </c:pt>
                <c:pt idx="161">
                  <c:v>879.99999999999977</c:v>
                </c:pt>
                <c:pt idx="162">
                  <c:v>879.99999999999977</c:v>
                </c:pt>
                <c:pt idx="163">
                  <c:v>879.99999999999977</c:v>
                </c:pt>
                <c:pt idx="164">
                  <c:v>879.99999999999977</c:v>
                </c:pt>
                <c:pt idx="165">
                  <c:v>879.99999999999977</c:v>
                </c:pt>
                <c:pt idx="166">
                  <c:v>879.99999999999977</c:v>
                </c:pt>
                <c:pt idx="167">
                  <c:v>879.99999999999977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3-4C40-A1AA-9B70132FDDF8}"/>
            </c:ext>
          </c:extLst>
        </c:ser>
        <c:ser>
          <c:idx val="1"/>
          <c:order val="1"/>
          <c:tx>
            <c:strRef>
              <c:f>'El gen T'!$C$8:$C$9</c:f>
              <c:strCache>
                <c:ptCount val="1"/>
                <c:pt idx="0">
                  <c:v>Medupi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T'!$C$10:$C$178</c:f>
              <c:numCache>
                <c:formatCode>#,##0</c:formatCode>
                <c:ptCount val="168"/>
                <c:pt idx="0">
                  <c:v>3989.041227907036</c:v>
                </c:pt>
                <c:pt idx="1">
                  <c:v>3989.041227907036</c:v>
                </c:pt>
                <c:pt idx="2">
                  <c:v>3989.041227907036</c:v>
                </c:pt>
                <c:pt idx="3">
                  <c:v>3989.041227907036</c:v>
                </c:pt>
                <c:pt idx="4">
                  <c:v>3989.041227907036</c:v>
                </c:pt>
                <c:pt idx="5">
                  <c:v>3989.041227907036</c:v>
                </c:pt>
                <c:pt idx="6">
                  <c:v>3989.041227907036</c:v>
                </c:pt>
                <c:pt idx="7">
                  <c:v>3989.041227907036</c:v>
                </c:pt>
                <c:pt idx="8">
                  <c:v>3989.041227907036</c:v>
                </c:pt>
                <c:pt idx="9">
                  <c:v>3989.041227907036</c:v>
                </c:pt>
                <c:pt idx="10">
                  <c:v>3989.041227907036</c:v>
                </c:pt>
                <c:pt idx="11">
                  <c:v>3989.041227907036</c:v>
                </c:pt>
                <c:pt idx="12">
                  <c:v>3989.041227907036</c:v>
                </c:pt>
                <c:pt idx="13">
                  <c:v>3989.041227907036</c:v>
                </c:pt>
                <c:pt idx="14">
                  <c:v>3989.041227907036</c:v>
                </c:pt>
                <c:pt idx="15">
                  <c:v>3989.041227907036</c:v>
                </c:pt>
                <c:pt idx="16">
                  <c:v>3989.041227907036</c:v>
                </c:pt>
                <c:pt idx="17">
                  <c:v>3989.041227907036</c:v>
                </c:pt>
                <c:pt idx="18">
                  <c:v>3989.041227907036</c:v>
                </c:pt>
                <c:pt idx="19">
                  <c:v>3989.041227907036</c:v>
                </c:pt>
                <c:pt idx="20">
                  <c:v>3989.041227907036</c:v>
                </c:pt>
                <c:pt idx="21">
                  <c:v>3989.041227907036</c:v>
                </c:pt>
                <c:pt idx="22">
                  <c:v>3989.041227907036</c:v>
                </c:pt>
                <c:pt idx="23">
                  <c:v>3989.041227907036</c:v>
                </c:pt>
                <c:pt idx="24">
                  <c:v>3989.041227907036</c:v>
                </c:pt>
                <c:pt idx="25">
                  <c:v>3989.041227907036</c:v>
                </c:pt>
                <c:pt idx="26">
                  <c:v>3989.041227907036</c:v>
                </c:pt>
                <c:pt idx="27">
                  <c:v>3989.041227907036</c:v>
                </c:pt>
                <c:pt idx="28">
                  <c:v>3989.041227907036</c:v>
                </c:pt>
                <c:pt idx="29">
                  <c:v>3989.041227907036</c:v>
                </c:pt>
                <c:pt idx="30">
                  <c:v>3989.041227907036</c:v>
                </c:pt>
                <c:pt idx="31">
                  <c:v>3428.7547604641632</c:v>
                </c:pt>
                <c:pt idx="32">
                  <c:v>3612.3436434729269</c:v>
                </c:pt>
                <c:pt idx="33">
                  <c:v>3222.2743885726918</c:v>
                </c:pt>
                <c:pt idx="34">
                  <c:v>3151.3425700465668</c:v>
                </c:pt>
                <c:pt idx="35">
                  <c:v>3428.4845353937267</c:v>
                </c:pt>
                <c:pt idx="36">
                  <c:v>3989.041227907036</c:v>
                </c:pt>
                <c:pt idx="37">
                  <c:v>3989.041227907036</c:v>
                </c:pt>
                <c:pt idx="38">
                  <c:v>3989.041227907036</c:v>
                </c:pt>
                <c:pt idx="39">
                  <c:v>3989.041227907036</c:v>
                </c:pt>
                <c:pt idx="40">
                  <c:v>3989.041227907036</c:v>
                </c:pt>
                <c:pt idx="41">
                  <c:v>3989.041227907036</c:v>
                </c:pt>
                <c:pt idx="42">
                  <c:v>3989.041227907036</c:v>
                </c:pt>
                <c:pt idx="43">
                  <c:v>3989.041227907036</c:v>
                </c:pt>
                <c:pt idx="44">
                  <c:v>3989.041227907036</c:v>
                </c:pt>
                <c:pt idx="45">
                  <c:v>3989.041227907036</c:v>
                </c:pt>
                <c:pt idx="46">
                  <c:v>3989.041227907036</c:v>
                </c:pt>
                <c:pt idx="47">
                  <c:v>3989.041227907036</c:v>
                </c:pt>
                <c:pt idx="48">
                  <c:v>3989.041227907036</c:v>
                </c:pt>
                <c:pt idx="49">
                  <c:v>3989.041227907036</c:v>
                </c:pt>
                <c:pt idx="50">
                  <c:v>3989.041227907036</c:v>
                </c:pt>
                <c:pt idx="51">
                  <c:v>3989.041227907036</c:v>
                </c:pt>
                <c:pt idx="52">
                  <c:v>3989.041227907036</c:v>
                </c:pt>
                <c:pt idx="53">
                  <c:v>3989.041227907036</c:v>
                </c:pt>
                <c:pt idx="54">
                  <c:v>3989.041227907036</c:v>
                </c:pt>
                <c:pt idx="55">
                  <c:v>3989.041227907036</c:v>
                </c:pt>
                <c:pt idx="56">
                  <c:v>3989.041227907036</c:v>
                </c:pt>
                <c:pt idx="57">
                  <c:v>3989.041227907036</c:v>
                </c:pt>
                <c:pt idx="58">
                  <c:v>3989.041227907036</c:v>
                </c:pt>
                <c:pt idx="59">
                  <c:v>3989.041227907036</c:v>
                </c:pt>
                <c:pt idx="60">
                  <c:v>3989.041227907036</c:v>
                </c:pt>
                <c:pt idx="61">
                  <c:v>3989.041227907036</c:v>
                </c:pt>
                <c:pt idx="62">
                  <c:v>3989.041227907036</c:v>
                </c:pt>
                <c:pt idx="63">
                  <c:v>3989.041227907036</c:v>
                </c:pt>
                <c:pt idx="64">
                  <c:v>3989.041227907036</c:v>
                </c:pt>
                <c:pt idx="65">
                  <c:v>3989.041227907036</c:v>
                </c:pt>
                <c:pt idx="66">
                  <c:v>3989.041227907036</c:v>
                </c:pt>
                <c:pt idx="67">
                  <c:v>3989.041227907036</c:v>
                </c:pt>
                <c:pt idx="68">
                  <c:v>3989.041227907036</c:v>
                </c:pt>
                <c:pt idx="69">
                  <c:v>3989.041227907036</c:v>
                </c:pt>
                <c:pt idx="70">
                  <c:v>3989.041227907036</c:v>
                </c:pt>
                <c:pt idx="71">
                  <c:v>3989.041227907036</c:v>
                </c:pt>
                <c:pt idx="72">
                  <c:v>3989.041227907036</c:v>
                </c:pt>
                <c:pt idx="73">
                  <c:v>3989.041227907036</c:v>
                </c:pt>
                <c:pt idx="74">
                  <c:v>3989.041227907036</c:v>
                </c:pt>
                <c:pt idx="75">
                  <c:v>3989.041227907036</c:v>
                </c:pt>
                <c:pt idx="76">
                  <c:v>3989.041227907036</c:v>
                </c:pt>
                <c:pt idx="77">
                  <c:v>3989.041227907036</c:v>
                </c:pt>
                <c:pt idx="78">
                  <c:v>3989.041227907036</c:v>
                </c:pt>
                <c:pt idx="79">
                  <c:v>3989.041227907036</c:v>
                </c:pt>
                <c:pt idx="80">
                  <c:v>3989.041227907036</c:v>
                </c:pt>
                <c:pt idx="81">
                  <c:v>3989.041227907036</c:v>
                </c:pt>
                <c:pt idx="82">
                  <c:v>3989.041227907036</c:v>
                </c:pt>
                <c:pt idx="83">
                  <c:v>3989.041227907036</c:v>
                </c:pt>
                <c:pt idx="84">
                  <c:v>3989.041227907036</c:v>
                </c:pt>
                <c:pt idx="85">
                  <c:v>3989.041227907036</c:v>
                </c:pt>
                <c:pt idx="86">
                  <c:v>3989.041227907036</c:v>
                </c:pt>
                <c:pt idx="87">
                  <c:v>3989.041227907036</c:v>
                </c:pt>
                <c:pt idx="88">
                  <c:v>3989.041227907036</c:v>
                </c:pt>
                <c:pt idx="89">
                  <c:v>3989.041227907036</c:v>
                </c:pt>
                <c:pt idx="90">
                  <c:v>3989.041227907036</c:v>
                </c:pt>
                <c:pt idx="91">
                  <c:v>3989.041227907036</c:v>
                </c:pt>
                <c:pt idx="92">
                  <c:v>3989.041227907036</c:v>
                </c:pt>
                <c:pt idx="93">
                  <c:v>3989.041227907036</c:v>
                </c:pt>
                <c:pt idx="94">
                  <c:v>3989.041227907036</c:v>
                </c:pt>
                <c:pt idx="95">
                  <c:v>3989.041227907036</c:v>
                </c:pt>
                <c:pt idx="96">
                  <c:v>3989.041227907036</c:v>
                </c:pt>
                <c:pt idx="97">
                  <c:v>3989.041227907036</c:v>
                </c:pt>
                <c:pt idx="98">
                  <c:v>3989.041227907036</c:v>
                </c:pt>
                <c:pt idx="99">
                  <c:v>3989.041227907036</c:v>
                </c:pt>
                <c:pt idx="100">
                  <c:v>3989.041227907036</c:v>
                </c:pt>
                <c:pt idx="101">
                  <c:v>3989.041227907036</c:v>
                </c:pt>
                <c:pt idx="102">
                  <c:v>3989.041227907036</c:v>
                </c:pt>
                <c:pt idx="103">
                  <c:v>3989.041227907036</c:v>
                </c:pt>
                <c:pt idx="104">
                  <c:v>3989.041227907036</c:v>
                </c:pt>
                <c:pt idx="105">
                  <c:v>3989.041227907036</c:v>
                </c:pt>
                <c:pt idx="106">
                  <c:v>3989.041227907036</c:v>
                </c:pt>
                <c:pt idx="107">
                  <c:v>3989.041227907036</c:v>
                </c:pt>
                <c:pt idx="108">
                  <c:v>3989.041227907036</c:v>
                </c:pt>
                <c:pt idx="109">
                  <c:v>3989.041227907036</c:v>
                </c:pt>
                <c:pt idx="110">
                  <c:v>3989.041227907036</c:v>
                </c:pt>
                <c:pt idx="111">
                  <c:v>3989.041227907036</c:v>
                </c:pt>
                <c:pt idx="112">
                  <c:v>3989.041227907036</c:v>
                </c:pt>
                <c:pt idx="113">
                  <c:v>3989.041227907036</c:v>
                </c:pt>
                <c:pt idx="114">
                  <c:v>3989.041227907036</c:v>
                </c:pt>
                <c:pt idx="115">
                  <c:v>3989.041227907036</c:v>
                </c:pt>
                <c:pt idx="116">
                  <c:v>3989.041227907036</c:v>
                </c:pt>
                <c:pt idx="117">
                  <c:v>3989.041227907036</c:v>
                </c:pt>
                <c:pt idx="118">
                  <c:v>3989.041227907036</c:v>
                </c:pt>
                <c:pt idx="119">
                  <c:v>3989.041227907036</c:v>
                </c:pt>
                <c:pt idx="120">
                  <c:v>3989.041227907036</c:v>
                </c:pt>
                <c:pt idx="121">
                  <c:v>3989.041227907036</c:v>
                </c:pt>
                <c:pt idx="122">
                  <c:v>3989.041227907036</c:v>
                </c:pt>
                <c:pt idx="123">
                  <c:v>3989.041227907036</c:v>
                </c:pt>
                <c:pt idx="124">
                  <c:v>3989.041227907036</c:v>
                </c:pt>
                <c:pt idx="125">
                  <c:v>3989.041227907036</c:v>
                </c:pt>
                <c:pt idx="126">
                  <c:v>3989.041227907036</c:v>
                </c:pt>
                <c:pt idx="127">
                  <c:v>3989.041227907036</c:v>
                </c:pt>
                <c:pt idx="128">
                  <c:v>3989.041227907036</c:v>
                </c:pt>
                <c:pt idx="129">
                  <c:v>3989.041227907036</c:v>
                </c:pt>
                <c:pt idx="130">
                  <c:v>3989.041227907036</c:v>
                </c:pt>
                <c:pt idx="131">
                  <c:v>3989.041227907036</c:v>
                </c:pt>
                <c:pt idx="132">
                  <c:v>3989.041227907036</c:v>
                </c:pt>
                <c:pt idx="133">
                  <c:v>3989.041227907036</c:v>
                </c:pt>
                <c:pt idx="134">
                  <c:v>3989.041227907036</c:v>
                </c:pt>
                <c:pt idx="135">
                  <c:v>3989.041227907036</c:v>
                </c:pt>
                <c:pt idx="136">
                  <c:v>3989.041227907036</c:v>
                </c:pt>
                <c:pt idx="137">
                  <c:v>3989.041227907036</c:v>
                </c:pt>
                <c:pt idx="138">
                  <c:v>3989.041227907036</c:v>
                </c:pt>
                <c:pt idx="139">
                  <c:v>3989.041227907036</c:v>
                </c:pt>
                <c:pt idx="140">
                  <c:v>3989.041227907036</c:v>
                </c:pt>
                <c:pt idx="141">
                  <c:v>3989.041227907036</c:v>
                </c:pt>
                <c:pt idx="142">
                  <c:v>3989.041227907036</c:v>
                </c:pt>
                <c:pt idx="143">
                  <c:v>3989.041227907036</c:v>
                </c:pt>
                <c:pt idx="144">
                  <c:v>3989.041227907036</c:v>
                </c:pt>
                <c:pt idx="145">
                  <c:v>3989.041227907036</c:v>
                </c:pt>
                <c:pt idx="146">
                  <c:v>3989.041227907036</c:v>
                </c:pt>
                <c:pt idx="147">
                  <c:v>3989.041227907036</c:v>
                </c:pt>
                <c:pt idx="148">
                  <c:v>3989.041227907036</c:v>
                </c:pt>
                <c:pt idx="149">
                  <c:v>3989.041227907036</c:v>
                </c:pt>
                <c:pt idx="150">
                  <c:v>3989.041227907036</c:v>
                </c:pt>
                <c:pt idx="151">
                  <c:v>3989.041227907036</c:v>
                </c:pt>
                <c:pt idx="152">
                  <c:v>3989.041227907036</c:v>
                </c:pt>
                <c:pt idx="153">
                  <c:v>3989.041227907036</c:v>
                </c:pt>
                <c:pt idx="154">
                  <c:v>3989.041227907036</c:v>
                </c:pt>
                <c:pt idx="155">
                  <c:v>3989.041227907036</c:v>
                </c:pt>
                <c:pt idx="156">
                  <c:v>3989.041227907036</c:v>
                </c:pt>
                <c:pt idx="157">
                  <c:v>3989.041227907036</c:v>
                </c:pt>
                <c:pt idx="158">
                  <c:v>3989.041227907036</c:v>
                </c:pt>
                <c:pt idx="159">
                  <c:v>3989.041227907036</c:v>
                </c:pt>
                <c:pt idx="160">
                  <c:v>3989.041227907036</c:v>
                </c:pt>
                <c:pt idx="161">
                  <c:v>3989.041227907036</c:v>
                </c:pt>
                <c:pt idx="162">
                  <c:v>3989.041227907036</c:v>
                </c:pt>
                <c:pt idx="163">
                  <c:v>3989.041227907036</c:v>
                </c:pt>
                <c:pt idx="164">
                  <c:v>3989.041227907036</c:v>
                </c:pt>
                <c:pt idx="165">
                  <c:v>3989.041227907036</c:v>
                </c:pt>
                <c:pt idx="166">
                  <c:v>3989.041227907036</c:v>
                </c:pt>
                <c:pt idx="167">
                  <c:v>3989.041227907036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03-4C40-A1AA-9B70132FDDF8}"/>
            </c:ext>
          </c:extLst>
        </c:ser>
        <c:ser>
          <c:idx val="2"/>
          <c:order val="2"/>
          <c:tx>
            <c:strRef>
              <c:f>'El gen T'!$D$8:$D$9</c:f>
              <c:strCache>
                <c:ptCount val="1"/>
                <c:pt idx="0">
                  <c:v>Kusile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T'!$D$10:$D$178</c:f>
              <c:numCache>
                <c:formatCode>#,##0</c:formatCode>
                <c:ptCount val="168"/>
                <c:pt idx="0">
                  <c:v>3937.8559255814498</c:v>
                </c:pt>
                <c:pt idx="1">
                  <c:v>3937.8559255814498</c:v>
                </c:pt>
                <c:pt idx="2">
                  <c:v>3937.8559255814498</c:v>
                </c:pt>
                <c:pt idx="3">
                  <c:v>3937.8559255814498</c:v>
                </c:pt>
                <c:pt idx="4">
                  <c:v>3937.8559255814498</c:v>
                </c:pt>
                <c:pt idx="5">
                  <c:v>3937.8559255814498</c:v>
                </c:pt>
                <c:pt idx="6">
                  <c:v>3937.8559255814498</c:v>
                </c:pt>
                <c:pt idx="7">
                  <c:v>3937.8559255814498</c:v>
                </c:pt>
                <c:pt idx="8">
                  <c:v>3937.8559255814498</c:v>
                </c:pt>
                <c:pt idx="9">
                  <c:v>3937.8559255814498</c:v>
                </c:pt>
                <c:pt idx="10">
                  <c:v>3937.8559255814498</c:v>
                </c:pt>
                <c:pt idx="11">
                  <c:v>3817.1486530933716</c:v>
                </c:pt>
                <c:pt idx="12">
                  <c:v>2918.5436850802903</c:v>
                </c:pt>
                <c:pt idx="13">
                  <c:v>3937.8559255814498</c:v>
                </c:pt>
                <c:pt idx="14">
                  <c:v>3937.8559255814498</c:v>
                </c:pt>
                <c:pt idx="15">
                  <c:v>3937.8559255814498</c:v>
                </c:pt>
                <c:pt idx="16">
                  <c:v>3937.8559255814498</c:v>
                </c:pt>
                <c:pt idx="17">
                  <c:v>3937.8559255814498</c:v>
                </c:pt>
                <c:pt idx="18">
                  <c:v>3937.8559255814498</c:v>
                </c:pt>
                <c:pt idx="19">
                  <c:v>3937.8559255814498</c:v>
                </c:pt>
                <c:pt idx="20">
                  <c:v>3937.8559255814498</c:v>
                </c:pt>
                <c:pt idx="21">
                  <c:v>3937.8559255814498</c:v>
                </c:pt>
                <c:pt idx="22">
                  <c:v>3937.8559255814498</c:v>
                </c:pt>
                <c:pt idx="23">
                  <c:v>3937.8559255814498</c:v>
                </c:pt>
                <c:pt idx="24">
                  <c:v>3937.8559255814498</c:v>
                </c:pt>
                <c:pt idx="25">
                  <c:v>3937.8559255814498</c:v>
                </c:pt>
                <c:pt idx="26">
                  <c:v>3937.8559255814498</c:v>
                </c:pt>
                <c:pt idx="27">
                  <c:v>3937.8559255814498</c:v>
                </c:pt>
                <c:pt idx="28">
                  <c:v>3723.8397674681787</c:v>
                </c:pt>
                <c:pt idx="29">
                  <c:v>2568.7353626309505</c:v>
                </c:pt>
                <c:pt idx="30">
                  <c:v>188.75543725300582</c:v>
                </c:pt>
                <c:pt idx="37">
                  <c:v>1750.1038000408744</c:v>
                </c:pt>
                <c:pt idx="38">
                  <c:v>2881.4547568967118</c:v>
                </c:pt>
                <c:pt idx="39">
                  <c:v>3937.8559255814498</c:v>
                </c:pt>
                <c:pt idx="40">
                  <c:v>3937.8559255814498</c:v>
                </c:pt>
                <c:pt idx="41">
                  <c:v>3937.8559255814498</c:v>
                </c:pt>
                <c:pt idx="42">
                  <c:v>3937.8559255814498</c:v>
                </c:pt>
                <c:pt idx="43">
                  <c:v>3937.8559255814498</c:v>
                </c:pt>
                <c:pt idx="44">
                  <c:v>3937.8559255814498</c:v>
                </c:pt>
                <c:pt idx="45">
                  <c:v>3937.8559255814498</c:v>
                </c:pt>
                <c:pt idx="46">
                  <c:v>3937.8559255814498</c:v>
                </c:pt>
                <c:pt idx="47">
                  <c:v>3937.8559255814498</c:v>
                </c:pt>
                <c:pt idx="48">
                  <c:v>3937.8559255814498</c:v>
                </c:pt>
                <c:pt idx="49">
                  <c:v>3937.8559255814498</c:v>
                </c:pt>
                <c:pt idx="50">
                  <c:v>3937.8559255814498</c:v>
                </c:pt>
                <c:pt idx="51">
                  <c:v>3937.8559255814498</c:v>
                </c:pt>
                <c:pt idx="52">
                  <c:v>3937.8559255814498</c:v>
                </c:pt>
                <c:pt idx="53">
                  <c:v>3937.8559255814498</c:v>
                </c:pt>
                <c:pt idx="54">
                  <c:v>3937.8559255814498</c:v>
                </c:pt>
                <c:pt idx="55">
                  <c:v>3937.8559255814498</c:v>
                </c:pt>
                <c:pt idx="56">
                  <c:v>3651.3793108857562</c:v>
                </c:pt>
                <c:pt idx="57">
                  <c:v>2796.9297084670993</c:v>
                </c:pt>
                <c:pt idx="58">
                  <c:v>2480.8492331163111</c:v>
                </c:pt>
                <c:pt idx="59">
                  <c:v>2728.0180915938004</c:v>
                </c:pt>
                <c:pt idx="60">
                  <c:v>3308.1654059086509</c:v>
                </c:pt>
                <c:pt idx="61">
                  <c:v>3937.8559255814498</c:v>
                </c:pt>
                <c:pt idx="62">
                  <c:v>3937.8559255814498</c:v>
                </c:pt>
                <c:pt idx="63">
                  <c:v>3937.8559255814498</c:v>
                </c:pt>
                <c:pt idx="64">
                  <c:v>3937.8559255814498</c:v>
                </c:pt>
                <c:pt idx="65">
                  <c:v>3937.8559255814498</c:v>
                </c:pt>
                <c:pt idx="66">
                  <c:v>3937.8559255814498</c:v>
                </c:pt>
                <c:pt idx="67">
                  <c:v>3937.8559255814498</c:v>
                </c:pt>
                <c:pt idx="68">
                  <c:v>3937.8559255814498</c:v>
                </c:pt>
                <c:pt idx="69">
                  <c:v>3937.8559255814498</c:v>
                </c:pt>
                <c:pt idx="70">
                  <c:v>3937.8559255814498</c:v>
                </c:pt>
                <c:pt idx="71">
                  <c:v>3937.8559255814498</c:v>
                </c:pt>
                <c:pt idx="72">
                  <c:v>3937.8559255814498</c:v>
                </c:pt>
                <c:pt idx="73">
                  <c:v>3937.8559255814498</c:v>
                </c:pt>
                <c:pt idx="74">
                  <c:v>3937.8559255814498</c:v>
                </c:pt>
                <c:pt idx="75">
                  <c:v>3937.8559255814498</c:v>
                </c:pt>
                <c:pt idx="76">
                  <c:v>3937.8559255814498</c:v>
                </c:pt>
                <c:pt idx="77">
                  <c:v>3937.8559255814498</c:v>
                </c:pt>
                <c:pt idx="78">
                  <c:v>3937.8559255814498</c:v>
                </c:pt>
                <c:pt idx="79">
                  <c:v>3937.8559255814498</c:v>
                </c:pt>
                <c:pt idx="80">
                  <c:v>3937.8559255814498</c:v>
                </c:pt>
                <c:pt idx="81">
                  <c:v>3937.8559255814498</c:v>
                </c:pt>
                <c:pt idx="82">
                  <c:v>3937.8559255814498</c:v>
                </c:pt>
                <c:pt idx="83">
                  <c:v>3937.8559255814498</c:v>
                </c:pt>
                <c:pt idx="84">
                  <c:v>3937.8559255814498</c:v>
                </c:pt>
                <c:pt idx="85">
                  <c:v>3937.8559255814498</c:v>
                </c:pt>
                <c:pt idx="86">
                  <c:v>3937.8559255814498</c:v>
                </c:pt>
                <c:pt idx="87">
                  <c:v>3937.8559255814498</c:v>
                </c:pt>
                <c:pt idx="88">
                  <c:v>3937.8559255814498</c:v>
                </c:pt>
                <c:pt idx="89">
                  <c:v>3937.8559255814498</c:v>
                </c:pt>
                <c:pt idx="90">
                  <c:v>3937.8559255814498</c:v>
                </c:pt>
                <c:pt idx="91">
                  <c:v>3937.8559255814498</c:v>
                </c:pt>
                <c:pt idx="92">
                  <c:v>3937.8559255814498</c:v>
                </c:pt>
                <c:pt idx="93">
                  <c:v>3937.8559255814498</c:v>
                </c:pt>
                <c:pt idx="94">
                  <c:v>3937.8559255814498</c:v>
                </c:pt>
                <c:pt idx="95">
                  <c:v>3937.8559255814498</c:v>
                </c:pt>
                <c:pt idx="96">
                  <c:v>3937.8559255814498</c:v>
                </c:pt>
                <c:pt idx="97">
                  <c:v>3937.8559255814498</c:v>
                </c:pt>
                <c:pt idx="98">
                  <c:v>3937.8559255814498</c:v>
                </c:pt>
                <c:pt idx="99">
                  <c:v>3937.8559255814498</c:v>
                </c:pt>
                <c:pt idx="100">
                  <c:v>3937.8559255814498</c:v>
                </c:pt>
                <c:pt idx="101">
                  <c:v>3937.8559255814498</c:v>
                </c:pt>
                <c:pt idx="102">
                  <c:v>3937.8559255814498</c:v>
                </c:pt>
                <c:pt idx="103">
                  <c:v>3937.8559255814498</c:v>
                </c:pt>
                <c:pt idx="104">
                  <c:v>3937.8559255814498</c:v>
                </c:pt>
                <c:pt idx="105">
                  <c:v>3937.8559255814498</c:v>
                </c:pt>
                <c:pt idx="106">
                  <c:v>3937.8559255814498</c:v>
                </c:pt>
                <c:pt idx="107">
                  <c:v>3937.8559255814498</c:v>
                </c:pt>
                <c:pt idx="108">
                  <c:v>3937.8559255814498</c:v>
                </c:pt>
                <c:pt idx="109">
                  <c:v>3937.8559255814498</c:v>
                </c:pt>
                <c:pt idx="110">
                  <c:v>3937.8559255814498</c:v>
                </c:pt>
                <c:pt idx="111">
                  <c:v>3937.8559255814498</c:v>
                </c:pt>
                <c:pt idx="112">
                  <c:v>3937.8559255814498</c:v>
                </c:pt>
                <c:pt idx="113">
                  <c:v>3937.8559255814498</c:v>
                </c:pt>
                <c:pt idx="114">
                  <c:v>3937.8559255814498</c:v>
                </c:pt>
                <c:pt idx="115">
                  <c:v>3937.8559255814498</c:v>
                </c:pt>
                <c:pt idx="116">
                  <c:v>3937.8559255814498</c:v>
                </c:pt>
                <c:pt idx="117">
                  <c:v>3937.8559255814498</c:v>
                </c:pt>
                <c:pt idx="118">
                  <c:v>3937.8559255814498</c:v>
                </c:pt>
                <c:pt idx="119">
                  <c:v>3937.8559255814498</c:v>
                </c:pt>
                <c:pt idx="120">
                  <c:v>3937.8559255814498</c:v>
                </c:pt>
                <c:pt idx="121">
                  <c:v>3937.8559255814498</c:v>
                </c:pt>
                <c:pt idx="122">
                  <c:v>3937.8559255814498</c:v>
                </c:pt>
                <c:pt idx="123">
                  <c:v>3937.8559255814498</c:v>
                </c:pt>
                <c:pt idx="124">
                  <c:v>3937.8559255814498</c:v>
                </c:pt>
                <c:pt idx="125">
                  <c:v>3937.8559255814498</c:v>
                </c:pt>
                <c:pt idx="126">
                  <c:v>3937.8559255814498</c:v>
                </c:pt>
                <c:pt idx="127">
                  <c:v>3937.8559255814498</c:v>
                </c:pt>
                <c:pt idx="128">
                  <c:v>3937.8559255814498</c:v>
                </c:pt>
                <c:pt idx="129">
                  <c:v>3937.8559255814498</c:v>
                </c:pt>
                <c:pt idx="130">
                  <c:v>3937.8559255814498</c:v>
                </c:pt>
                <c:pt idx="131">
                  <c:v>3937.8559255814498</c:v>
                </c:pt>
                <c:pt idx="132">
                  <c:v>3937.8559255814498</c:v>
                </c:pt>
                <c:pt idx="133">
                  <c:v>3937.8559255814498</c:v>
                </c:pt>
                <c:pt idx="134">
                  <c:v>3937.8559255814498</c:v>
                </c:pt>
                <c:pt idx="135">
                  <c:v>3937.8559255814498</c:v>
                </c:pt>
                <c:pt idx="136">
                  <c:v>3937.8559255814498</c:v>
                </c:pt>
                <c:pt idx="137">
                  <c:v>3937.8559255814498</c:v>
                </c:pt>
                <c:pt idx="138">
                  <c:v>3937.8559255814498</c:v>
                </c:pt>
                <c:pt idx="139">
                  <c:v>3937.8559255814498</c:v>
                </c:pt>
                <c:pt idx="140">
                  <c:v>3937.8559255814498</c:v>
                </c:pt>
                <c:pt idx="141">
                  <c:v>3937.8559255814498</c:v>
                </c:pt>
                <c:pt idx="142">
                  <c:v>3937.8559255814498</c:v>
                </c:pt>
                <c:pt idx="143">
                  <c:v>3937.8559255814498</c:v>
                </c:pt>
                <c:pt idx="144">
                  <c:v>3937.8559255814498</c:v>
                </c:pt>
                <c:pt idx="145">
                  <c:v>3937.8559255814498</c:v>
                </c:pt>
                <c:pt idx="146">
                  <c:v>3937.8559255814498</c:v>
                </c:pt>
                <c:pt idx="147">
                  <c:v>3937.8559255814498</c:v>
                </c:pt>
                <c:pt idx="148">
                  <c:v>3937.8559255814498</c:v>
                </c:pt>
                <c:pt idx="149">
                  <c:v>3752.1613788187301</c:v>
                </c:pt>
                <c:pt idx="150">
                  <c:v>2597.0569739815023</c:v>
                </c:pt>
                <c:pt idx="151">
                  <c:v>175.1875490429891</c:v>
                </c:pt>
                <c:pt idx="152">
                  <c:v>123.79920132371235</c:v>
                </c:pt>
                <c:pt idx="153">
                  <c:v>110.36815589708318</c:v>
                </c:pt>
                <c:pt idx="154">
                  <c:v>138.1374752389915</c:v>
                </c:pt>
                <c:pt idx="155">
                  <c:v>213.93964070590599</c:v>
                </c:pt>
                <c:pt idx="156">
                  <c:v>2446.0238598770056</c:v>
                </c:pt>
                <c:pt idx="157">
                  <c:v>3695.5759128217965</c:v>
                </c:pt>
                <c:pt idx="158">
                  <c:v>3937.8559255814498</c:v>
                </c:pt>
                <c:pt idx="159">
                  <c:v>3937.8559255814498</c:v>
                </c:pt>
                <c:pt idx="160">
                  <c:v>3937.8559255814498</c:v>
                </c:pt>
                <c:pt idx="161">
                  <c:v>3937.8559255814498</c:v>
                </c:pt>
                <c:pt idx="162">
                  <c:v>3937.8559255814498</c:v>
                </c:pt>
                <c:pt idx="163">
                  <c:v>3937.8559255814498</c:v>
                </c:pt>
                <c:pt idx="164">
                  <c:v>3937.8559255814498</c:v>
                </c:pt>
                <c:pt idx="165">
                  <c:v>3937.8559255814498</c:v>
                </c:pt>
                <c:pt idx="166">
                  <c:v>3937.8559255814498</c:v>
                </c:pt>
                <c:pt idx="167">
                  <c:v>3937.8559255814498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03-4C40-A1AA-9B70132FDDF8}"/>
            </c:ext>
          </c:extLst>
        </c:ser>
        <c:ser>
          <c:idx val="3"/>
          <c:order val="3"/>
          <c:tx>
            <c:strRef>
              <c:f>'El gen T'!$E$8:$E$9</c:f>
              <c:strCache>
                <c:ptCount val="1"/>
                <c:pt idx="0">
                  <c:v>Lethabo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T'!$E$10:$E$178</c:f>
              <c:numCache>
                <c:formatCode>#,##0</c:formatCode>
                <c:ptCount val="168"/>
                <c:pt idx="0">
                  <c:v>2603.5907162791136</c:v>
                </c:pt>
                <c:pt idx="1">
                  <c:v>2603.5907162791136</c:v>
                </c:pt>
                <c:pt idx="2">
                  <c:v>2603.5907162791136</c:v>
                </c:pt>
                <c:pt idx="3">
                  <c:v>2603.5907162791136</c:v>
                </c:pt>
                <c:pt idx="4">
                  <c:v>2603.5907162791136</c:v>
                </c:pt>
                <c:pt idx="5">
                  <c:v>2603.5907162791136</c:v>
                </c:pt>
                <c:pt idx="6">
                  <c:v>2603.5907162791136</c:v>
                </c:pt>
                <c:pt idx="7">
                  <c:v>2603.5907162791136</c:v>
                </c:pt>
                <c:pt idx="8">
                  <c:v>2603.5907162791136</c:v>
                </c:pt>
                <c:pt idx="9">
                  <c:v>2603.5907162791136</c:v>
                </c:pt>
                <c:pt idx="10">
                  <c:v>2603.5907162791136</c:v>
                </c:pt>
                <c:pt idx="11">
                  <c:v>2603.5907162791136</c:v>
                </c:pt>
                <c:pt idx="12">
                  <c:v>2603.5907162791136</c:v>
                </c:pt>
                <c:pt idx="13">
                  <c:v>2603.5907162791136</c:v>
                </c:pt>
                <c:pt idx="14">
                  <c:v>2603.5907162791136</c:v>
                </c:pt>
                <c:pt idx="15">
                  <c:v>2603.5907162791136</c:v>
                </c:pt>
                <c:pt idx="16">
                  <c:v>2603.5907162791136</c:v>
                </c:pt>
                <c:pt idx="17">
                  <c:v>2603.5907162791136</c:v>
                </c:pt>
                <c:pt idx="18">
                  <c:v>2603.5907162791136</c:v>
                </c:pt>
                <c:pt idx="19">
                  <c:v>2603.5907162791136</c:v>
                </c:pt>
                <c:pt idx="20">
                  <c:v>2603.5907162791136</c:v>
                </c:pt>
                <c:pt idx="21">
                  <c:v>2603.5907162791136</c:v>
                </c:pt>
                <c:pt idx="22">
                  <c:v>2603.5907162791136</c:v>
                </c:pt>
                <c:pt idx="23">
                  <c:v>2603.5907162791136</c:v>
                </c:pt>
                <c:pt idx="24">
                  <c:v>2603.5907162791136</c:v>
                </c:pt>
                <c:pt idx="25">
                  <c:v>2603.5907162791136</c:v>
                </c:pt>
                <c:pt idx="26">
                  <c:v>2603.5907162791136</c:v>
                </c:pt>
                <c:pt idx="27">
                  <c:v>2603.5907162791136</c:v>
                </c:pt>
                <c:pt idx="28">
                  <c:v>2603.5907162791136</c:v>
                </c:pt>
                <c:pt idx="29">
                  <c:v>2603.5907162791136</c:v>
                </c:pt>
                <c:pt idx="30">
                  <c:v>2437.1608101804086</c:v>
                </c:pt>
                <c:pt idx="31">
                  <c:v>1654.4569500348816</c:v>
                </c:pt>
                <c:pt idx="32">
                  <c:v>1511.9320893747652</c:v>
                </c:pt>
                <c:pt idx="33">
                  <c:v>850.02447730822973</c:v>
                </c:pt>
                <c:pt idx="34">
                  <c:v>526.25845503428036</c:v>
                </c:pt>
                <c:pt idx="35">
                  <c:v>526.25845503428036</c:v>
                </c:pt>
                <c:pt idx="36">
                  <c:v>797.08151961332533</c:v>
                </c:pt>
                <c:pt idx="37">
                  <c:v>1582.2351396359918</c:v>
                </c:pt>
                <c:pt idx="38">
                  <c:v>2561.2006323029996</c:v>
                </c:pt>
                <c:pt idx="39">
                  <c:v>2603.5907162791136</c:v>
                </c:pt>
                <c:pt idx="40">
                  <c:v>2603.5907162791136</c:v>
                </c:pt>
                <c:pt idx="41">
                  <c:v>2603.5907162791136</c:v>
                </c:pt>
                <c:pt idx="42">
                  <c:v>2603.5907162791136</c:v>
                </c:pt>
                <c:pt idx="43">
                  <c:v>2603.5907162791136</c:v>
                </c:pt>
                <c:pt idx="44">
                  <c:v>2603.5907162791136</c:v>
                </c:pt>
                <c:pt idx="45">
                  <c:v>2603.5907162791136</c:v>
                </c:pt>
                <c:pt idx="46">
                  <c:v>2603.5907162791136</c:v>
                </c:pt>
                <c:pt idx="47">
                  <c:v>2603.5907162791136</c:v>
                </c:pt>
                <c:pt idx="48">
                  <c:v>2603.5907162791136</c:v>
                </c:pt>
                <c:pt idx="49">
                  <c:v>2603.5907162791136</c:v>
                </c:pt>
                <c:pt idx="50">
                  <c:v>2603.5907162791136</c:v>
                </c:pt>
                <c:pt idx="51">
                  <c:v>2603.5907162791136</c:v>
                </c:pt>
                <c:pt idx="52">
                  <c:v>2603.5907162791136</c:v>
                </c:pt>
                <c:pt idx="53">
                  <c:v>2603.5907162791136</c:v>
                </c:pt>
                <c:pt idx="54">
                  <c:v>2603.5907162791136</c:v>
                </c:pt>
                <c:pt idx="55">
                  <c:v>2603.5907162791136</c:v>
                </c:pt>
                <c:pt idx="56">
                  <c:v>2603.5907162791136</c:v>
                </c:pt>
                <c:pt idx="57">
                  <c:v>2603.5907162791136</c:v>
                </c:pt>
                <c:pt idx="58">
                  <c:v>2603.5907162791136</c:v>
                </c:pt>
                <c:pt idx="59">
                  <c:v>2603.5907162791136</c:v>
                </c:pt>
                <c:pt idx="60">
                  <c:v>2603.5907162791136</c:v>
                </c:pt>
                <c:pt idx="61">
                  <c:v>2603.5907162791136</c:v>
                </c:pt>
                <c:pt idx="62">
                  <c:v>2603.5907162791136</c:v>
                </c:pt>
                <c:pt idx="63">
                  <c:v>2603.5907162791136</c:v>
                </c:pt>
                <c:pt idx="64">
                  <c:v>2603.5907162791136</c:v>
                </c:pt>
                <c:pt idx="65">
                  <c:v>2603.5907162791136</c:v>
                </c:pt>
                <c:pt idx="66">
                  <c:v>2603.5907162791136</c:v>
                </c:pt>
                <c:pt idx="67">
                  <c:v>2603.5907162791136</c:v>
                </c:pt>
                <c:pt idx="68">
                  <c:v>2603.5907162791136</c:v>
                </c:pt>
                <c:pt idx="69">
                  <c:v>2603.5907162791136</c:v>
                </c:pt>
                <c:pt idx="70">
                  <c:v>2603.5907162791136</c:v>
                </c:pt>
                <c:pt idx="71">
                  <c:v>2603.5907162791136</c:v>
                </c:pt>
                <c:pt idx="72">
                  <c:v>2603.5907162791136</c:v>
                </c:pt>
                <c:pt idx="73">
                  <c:v>2603.5907162791136</c:v>
                </c:pt>
                <c:pt idx="74">
                  <c:v>2603.5907162791136</c:v>
                </c:pt>
                <c:pt idx="75">
                  <c:v>2603.5907162791136</c:v>
                </c:pt>
                <c:pt idx="76">
                  <c:v>2603.5907162791136</c:v>
                </c:pt>
                <c:pt idx="77">
                  <c:v>2603.5907162791136</c:v>
                </c:pt>
                <c:pt idx="78">
                  <c:v>2603.5907162791136</c:v>
                </c:pt>
                <c:pt idx="79">
                  <c:v>2603.5907162791136</c:v>
                </c:pt>
                <c:pt idx="80">
                  <c:v>2603.5907162791136</c:v>
                </c:pt>
                <c:pt idx="81">
                  <c:v>2603.5907162791136</c:v>
                </c:pt>
                <c:pt idx="82">
                  <c:v>2603.5907162791136</c:v>
                </c:pt>
                <c:pt idx="83">
                  <c:v>2603.5907162791136</c:v>
                </c:pt>
                <c:pt idx="84">
                  <c:v>2603.5907162791136</c:v>
                </c:pt>
                <c:pt idx="85">
                  <c:v>2603.5907162791136</c:v>
                </c:pt>
                <c:pt idx="86">
                  <c:v>2603.5907162791136</c:v>
                </c:pt>
                <c:pt idx="87">
                  <c:v>2603.5907162791136</c:v>
                </c:pt>
                <c:pt idx="88">
                  <c:v>2603.5907162791136</c:v>
                </c:pt>
                <c:pt idx="89">
                  <c:v>2603.5907162791136</c:v>
                </c:pt>
                <c:pt idx="90">
                  <c:v>2603.5907162791136</c:v>
                </c:pt>
                <c:pt idx="91">
                  <c:v>2603.5907162791136</c:v>
                </c:pt>
                <c:pt idx="92">
                  <c:v>2603.5907162791136</c:v>
                </c:pt>
                <c:pt idx="93">
                  <c:v>2603.5907162791136</c:v>
                </c:pt>
                <c:pt idx="94">
                  <c:v>2603.5907162791136</c:v>
                </c:pt>
                <c:pt idx="95">
                  <c:v>2603.5907162791136</c:v>
                </c:pt>
                <c:pt idx="96">
                  <c:v>2603.5907162791136</c:v>
                </c:pt>
                <c:pt idx="97">
                  <c:v>2603.5907162791136</c:v>
                </c:pt>
                <c:pt idx="98">
                  <c:v>2603.5907162791136</c:v>
                </c:pt>
                <c:pt idx="99">
                  <c:v>2603.5907162791136</c:v>
                </c:pt>
                <c:pt idx="100">
                  <c:v>2603.5907162791136</c:v>
                </c:pt>
                <c:pt idx="101">
                  <c:v>2603.5907162791136</c:v>
                </c:pt>
                <c:pt idx="102">
                  <c:v>2603.5907162791136</c:v>
                </c:pt>
                <c:pt idx="103">
                  <c:v>2603.5907162791136</c:v>
                </c:pt>
                <c:pt idx="104">
                  <c:v>2603.5907162791136</c:v>
                </c:pt>
                <c:pt idx="105">
                  <c:v>2603.5907162791136</c:v>
                </c:pt>
                <c:pt idx="106">
                  <c:v>2603.5907162791136</c:v>
                </c:pt>
                <c:pt idx="107">
                  <c:v>2603.5907162791136</c:v>
                </c:pt>
                <c:pt idx="108">
                  <c:v>2603.5907162791136</c:v>
                </c:pt>
                <c:pt idx="109">
                  <c:v>2603.5907162791136</c:v>
                </c:pt>
                <c:pt idx="110">
                  <c:v>2603.5907162791136</c:v>
                </c:pt>
                <c:pt idx="111">
                  <c:v>2603.5907162791136</c:v>
                </c:pt>
                <c:pt idx="112">
                  <c:v>2603.5907162791136</c:v>
                </c:pt>
                <c:pt idx="113">
                  <c:v>2603.5907162791136</c:v>
                </c:pt>
                <c:pt idx="114">
                  <c:v>2603.5907162791136</c:v>
                </c:pt>
                <c:pt idx="115">
                  <c:v>2603.5907162791136</c:v>
                </c:pt>
                <c:pt idx="116">
                  <c:v>2603.5907162791136</c:v>
                </c:pt>
                <c:pt idx="117">
                  <c:v>2603.5907162791136</c:v>
                </c:pt>
                <c:pt idx="118">
                  <c:v>2603.5907162791136</c:v>
                </c:pt>
                <c:pt idx="119">
                  <c:v>2603.5907162791136</c:v>
                </c:pt>
                <c:pt idx="120">
                  <c:v>2603.5907162791136</c:v>
                </c:pt>
                <c:pt idx="121">
                  <c:v>2603.5907162791136</c:v>
                </c:pt>
                <c:pt idx="122">
                  <c:v>2603.5907162791136</c:v>
                </c:pt>
                <c:pt idx="123">
                  <c:v>2603.5907162791136</c:v>
                </c:pt>
                <c:pt idx="124">
                  <c:v>2603.5907162791136</c:v>
                </c:pt>
                <c:pt idx="125">
                  <c:v>2603.5907162791136</c:v>
                </c:pt>
                <c:pt idx="126">
                  <c:v>2603.5907162791136</c:v>
                </c:pt>
                <c:pt idx="127">
                  <c:v>2603.5907162791136</c:v>
                </c:pt>
                <c:pt idx="128">
                  <c:v>2603.5907162791136</c:v>
                </c:pt>
                <c:pt idx="129">
                  <c:v>2603.5907162791136</c:v>
                </c:pt>
                <c:pt idx="130">
                  <c:v>2603.5907162791136</c:v>
                </c:pt>
                <c:pt idx="131">
                  <c:v>2603.5907162791136</c:v>
                </c:pt>
                <c:pt idx="132">
                  <c:v>2603.5907162791136</c:v>
                </c:pt>
                <c:pt idx="133">
                  <c:v>2603.5907162791136</c:v>
                </c:pt>
                <c:pt idx="134">
                  <c:v>2603.5907162791136</c:v>
                </c:pt>
                <c:pt idx="135">
                  <c:v>2603.5907162791136</c:v>
                </c:pt>
                <c:pt idx="136">
                  <c:v>2603.5907162791136</c:v>
                </c:pt>
                <c:pt idx="137">
                  <c:v>2603.5907162791136</c:v>
                </c:pt>
                <c:pt idx="138">
                  <c:v>2603.5907162791136</c:v>
                </c:pt>
                <c:pt idx="139">
                  <c:v>2603.5907162791136</c:v>
                </c:pt>
                <c:pt idx="140">
                  <c:v>2603.5907162791136</c:v>
                </c:pt>
                <c:pt idx="141">
                  <c:v>2603.5907162791136</c:v>
                </c:pt>
                <c:pt idx="142">
                  <c:v>2603.5907162791136</c:v>
                </c:pt>
                <c:pt idx="143">
                  <c:v>2603.5907162791136</c:v>
                </c:pt>
                <c:pt idx="144">
                  <c:v>2603.5907162791136</c:v>
                </c:pt>
                <c:pt idx="145">
                  <c:v>2603.5907162791136</c:v>
                </c:pt>
                <c:pt idx="146">
                  <c:v>2603.5907162791136</c:v>
                </c:pt>
                <c:pt idx="147">
                  <c:v>2603.5907162791136</c:v>
                </c:pt>
                <c:pt idx="148">
                  <c:v>2603.5907162791136</c:v>
                </c:pt>
                <c:pt idx="149">
                  <c:v>2603.5907162791136</c:v>
                </c:pt>
                <c:pt idx="150">
                  <c:v>2603.5907162791136</c:v>
                </c:pt>
                <c:pt idx="151">
                  <c:v>2603.5907162791136</c:v>
                </c:pt>
                <c:pt idx="152">
                  <c:v>1899.4872245619347</c:v>
                </c:pt>
                <c:pt idx="153">
                  <c:v>807.27645777688929</c:v>
                </c:pt>
                <c:pt idx="154">
                  <c:v>807.27645777688929</c:v>
                </c:pt>
                <c:pt idx="155">
                  <c:v>807.27645777689145</c:v>
                </c:pt>
                <c:pt idx="156">
                  <c:v>1346.0810182218895</c:v>
                </c:pt>
                <c:pt idx="157">
                  <c:v>1836.6826800224769</c:v>
                </c:pt>
                <c:pt idx="158">
                  <c:v>2538.4702977015686</c:v>
                </c:pt>
                <c:pt idx="159">
                  <c:v>2603.5907162791136</c:v>
                </c:pt>
                <c:pt idx="160">
                  <c:v>2603.5907162791136</c:v>
                </c:pt>
                <c:pt idx="161">
                  <c:v>2603.5907162791136</c:v>
                </c:pt>
                <c:pt idx="162">
                  <c:v>2603.5907162791136</c:v>
                </c:pt>
                <c:pt idx="163">
                  <c:v>2603.5907162791136</c:v>
                </c:pt>
                <c:pt idx="164">
                  <c:v>2603.5907162791136</c:v>
                </c:pt>
                <c:pt idx="165">
                  <c:v>2603.5907162791136</c:v>
                </c:pt>
                <c:pt idx="166">
                  <c:v>2603.5907162791136</c:v>
                </c:pt>
                <c:pt idx="167">
                  <c:v>2603.5907162791136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03-4C40-A1AA-9B70132FDDF8}"/>
            </c:ext>
          </c:extLst>
        </c:ser>
        <c:ser>
          <c:idx val="4"/>
          <c:order val="4"/>
          <c:tx>
            <c:strRef>
              <c:f>'El gen T'!$F$8:$F$9</c:f>
              <c:strCache>
                <c:ptCount val="1"/>
                <c:pt idx="0">
                  <c:v>Matimba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T'!$F$10:$F$178</c:f>
              <c:numCache>
                <c:formatCode>#,##0</c:formatCode>
                <c:ptCount val="168"/>
                <c:pt idx="0">
                  <c:v>2949.4571162791194</c:v>
                </c:pt>
                <c:pt idx="1">
                  <c:v>2949.4571162791194</c:v>
                </c:pt>
                <c:pt idx="2">
                  <c:v>2949.4571162791194</c:v>
                </c:pt>
                <c:pt idx="3">
                  <c:v>2949.4571162791194</c:v>
                </c:pt>
                <c:pt idx="4">
                  <c:v>2949.4571162791194</c:v>
                </c:pt>
                <c:pt idx="5">
                  <c:v>2949.4571162791194</c:v>
                </c:pt>
                <c:pt idx="6">
                  <c:v>2949.4571162791194</c:v>
                </c:pt>
                <c:pt idx="7">
                  <c:v>2949.4571162791194</c:v>
                </c:pt>
                <c:pt idx="8">
                  <c:v>2949.4571162791194</c:v>
                </c:pt>
                <c:pt idx="9">
                  <c:v>2949.4571162791194</c:v>
                </c:pt>
                <c:pt idx="10">
                  <c:v>2949.4571162791194</c:v>
                </c:pt>
                <c:pt idx="11">
                  <c:v>2949.4571162791194</c:v>
                </c:pt>
                <c:pt idx="12">
                  <c:v>2949.4571162791194</c:v>
                </c:pt>
                <c:pt idx="13">
                  <c:v>2949.4571162791194</c:v>
                </c:pt>
                <c:pt idx="14">
                  <c:v>2949.4571162791194</c:v>
                </c:pt>
                <c:pt idx="15">
                  <c:v>2949.4571162791194</c:v>
                </c:pt>
                <c:pt idx="16">
                  <c:v>2949.4571162791194</c:v>
                </c:pt>
                <c:pt idx="17">
                  <c:v>2949.4571162791194</c:v>
                </c:pt>
                <c:pt idx="18">
                  <c:v>2949.4571162791194</c:v>
                </c:pt>
                <c:pt idx="19">
                  <c:v>2949.4571162791194</c:v>
                </c:pt>
                <c:pt idx="20">
                  <c:v>2949.4571162791194</c:v>
                </c:pt>
                <c:pt idx="21">
                  <c:v>2949.4571162791194</c:v>
                </c:pt>
                <c:pt idx="22">
                  <c:v>2949.4571162791194</c:v>
                </c:pt>
                <c:pt idx="23">
                  <c:v>2949.4571162791194</c:v>
                </c:pt>
                <c:pt idx="24">
                  <c:v>2949.4571162791194</c:v>
                </c:pt>
                <c:pt idx="25">
                  <c:v>2949.4571162791194</c:v>
                </c:pt>
                <c:pt idx="26">
                  <c:v>2949.4571162791194</c:v>
                </c:pt>
                <c:pt idx="27">
                  <c:v>2949.4571162791194</c:v>
                </c:pt>
                <c:pt idx="28">
                  <c:v>2949.4571162791194</c:v>
                </c:pt>
                <c:pt idx="29">
                  <c:v>2949.4571162791194</c:v>
                </c:pt>
                <c:pt idx="30">
                  <c:v>1879.1977117543724</c:v>
                </c:pt>
                <c:pt idx="31">
                  <c:v>1282.1962726410711</c:v>
                </c:pt>
                <c:pt idx="32">
                  <c:v>1282.1962726410711</c:v>
                </c:pt>
                <c:pt idx="33">
                  <c:v>1282.1962726410711</c:v>
                </c:pt>
                <c:pt idx="34">
                  <c:v>1282.1962726410711</c:v>
                </c:pt>
                <c:pt idx="35">
                  <c:v>1645.4898559146827</c:v>
                </c:pt>
                <c:pt idx="36">
                  <c:v>2595.3919523970585</c:v>
                </c:pt>
                <c:pt idx="37">
                  <c:v>2949.4571162791194</c:v>
                </c:pt>
                <c:pt idx="38">
                  <c:v>2949.4571162791194</c:v>
                </c:pt>
                <c:pt idx="39">
                  <c:v>2949.4571162791194</c:v>
                </c:pt>
                <c:pt idx="40">
                  <c:v>2949.4571162791194</c:v>
                </c:pt>
                <c:pt idx="41">
                  <c:v>2949.4571162791194</c:v>
                </c:pt>
                <c:pt idx="42">
                  <c:v>2949.4571162791194</c:v>
                </c:pt>
                <c:pt idx="43">
                  <c:v>2949.4571162791194</c:v>
                </c:pt>
                <c:pt idx="44">
                  <c:v>2949.4571162791194</c:v>
                </c:pt>
                <c:pt idx="45">
                  <c:v>2949.4571162791194</c:v>
                </c:pt>
                <c:pt idx="46">
                  <c:v>2949.4571162791194</c:v>
                </c:pt>
                <c:pt idx="47">
                  <c:v>2949.4571162791194</c:v>
                </c:pt>
                <c:pt idx="48">
                  <c:v>2949.4571162791194</c:v>
                </c:pt>
                <c:pt idx="49">
                  <c:v>2949.4571162791194</c:v>
                </c:pt>
                <c:pt idx="50">
                  <c:v>2949.4571162791194</c:v>
                </c:pt>
                <c:pt idx="51">
                  <c:v>2949.4571162791194</c:v>
                </c:pt>
                <c:pt idx="52">
                  <c:v>2949.4571162791194</c:v>
                </c:pt>
                <c:pt idx="53">
                  <c:v>2949.4571162791194</c:v>
                </c:pt>
                <c:pt idx="54">
                  <c:v>2949.4571162791194</c:v>
                </c:pt>
                <c:pt idx="55">
                  <c:v>2949.4571162791194</c:v>
                </c:pt>
                <c:pt idx="56">
                  <c:v>2949.4571162791194</c:v>
                </c:pt>
                <c:pt idx="57">
                  <c:v>2949.4571162791194</c:v>
                </c:pt>
                <c:pt idx="58">
                  <c:v>2949.4571162791194</c:v>
                </c:pt>
                <c:pt idx="59">
                  <c:v>2949.4571162791194</c:v>
                </c:pt>
                <c:pt idx="60">
                  <c:v>2949.4571162791194</c:v>
                </c:pt>
                <c:pt idx="61">
                  <c:v>2949.4571162791194</c:v>
                </c:pt>
                <c:pt idx="62">
                  <c:v>2949.4571162791194</c:v>
                </c:pt>
                <c:pt idx="63">
                  <c:v>2949.4571162791194</c:v>
                </c:pt>
                <c:pt idx="64">
                  <c:v>2949.4571162791194</c:v>
                </c:pt>
                <c:pt idx="65">
                  <c:v>2949.4571162791194</c:v>
                </c:pt>
                <c:pt idx="66">
                  <c:v>2949.4571162791194</c:v>
                </c:pt>
                <c:pt idx="67">
                  <c:v>2949.4571162791194</c:v>
                </c:pt>
                <c:pt idx="68">
                  <c:v>2949.4571162791194</c:v>
                </c:pt>
                <c:pt idx="69">
                  <c:v>2949.4571162791194</c:v>
                </c:pt>
                <c:pt idx="70">
                  <c:v>2949.4571162791194</c:v>
                </c:pt>
                <c:pt idx="71">
                  <c:v>2949.4571162791194</c:v>
                </c:pt>
                <c:pt idx="72">
                  <c:v>2949.4571162791194</c:v>
                </c:pt>
                <c:pt idx="73">
                  <c:v>2949.4571162791194</c:v>
                </c:pt>
                <c:pt idx="74">
                  <c:v>2949.4571162791194</c:v>
                </c:pt>
                <c:pt idx="75">
                  <c:v>2949.4571162791194</c:v>
                </c:pt>
                <c:pt idx="76">
                  <c:v>2949.4571162791194</c:v>
                </c:pt>
                <c:pt idx="77">
                  <c:v>2949.4571162791194</c:v>
                </c:pt>
                <c:pt idx="78">
                  <c:v>2949.4571162791194</c:v>
                </c:pt>
                <c:pt idx="79">
                  <c:v>2949.4571162791194</c:v>
                </c:pt>
                <c:pt idx="80">
                  <c:v>2949.4571162791194</c:v>
                </c:pt>
                <c:pt idx="81">
                  <c:v>2949.4571162791194</c:v>
                </c:pt>
                <c:pt idx="82">
                  <c:v>2949.4571162791194</c:v>
                </c:pt>
                <c:pt idx="83">
                  <c:v>2949.4571162791194</c:v>
                </c:pt>
                <c:pt idx="84">
                  <c:v>2949.4571162791194</c:v>
                </c:pt>
                <c:pt idx="85">
                  <c:v>2949.4571162791194</c:v>
                </c:pt>
                <c:pt idx="86">
                  <c:v>2949.4571162791194</c:v>
                </c:pt>
                <c:pt idx="87">
                  <c:v>2949.4571162791194</c:v>
                </c:pt>
                <c:pt idx="88">
                  <c:v>2949.4571162791194</c:v>
                </c:pt>
                <c:pt idx="89">
                  <c:v>2949.4571162791194</c:v>
                </c:pt>
                <c:pt idx="90">
                  <c:v>2949.4571162791194</c:v>
                </c:pt>
                <c:pt idx="91">
                  <c:v>2949.4571162791194</c:v>
                </c:pt>
                <c:pt idx="92">
                  <c:v>2949.4571162791194</c:v>
                </c:pt>
                <c:pt idx="93">
                  <c:v>2949.4571162791194</c:v>
                </c:pt>
                <c:pt idx="94">
                  <c:v>2949.4571162791194</c:v>
                </c:pt>
                <c:pt idx="95">
                  <c:v>2949.4571162791194</c:v>
                </c:pt>
                <c:pt idx="96">
                  <c:v>2949.4571162791194</c:v>
                </c:pt>
                <c:pt idx="97">
                  <c:v>2949.4571162791194</c:v>
                </c:pt>
                <c:pt idx="98">
                  <c:v>2949.4571162791194</c:v>
                </c:pt>
                <c:pt idx="99">
                  <c:v>2949.4571162791194</c:v>
                </c:pt>
                <c:pt idx="100">
                  <c:v>2949.4571162791194</c:v>
                </c:pt>
                <c:pt idx="101">
                  <c:v>2949.4571162791194</c:v>
                </c:pt>
                <c:pt idx="102">
                  <c:v>2949.4571162791194</c:v>
                </c:pt>
                <c:pt idx="103">
                  <c:v>2949.4571162791194</c:v>
                </c:pt>
                <c:pt idx="104">
                  <c:v>2949.4571162791194</c:v>
                </c:pt>
                <c:pt idx="105">
                  <c:v>2949.4571162791194</c:v>
                </c:pt>
                <c:pt idx="106">
                  <c:v>2949.4571162791194</c:v>
                </c:pt>
                <c:pt idx="107">
                  <c:v>2949.4571162791194</c:v>
                </c:pt>
                <c:pt idx="108">
                  <c:v>2949.4571162791194</c:v>
                </c:pt>
                <c:pt idx="109">
                  <c:v>2949.4571162791194</c:v>
                </c:pt>
                <c:pt idx="110">
                  <c:v>2949.4571162791194</c:v>
                </c:pt>
                <c:pt idx="111">
                  <c:v>2949.4571162791194</c:v>
                </c:pt>
                <c:pt idx="112">
                  <c:v>2949.4571162791194</c:v>
                </c:pt>
                <c:pt idx="113">
                  <c:v>2949.4571162791194</c:v>
                </c:pt>
                <c:pt idx="114">
                  <c:v>2949.4571162791194</c:v>
                </c:pt>
                <c:pt idx="115">
                  <c:v>2949.4571162791194</c:v>
                </c:pt>
                <c:pt idx="116">
                  <c:v>2949.4571162791194</c:v>
                </c:pt>
                <c:pt idx="117">
                  <c:v>2949.4571162791194</c:v>
                </c:pt>
                <c:pt idx="118">
                  <c:v>2949.4571162791194</c:v>
                </c:pt>
                <c:pt idx="119">
                  <c:v>2949.4571162791194</c:v>
                </c:pt>
                <c:pt idx="120">
                  <c:v>2949.4571162791194</c:v>
                </c:pt>
                <c:pt idx="121">
                  <c:v>2949.4571162791194</c:v>
                </c:pt>
                <c:pt idx="122">
                  <c:v>2949.4571162791194</c:v>
                </c:pt>
                <c:pt idx="123">
                  <c:v>2949.4571162791194</c:v>
                </c:pt>
                <c:pt idx="124">
                  <c:v>2949.4571162791194</c:v>
                </c:pt>
                <c:pt idx="125">
                  <c:v>2949.4571162791194</c:v>
                </c:pt>
                <c:pt idx="126">
                  <c:v>2949.4571162791194</c:v>
                </c:pt>
                <c:pt idx="127">
                  <c:v>2949.4571162791194</c:v>
                </c:pt>
                <c:pt idx="128">
                  <c:v>2949.4571162791194</c:v>
                </c:pt>
                <c:pt idx="129">
                  <c:v>2949.4571162791194</c:v>
                </c:pt>
                <c:pt idx="130">
                  <c:v>2949.4571162791194</c:v>
                </c:pt>
                <c:pt idx="131">
                  <c:v>2949.4571162791194</c:v>
                </c:pt>
                <c:pt idx="132">
                  <c:v>2949.4571162791194</c:v>
                </c:pt>
                <c:pt idx="133">
                  <c:v>2949.4571162791194</c:v>
                </c:pt>
                <c:pt idx="134">
                  <c:v>2949.4571162791194</c:v>
                </c:pt>
                <c:pt idx="135">
                  <c:v>2949.4571162791194</c:v>
                </c:pt>
                <c:pt idx="136">
                  <c:v>2949.4571162791194</c:v>
                </c:pt>
                <c:pt idx="137">
                  <c:v>2949.4571162791194</c:v>
                </c:pt>
                <c:pt idx="138">
                  <c:v>2949.4571162791194</c:v>
                </c:pt>
                <c:pt idx="139">
                  <c:v>2949.4571162791194</c:v>
                </c:pt>
                <c:pt idx="140">
                  <c:v>2949.4571162791194</c:v>
                </c:pt>
                <c:pt idx="141">
                  <c:v>2949.4571162791194</c:v>
                </c:pt>
                <c:pt idx="142">
                  <c:v>2949.4571162791194</c:v>
                </c:pt>
                <c:pt idx="143">
                  <c:v>2949.4571162791194</c:v>
                </c:pt>
                <c:pt idx="144">
                  <c:v>2949.4571162791194</c:v>
                </c:pt>
                <c:pt idx="145">
                  <c:v>2949.4571162791194</c:v>
                </c:pt>
                <c:pt idx="146">
                  <c:v>2949.4571162791194</c:v>
                </c:pt>
                <c:pt idx="147">
                  <c:v>2949.4571162791194</c:v>
                </c:pt>
                <c:pt idx="148">
                  <c:v>2949.4571162791194</c:v>
                </c:pt>
                <c:pt idx="149">
                  <c:v>2949.4571162791194</c:v>
                </c:pt>
                <c:pt idx="150">
                  <c:v>2949.4571162791194</c:v>
                </c:pt>
                <c:pt idx="151">
                  <c:v>2949.4571162791194</c:v>
                </c:pt>
                <c:pt idx="152">
                  <c:v>2949.4571162791194</c:v>
                </c:pt>
                <c:pt idx="153">
                  <c:v>2482.750028298814</c:v>
                </c:pt>
                <c:pt idx="154">
                  <c:v>2506.240000452492</c:v>
                </c:pt>
                <c:pt idx="155">
                  <c:v>2949.4571162791194</c:v>
                </c:pt>
                <c:pt idx="156">
                  <c:v>2949.4571162791194</c:v>
                </c:pt>
                <c:pt idx="157">
                  <c:v>2949.4571162791194</c:v>
                </c:pt>
                <c:pt idx="158">
                  <c:v>2949.4571162791194</c:v>
                </c:pt>
                <c:pt idx="159">
                  <c:v>2949.4571162791194</c:v>
                </c:pt>
                <c:pt idx="160">
                  <c:v>2949.4571162791194</c:v>
                </c:pt>
                <c:pt idx="161">
                  <c:v>2949.4571162791194</c:v>
                </c:pt>
                <c:pt idx="162">
                  <c:v>2949.4571162791194</c:v>
                </c:pt>
                <c:pt idx="163">
                  <c:v>2949.4571162791194</c:v>
                </c:pt>
                <c:pt idx="164">
                  <c:v>2949.4571162791194</c:v>
                </c:pt>
                <c:pt idx="165">
                  <c:v>2949.4571162791194</c:v>
                </c:pt>
                <c:pt idx="166">
                  <c:v>2949.4571162791194</c:v>
                </c:pt>
                <c:pt idx="167">
                  <c:v>2949.4571162791194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03-4C40-A1AA-9B70132FDDF8}"/>
            </c:ext>
          </c:extLst>
        </c:ser>
        <c:ser>
          <c:idx val="5"/>
          <c:order val="5"/>
          <c:tx>
            <c:strRef>
              <c:f>'El gen T'!$G$8:$G$9</c:f>
              <c:strCache>
                <c:ptCount val="1"/>
                <c:pt idx="0">
                  <c:v>Majuba_Wet</c:v>
                </c:pt>
              </c:strCache>
            </c:strRef>
          </c:tx>
          <c:spPr>
            <a:solidFill>
              <a:srgbClr val="C36B69"/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T'!$G$10:$G$178</c:f>
              <c:numCache>
                <c:formatCode>#,##0</c:formatCode>
                <c:ptCount val="168"/>
                <c:pt idx="0">
                  <c:v>1449.5810232558365</c:v>
                </c:pt>
                <c:pt idx="1">
                  <c:v>1449.5810232558365</c:v>
                </c:pt>
                <c:pt idx="2">
                  <c:v>1449.5810232558365</c:v>
                </c:pt>
                <c:pt idx="3">
                  <c:v>1449.5810232558365</c:v>
                </c:pt>
                <c:pt idx="4">
                  <c:v>1449.5810232558365</c:v>
                </c:pt>
                <c:pt idx="5">
                  <c:v>1449.5810232558365</c:v>
                </c:pt>
                <c:pt idx="6">
                  <c:v>1449.5810232558365</c:v>
                </c:pt>
                <c:pt idx="7">
                  <c:v>1449.5810232558365</c:v>
                </c:pt>
                <c:pt idx="8">
                  <c:v>1449.5810232558365</c:v>
                </c:pt>
                <c:pt idx="9">
                  <c:v>1218.2495995158172</c:v>
                </c:pt>
                <c:pt idx="10">
                  <c:v>615.76373904198999</c:v>
                </c:pt>
                <c:pt idx="11">
                  <c:v>514.28613694641967</c:v>
                </c:pt>
                <c:pt idx="12">
                  <c:v>534.45422074823921</c:v>
                </c:pt>
                <c:pt idx="13">
                  <c:v>756.30314256826318</c:v>
                </c:pt>
                <c:pt idx="14">
                  <c:v>1449.5810232558365</c:v>
                </c:pt>
                <c:pt idx="15">
                  <c:v>1449.5810232558365</c:v>
                </c:pt>
                <c:pt idx="16">
                  <c:v>1449.5810232558365</c:v>
                </c:pt>
                <c:pt idx="17">
                  <c:v>1449.5810232558365</c:v>
                </c:pt>
                <c:pt idx="18">
                  <c:v>1449.5810232558365</c:v>
                </c:pt>
                <c:pt idx="19">
                  <c:v>1449.5810232558365</c:v>
                </c:pt>
                <c:pt idx="20">
                  <c:v>1449.5810232558365</c:v>
                </c:pt>
                <c:pt idx="21">
                  <c:v>1449.5810232558365</c:v>
                </c:pt>
                <c:pt idx="22">
                  <c:v>1449.5810232558365</c:v>
                </c:pt>
                <c:pt idx="23">
                  <c:v>1449.5810232558365</c:v>
                </c:pt>
                <c:pt idx="24">
                  <c:v>1449.5810232558365</c:v>
                </c:pt>
                <c:pt idx="25">
                  <c:v>1449.5810232558365</c:v>
                </c:pt>
                <c:pt idx="26">
                  <c:v>1449.5810232558365</c:v>
                </c:pt>
                <c:pt idx="27">
                  <c:v>1449.5810232558365</c:v>
                </c:pt>
                <c:pt idx="28">
                  <c:v>1410.9255293023471</c:v>
                </c:pt>
                <c:pt idx="29">
                  <c:v>985.71509581396924</c:v>
                </c:pt>
                <c:pt idx="38">
                  <c:v>985.71509581396924</c:v>
                </c:pt>
                <c:pt idx="39">
                  <c:v>1410.9255293023471</c:v>
                </c:pt>
                <c:pt idx="40">
                  <c:v>1449.5810232558365</c:v>
                </c:pt>
                <c:pt idx="41">
                  <c:v>1449.5810232558365</c:v>
                </c:pt>
                <c:pt idx="42">
                  <c:v>1449.5810232558365</c:v>
                </c:pt>
                <c:pt idx="43">
                  <c:v>1449.5810232558365</c:v>
                </c:pt>
                <c:pt idx="44">
                  <c:v>1449.5810232558365</c:v>
                </c:pt>
                <c:pt idx="45">
                  <c:v>1449.5810232558365</c:v>
                </c:pt>
                <c:pt idx="46">
                  <c:v>1449.5810232558365</c:v>
                </c:pt>
                <c:pt idx="47">
                  <c:v>1449.5810232558365</c:v>
                </c:pt>
                <c:pt idx="48">
                  <c:v>1449.5810232558365</c:v>
                </c:pt>
                <c:pt idx="49">
                  <c:v>1449.5810232558365</c:v>
                </c:pt>
                <c:pt idx="50">
                  <c:v>1449.5810232558365</c:v>
                </c:pt>
                <c:pt idx="51">
                  <c:v>1449.5810232558365</c:v>
                </c:pt>
                <c:pt idx="52">
                  <c:v>1449.5810232558365</c:v>
                </c:pt>
                <c:pt idx="53">
                  <c:v>1449.5810232558365</c:v>
                </c:pt>
                <c:pt idx="54">
                  <c:v>922.48560094125651</c:v>
                </c:pt>
                <c:pt idx="55">
                  <c:v>268.78751257085651</c:v>
                </c:pt>
                <c:pt idx="61">
                  <c:v>985.71509581396924</c:v>
                </c:pt>
                <c:pt idx="62">
                  <c:v>1410.9255293023471</c:v>
                </c:pt>
                <c:pt idx="63">
                  <c:v>1449.5810232558365</c:v>
                </c:pt>
                <c:pt idx="64">
                  <c:v>1449.5810232558365</c:v>
                </c:pt>
                <c:pt idx="65">
                  <c:v>1449.5810232558365</c:v>
                </c:pt>
                <c:pt idx="66">
                  <c:v>1449.5810232558365</c:v>
                </c:pt>
                <c:pt idx="67">
                  <c:v>1449.5810232558365</c:v>
                </c:pt>
                <c:pt idx="68">
                  <c:v>1449.5810232558365</c:v>
                </c:pt>
                <c:pt idx="69">
                  <c:v>1449.5810232558365</c:v>
                </c:pt>
                <c:pt idx="70">
                  <c:v>1449.5810232558365</c:v>
                </c:pt>
                <c:pt idx="71">
                  <c:v>1449.5810232558365</c:v>
                </c:pt>
                <c:pt idx="72">
                  <c:v>1449.5810232558365</c:v>
                </c:pt>
                <c:pt idx="73">
                  <c:v>1449.5810232558365</c:v>
                </c:pt>
                <c:pt idx="74">
                  <c:v>1449.5810232558365</c:v>
                </c:pt>
                <c:pt idx="75">
                  <c:v>1449.5810232558365</c:v>
                </c:pt>
                <c:pt idx="76">
                  <c:v>1449.5810232558365</c:v>
                </c:pt>
                <c:pt idx="77">
                  <c:v>1449.5810232558365</c:v>
                </c:pt>
                <c:pt idx="78">
                  <c:v>1449.5810232558365</c:v>
                </c:pt>
                <c:pt idx="79">
                  <c:v>1449.5810232558365</c:v>
                </c:pt>
                <c:pt idx="80">
                  <c:v>1449.5810232558365</c:v>
                </c:pt>
                <c:pt idx="81">
                  <c:v>1449.5810232558365</c:v>
                </c:pt>
                <c:pt idx="82">
                  <c:v>1449.5810232558365</c:v>
                </c:pt>
                <c:pt idx="83">
                  <c:v>1449.5810232558365</c:v>
                </c:pt>
                <c:pt idx="84">
                  <c:v>1449.5810232558365</c:v>
                </c:pt>
                <c:pt idx="85">
                  <c:v>1449.5810232558365</c:v>
                </c:pt>
                <c:pt idx="86">
                  <c:v>1449.5810232558365</c:v>
                </c:pt>
                <c:pt idx="87">
                  <c:v>1449.5810232558365</c:v>
                </c:pt>
                <c:pt idx="88">
                  <c:v>1449.5810232558365</c:v>
                </c:pt>
                <c:pt idx="89">
                  <c:v>1449.5810232558365</c:v>
                </c:pt>
                <c:pt idx="90">
                  <c:v>1449.5810232558365</c:v>
                </c:pt>
                <c:pt idx="91">
                  <c:v>1449.5810232558365</c:v>
                </c:pt>
                <c:pt idx="92">
                  <c:v>1449.5810232558365</c:v>
                </c:pt>
                <c:pt idx="93">
                  <c:v>1449.5810232558365</c:v>
                </c:pt>
                <c:pt idx="94">
                  <c:v>1449.5810232558365</c:v>
                </c:pt>
                <c:pt idx="95">
                  <c:v>1449.5810232558365</c:v>
                </c:pt>
                <c:pt idx="96">
                  <c:v>1449.5810232558365</c:v>
                </c:pt>
                <c:pt idx="97">
                  <c:v>1449.5810232558365</c:v>
                </c:pt>
                <c:pt idx="98">
                  <c:v>1449.5810232558365</c:v>
                </c:pt>
                <c:pt idx="99">
                  <c:v>1449.5810232558365</c:v>
                </c:pt>
                <c:pt idx="100">
                  <c:v>1449.5810232558365</c:v>
                </c:pt>
                <c:pt idx="101">
                  <c:v>1449.5810232558365</c:v>
                </c:pt>
                <c:pt idx="102">
                  <c:v>1449.5810232558365</c:v>
                </c:pt>
                <c:pt idx="103">
                  <c:v>1449.5810232558365</c:v>
                </c:pt>
                <c:pt idx="104">
                  <c:v>1449.5810232558365</c:v>
                </c:pt>
                <c:pt idx="105">
                  <c:v>1449.5810232558365</c:v>
                </c:pt>
                <c:pt idx="106">
                  <c:v>1449.5810232558365</c:v>
                </c:pt>
                <c:pt idx="107">
                  <c:v>1449.5810232558365</c:v>
                </c:pt>
                <c:pt idx="108">
                  <c:v>1449.5810232558365</c:v>
                </c:pt>
                <c:pt idx="109">
                  <c:v>1449.5810232558365</c:v>
                </c:pt>
                <c:pt idx="110">
                  <c:v>1449.5810232558365</c:v>
                </c:pt>
                <c:pt idx="111">
                  <c:v>1449.5810232558365</c:v>
                </c:pt>
                <c:pt idx="112">
                  <c:v>1449.5810232558365</c:v>
                </c:pt>
                <c:pt idx="113">
                  <c:v>1449.5810232558365</c:v>
                </c:pt>
                <c:pt idx="114">
                  <c:v>1449.5810232558365</c:v>
                </c:pt>
                <c:pt idx="115">
                  <c:v>1449.5810232558365</c:v>
                </c:pt>
                <c:pt idx="116">
                  <c:v>1449.5810232558365</c:v>
                </c:pt>
                <c:pt idx="117">
                  <c:v>1449.5810232558365</c:v>
                </c:pt>
                <c:pt idx="118">
                  <c:v>1449.5810232558365</c:v>
                </c:pt>
                <c:pt idx="119">
                  <c:v>1449.5810232558365</c:v>
                </c:pt>
                <c:pt idx="120">
                  <c:v>1449.5810232558365</c:v>
                </c:pt>
                <c:pt idx="121">
                  <c:v>1449.5810232558365</c:v>
                </c:pt>
                <c:pt idx="122">
                  <c:v>1449.5810232558365</c:v>
                </c:pt>
                <c:pt idx="123">
                  <c:v>1449.5810232558365</c:v>
                </c:pt>
                <c:pt idx="124">
                  <c:v>1449.5810232558365</c:v>
                </c:pt>
                <c:pt idx="125">
                  <c:v>1449.5810232558365</c:v>
                </c:pt>
                <c:pt idx="126">
                  <c:v>1449.5810232558365</c:v>
                </c:pt>
                <c:pt idx="127">
                  <c:v>1449.5810232558365</c:v>
                </c:pt>
                <c:pt idx="128">
                  <c:v>1449.5810232558365</c:v>
                </c:pt>
                <c:pt idx="129">
                  <c:v>1449.5810232558365</c:v>
                </c:pt>
                <c:pt idx="130">
                  <c:v>1373.1529402194863</c:v>
                </c:pt>
                <c:pt idx="131">
                  <c:v>985.71509581396924</c:v>
                </c:pt>
                <c:pt idx="132">
                  <c:v>985.71509581396924</c:v>
                </c:pt>
                <c:pt idx="133">
                  <c:v>1410.9255293023471</c:v>
                </c:pt>
                <c:pt idx="134">
                  <c:v>1449.5810232558365</c:v>
                </c:pt>
                <c:pt idx="135">
                  <c:v>1449.5810232558365</c:v>
                </c:pt>
                <c:pt idx="136">
                  <c:v>1449.5810232558365</c:v>
                </c:pt>
                <c:pt idx="137">
                  <c:v>1449.5810232558365</c:v>
                </c:pt>
                <c:pt idx="138">
                  <c:v>1449.5810232558365</c:v>
                </c:pt>
                <c:pt idx="139">
                  <c:v>1449.5810232558365</c:v>
                </c:pt>
                <c:pt idx="140">
                  <c:v>1449.5810232558365</c:v>
                </c:pt>
                <c:pt idx="141">
                  <c:v>1449.5810232558365</c:v>
                </c:pt>
                <c:pt idx="142">
                  <c:v>1449.5810232558365</c:v>
                </c:pt>
                <c:pt idx="143">
                  <c:v>1449.5810232558365</c:v>
                </c:pt>
                <c:pt idx="144">
                  <c:v>1449.5810232558365</c:v>
                </c:pt>
                <c:pt idx="145">
                  <c:v>1449.5810232558365</c:v>
                </c:pt>
                <c:pt idx="146">
                  <c:v>1449.5810232558365</c:v>
                </c:pt>
                <c:pt idx="147">
                  <c:v>1449.5810232558365</c:v>
                </c:pt>
                <c:pt idx="148">
                  <c:v>1449.5810232558365</c:v>
                </c:pt>
                <c:pt idx="149">
                  <c:v>1024.3705897674565</c:v>
                </c:pt>
                <c:pt idx="150">
                  <c:v>89.610463255814878</c:v>
                </c:pt>
                <c:pt idx="157">
                  <c:v>537.66277953489271</c:v>
                </c:pt>
                <c:pt idx="158">
                  <c:v>769.59574325582537</c:v>
                </c:pt>
                <c:pt idx="159">
                  <c:v>1449.5810232558365</c:v>
                </c:pt>
                <c:pt idx="160">
                  <c:v>1449.5810232558365</c:v>
                </c:pt>
                <c:pt idx="161">
                  <c:v>1449.5810232558365</c:v>
                </c:pt>
                <c:pt idx="162">
                  <c:v>1449.5810232558365</c:v>
                </c:pt>
                <c:pt idx="163">
                  <c:v>1449.5810232558365</c:v>
                </c:pt>
                <c:pt idx="164">
                  <c:v>1449.5810232558365</c:v>
                </c:pt>
                <c:pt idx="165">
                  <c:v>1449.5810232558365</c:v>
                </c:pt>
                <c:pt idx="166">
                  <c:v>1449.5810232558365</c:v>
                </c:pt>
                <c:pt idx="167">
                  <c:v>1449.5810232558365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03-4C40-A1AA-9B70132FDDF8}"/>
            </c:ext>
          </c:extLst>
        </c:ser>
        <c:ser>
          <c:idx val="6"/>
          <c:order val="6"/>
          <c:tx>
            <c:strRef>
              <c:f>'El gen T'!$H$8:$H$9</c:f>
              <c:strCache>
                <c:ptCount val="1"/>
                <c:pt idx="0">
                  <c:v>Majuba_Dry</c:v>
                </c:pt>
              </c:strCache>
            </c:strRef>
          </c:tx>
          <c:spPr>
            <a:solidFill>
              <a:srgbClr val="934BC9"/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T'!$H$10:$H$178</c:f>
              <c:numCache>
                <c:formatCode>#,##0</c:formatCode>
                <c:ptCount val="168"/>
                <c:pt idx="0">
                  <c:v>1322.0506046511832</c:v>
                </c:pt>
                <c:pt idx="1">
                  <c:v>1322.0506046511832</c:v>
                </c:pt>
                <c:pt idx="2">
                  <c:v>1322.0506046511832</c:v>
                </c:pt>
                <c:pt idx="3">
                  <c:v>1322.0506046511832</c:v>
                </c:pt>
                <c:pt idx="4">
                  <c:v>1322.0506046511832</c:v>
                </c:pt>
                <c:pt idx="5">
                  <c:v>1322.0506046511832</c:v>
                </c:pt>
                <c:pt idx="6">
                  <c:v>1191.402487847359</c:v>
                </c:pt>
                <c:pt idx="7">
                  <c:v>621.60129800732091</c:v>
                </c:pt>
                <c:pt idx="8">
                  <c:v>324.31372069947219</c:v>
                </c:pt>
                <c:pt idx="9">
                  <c:v>216.33551104859899</c:v>
                </c:pt>
                <c:pt idx="10">
                  <c:v>30.516899332659676</c:v>
                </c:pt>
                <c:pt idx="11">
                  <c:v>21.320025561173221</c:v>
                </c:pt>
                <c:pt idx="12">
                  <c:v>30.516899332659676</c:v>
                </c:pt>
                <c:pt idx="13">
                  <c:v>57.480461071790344</c:v>
                </c:pt>
                <c:pt idx="14">
                  <c:v>934.24909395350312</c:v>
                </c:pt>
                <c:pt idx="15">
                  <c:v>1322.0506046511832</c:v>
                </c:pt>
                <c:pt idx="16">
                  <c:v>1322.0506046511832</c:v>
                </c:pt>
                <c:pt idx="17">
                  <c:v>1322.0506046511832</c:v>
                </c:pt>
                <c:pt idx="18">
                  <c:v>1322.0506046511832</c:v>
                </c:pt>
                <c:pt idx="19">
                  <c:v>1322.0506046511832</c:v>
                </c:pt>
                <c:pt idx="20">
                  <c:v>1322.0506046511832</c:v>
                </c:pt>
                <c:pt idx="21">
                  <c:v>1322.0506046511832</c:v>
                </c:pt>
                <c:pt idx="22">
                  <c:v>1322.0506046511832</c:v>
                </c:pt>
                <c:pt idx="23">
                  <c:v>1322.0506046511832</c:v>
                </c:pt>
                <c:pt idx="24">
                  <c:v>1322.0506046511832</c:v>
                </c:pt>
                <c:pt idx="25">
                  <c:v>1322.0506046511832</c:v>
                </c:pt>
                <c:pt idx="26">
                  <c:v>1322.0506046511832</c:v>
                </c:pt>
                <c:pt idx="27">
                  <c:v>1322.0506046511832</c:v>
                </c:pt>
                <c:pt idx="28">
                  <c:v>934.24909395350312</c:v>
                </c:pt>
                <c:pt idx="29">
                  <c:v>81.726764651163663</c:v>
                </c:pt>
                <c:pt idx="38">
                  <c:v>81.726764651163663</c:v>
                </c:pt>
                <c:pt idx="39">
                  <c:v>934.24909395350312</c:v>
                </c:pt>
                <c:pt idx="40">
                  <c:v>1322.0506046511832</c:v>
                </c:pt>
                <c:pt idx="41">
                  <c:v>1322.0506046511832</c:v>
                </c:pt>
                <c:pt idx="42">
                  <c:v>1322.0506046511832</c:v>
                </c:pt>
                <c:pt idx="43">
                  <c:v>1322.0506046511832</c:v>
                </c:pt>
                <c:pt idx="44">
                  <c:v>1322.0506046511832</c:v>
                </c:pt>
                <c:pt idx="45">
                  <c:v>1322.0506046511832</c:v>
                </c:pt>
                <c:pt idx="46">
                  <c:v>1322.0506046511832</c:v>
                </c:pt>
                <c:pt idx="47">
                  <c:v>837.966265150185</c:v>
                </c:pt>
                <c:pt idx="48">
                  <c:v>837.966265150185</c:v>
                </c:pt>
                <c:pt idx="49">
                  <c:v>837.966265150185</c:v>
                </c:pt>
                <c:pt idx="50">
                  <c:v>837.966265150185</c:v>
                </c:pt>
                <c:pt idx="51">
                  <c:v>837.966265150185</c:v>
                </c:pt>
                <c:pt idx="52">
                  <c:v>837.966265150185</c:v>
                </c:pt>
                <c:pt idx="53">
                  <c:v>592.16282737279948</c:v>
                </c:pt>
                <c:pt idx="54">
                  <c:v>51.801550936560297</c:v>
                </c:pt>
                <c:pt idx="61">
                  <c:v>898.99441116280377</c:v>
                </c:pt>
                <c:pt idx="62">
                  <c:v>1286.795921860486</c:v>
                </c:pt>
                <c:pt idx="63">
                  <c:v>1322.0506046511832</c:v>
                </c:pt>
                <c:pt idx="64">
                  <c:v>1322.0506046511832</c:v>
                </c:pt>
                <c:pt idx="65">
                  <c:v>1322.0506046511832</c:v>
                </c:pt>
                <c:pt idx="66">
                  <c:v>1322.0506046511832</c:v>
                </c:pt>
                <c:pt idx="67">
                  <c:v>1322.0506046511832</c:v>
                </c:pt>
                <c:pt idx="68">
                  <c:v>1322.0506046511832</c:v>
                </c:pt>
                <c:pt idx="69">
                  <c:v>1322.0506046511832</c:v>
                </c:pt>
                <c:pt idx="70">
                  <c:v>1322.0506046511832</c:v>
                </c:pt>
                <c:pt idx="71">
                  <c:v>1322.0506046511832</c:v>
                </c:pt>
                <c:pt idx="72">
                  <c:v>1322.0506046511832</c:v>
                </c:pt>
                <c:pt idx="73">
                  <c:v>1322.0506046511832</c:v>
                </c:pt>
                <c:pt idx="74">
                  <c:v>1322.0506046511832</c:v>
                </c:pt>
                <c:pt idx="75">
                  <c:v>1322.0506046511832</c:v>
                </c:pt>
                <c:pt idx="76">
                  <c:v>1322.0506046511832</c:v>
                </c:pt>
                <c:pt idx="77">
                  <c:v>1322.0506046511832</c:v>
                </c:pt>
                <c:pt idx="78">
                  <c:v>1322.0506046511832</c:v>
                </c:pt>
                <c:pt idx="79">
                  <c:v>1322.0506046511832</c:v>
                </c:pt>
                <c:pt idx="80">
                  <c:v>1322.0506046511832</c:v>
                </c:pt>
                <c:pt idx="81">
                  <c:v>1322.0506046511832</c:v>
                </c:pt>
                <c:pt idx="82">
                  <c:v>1322.0506046511832</c:v>
                </c:pt>
                <c:pt idx="83">
                  <c:v>1322.0506046511832</c:v>
                </c:pt>
                <c:pt idx="84">
                  <c:v>1322.0506046511832</c:v>
                </c:pt>
                <c:pt idx="85">
                  <c:v>1322.0506046511832</c:v>
                </c:pt>
                <c:pt idx="86">
                  <c:v>1322.0506046511832</c:v>
                </c:pt>
                <c:pt idx="87">
                  <c:v>1322.0506046511832</c:v>
                </c:pt>
                <c:pt idx="88">
                  <c:v>1322.0506046511832</c:v>
                </c:pt>
                <c:pt idx="89">
                  <c:v>1322.0506046511832</c:v>
                </c:pt>
                <c:pt idx="90">
                  <c:v>1322.0506046511832</c:v>
                </c:pt>
                <c:pt idx="91">
                  <c:v>1322.0506046511832</c:v>
                </c:pt>
                <c:pt idx="92">
                  <c:v>1322.0506046511832</c:v>
                </c:pt>
                <c:pt idx="93">
                  <c:v>1322.0506046511832</c:v>
                </c:pt>
                <c:pt idx="94">
                  <c:v>1322.0506046511832</c:v>
                </c:pt>
                <c:pt idx="95">
                  <c:v>1322.0506046511832</c:v>
                </c:pt>
                <c:pt idx="96">
                  <c:v>1322.0506046511832</c:v>
                </c:pt>
                <c:pt idx="97">
                  <c:v>1322.0506046511832</c:v>
                </c:pt>
                <c:pt idx="98">
                  <c:v>1322.0506046511832</c:v>
                </c:pt>
                <c:pt idx="99">
                  <c:v>1322.0506046511832</c:v>
                </c:pt>
                <c:pt idx="100">
                  <c:v>1322.0506046511832</c:v>
                </c:pt>
                <c:pt idx="101">
                  <c:v>1322.0506046511832</c:v>
                </c:pt>
                <c:pt idx="102">
                  <c:v>1322.0506046511832</c:v>
                </c:pt>
                <c:pt idx="103">
                  <c:v>1322.0506046511832</c:v>
                </c:pt>
                <c:pt idx="104">
                  <c:v>1322.0506046511832</c:v>
                </c:pt>
                <c:pt idx="105">
                  <c:v>1322.0506046511832</c:v>
                </c:pt>
                <c:pt idx="106">
                  <c:v>1322.0506046511832</c:v>
                </c:pt>
                <c:pt idx="107">
                  <c:v>1322.0506046511832</c:v>
                </c:pt>
                <c:pt idx="108">
                  <c:v>1322.0506046511832</c:v>
                </c:pt>
                <c:pt idx="109">
                  <c:v>1322.0506046511832</c:v>
                </c:pt>
                <c:pt idx="110">
                  <c:v>1322.0506046511832</c:v>
                </c:pt>
                <c:pt idx="111">
                  <c:v>1322.0506046511832</c:v>
                </c:pt>
                <c:pt idx="112">
                  <c:v>1322.0506046511832</c:v>
                </c:pt>
                <c:pt idx="113">
                  <c:v>1322.0506046511832</c:v>
                </c:pt>
                <c:pt idx="114">
                  <c:v>1322.0506046511832</c:v>
                </c:pt>
                <c:pt idx="115">
                  <c:v>1322.0506046511832</c:v>
                </c:pt>
                <c:pt idx="116">
                  <c:v>1322.0506046511832</c:v>
                </c:pt>
                <c:pt idx="117">
                  <c:v>1322.0506046511832</c:v>
                </c:pt>
                <c:pt idx="118">
                  <c:v>1322.0506046511832</c:v>
                </c:pt>
                <c:pt idx="119">
                  <c:v>1322.0506046511832</c:v>
                </c:pt>
                <c:pt idx="120">
                  <c:v>1322.0506046511832</c:v>
                </c:pt>
                <c:pt idx="121">
                  <c:v>1322.0506046511832</c:v>
                </c:pt>
                <c:pt idx="122">
                  <c:v>1322.0506046511832</c:v>
                </c:pt>
                <c:pt idx="123">
                  <c:v>1322.0506046511832</c:v>
                </c:pt>
                <c:pt idx="124">
                  <c:v>1322.0506046511832</c:v>
                </c:pt>
                <c:pt idx="125">
                  <c:v>1322.0506046511832</c:v>
                </c:pt>
                <c:pt idx="126">
                  <c:v>1322.0506046511832</c:v>
                </c:pt>
                <c:pt idx="127">
                  <c:v>1322.0506046511832</c:v>
                </c:pt>
                <c:pt idx="128">
                  <c:v>1128.0090944772071</c:v>
                </c:pt>
                <c:pt idx="129">
                  <c:v>588.52648407506376</c:v>
                </c:pt>
                <c:pt idx="130">
                  <c:v>415.89204874637869</c:v>
                </c:pt>
                <c:pt idx="131">
                  <c:v>400.19800917104442</c:v>
                </c:pt>
                <c:pt idx="132">
                  <c:v>400.19800917104442</c:v>
                </c:pt>
                <c:pt idx="133">
                  <c:v>448.28854435803368</c:v>
                </c:pt>
                <c:pt idx="134">
                  <c:v>689.76553286148635</c:v>
                </c:pt>
                <c:pt idx="135">
                  <c:v>1322.0506046511832</c:v>
                </c:pt>
                <c:pt idx="136">
                  <c:v>1322.0506046511832</c:v>
                </c:pt>
                <c:pt idx="137">
                  <c:v>1322.0506046511832</c:v>
                </c:pt>
                <c:pt idx="138">
                  <c:v>1322.0506046511832</c:v>
                </c:pt>
                <c:pt idx="139">
                  <c:v>1322.0506046511832</c:v>
                </c:pt>
                <c:pt idx="140">
                  <c:v>1322.0506046511832</c:v>
                </c:pt>
                <c:pt idx="141">
                  <c:v>1322.0506046511832</c:v>
                </c:pt>
                <c:pt idx="142">
                  <c:v>1322.0506046511832</c:v>
                </c:pt>
                <c:pt idx="143">
                  <c:v>1322.0506046511832</c:v>
                </c:pt>
                <c:pt idx="144">
                  <c:v>1322.0506046511832</c:v>
                </c:pt>
                <c:pt idx="145">
                  <c:v>1322.0506046511832</c:v>
                </c:pt>
                <c:pt idx="146">
                  <c:v>1322.0506046511832</c:v>
                </c:pt>
                <c:pt idx="147">
                  <c:v>1322.0506046511832</c:v>
                </c:pt>
                <c:pt idx="148">
                  <c:v>1286.795921860486</c:v>
                </c:pt>
                <c:pt idx="149">
                  <c:v>898.9944111628057</c:v>
                </c:pt>
                <c:pt idx="157">
                  <c:v>140.18521411352773</c:v>
                </c:pt>
                <c:pt idx="158">
                  <c:v>901.00801484745273</c:v>
                </c:pt>
                <c:pt idx="159">
                  <c:v>1322.0506046511832</c:v>
                </c:pt>
                <c:pt idx="160">
                  <c:v>1322.0506046511832</c:v>
                </c:pt>
                <c:pt idx="161">
                  <c:v>1322.0506046511832</c:v>
                </c:pt>
                <c:pt idx="162">
                  <c:v>1322.0506046511832</c:v>
                </c:pt>
                <c:pt idx="163">
                  <c:v>1322.0506046511832</c:v>
                </c:pt>
                <c:pt idx="164">
                  <c:v>1322.0506046511832</c:v>
                </c:pt>
                <c:pt idx="165">
                  <c:v>1322.0506046511832</c:v>
                </c:pt>
                <c:pt idx="166">
                  <c:v>1322.0506046511832</c:v>
                </c:pt>
                <c:pt idx="167">
                  <c:v>1322.0506046511832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03-4C40-A1AA-9B70132FDDF8}"/>
            </c:ext>
          </c:extLst>
        </c:ser>
        <c:ser>
          <c:idx val="7"/>
          <c:order val="7"/>
          <c:tx>
            <c:strRef>
              <c:f>'El gen T'!$I$8:$I$9</c:f>
              <c:strCache>
                <c:ptCount val="1"/>
                <c:pt idx="0">
                  <c:v>Tutuka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T'!$I$10:$I$178</c:f>
              <c:numCache>
                <c:formatCode>#,##0</c:formatCode>
                <c:ptCount val="168"/>
                <c:pt idx="0">
                  <c:v>1676.7476511628163</c:v>
                </c:pt>
                <c:pt idx="1">
                  <c:v>1676.7476511628163</c:v>
                </c:pt>
                <c:pt idx="2">
                  <c:v>1676.7476511628163</c:v>
                </c:pt>
                <c:pt idx="3">
                  <c:v>1676.7476511628163</c:v>
                </c:pt>
                <c:pt idx="4">
                  <c:v>1676.7476511628163</c:v>
                </c:pt>
                <c:pt idx="5">
                  <c:v>1676.7476511628163</c:v>
                </c:pt>
                <c:pt idx="6">
                  <c:v>1064.4912474187161</c:v>
                </c:pt>
                <c:pt idx="7">
                  <c:v>683.3183870203693</c:v>
                </c:pt>
                <c:pt idx="8">
                  <c:v>559.33127028226716</c:v>
                </c:pt>
                <c:pt idx="9">
                  <c:v>349.87956055954487</c:v>
                </c:pt>
                <c:pt idx="10">
                  <c:v>349.87956055954487</c:v>
                </c:pt>
                <c:pt idx="11">
                  <c:v>349.87956055954487</c:v>
                </c:pt>
                <c:pt idx="12">
                  <c:v>349.87956055954487</c:v>
                </c:pt>
                <c:pt idx="13">
                  <c:v>559.3312702822692</c:v>
                </c:pt>
                <c:pt idx="14">
                  <c:v>1147.618973413581</c:v>
                </c:pt>
                <c:pt idx="15">
                  <c:v>1676.7476511628163</c:v>
                </c:pt>
                <c:pt idx="16">
                  <c:v>1676.7476511628163</c:v>
                </c:pt>
                <c:pt idx="17">
                  <c:v>1676.7476511628163</c:v>
                </c:pt>
                <c:pt idx="18">
                  <c:v>1676.7476511628163</c:v>
                </c:pt>
                <c:pt idx="19">
                  <c:v>1676.7476511628163</c:v>
                </c:pt>
                <c:pt idx="20">
                  <c:v>1676.7476511628163</c:v>
                </c:pt>
                <c:pt idx="21">
                  <c:v>1676.7476511628163</c:v>
                </c:pt>
                <c:pt idx="22">
                  <c:v>1676.7476511628163</c:v>
                </c:pt>
                <c:pt idx="23">
                  <c:v>1676.7476511628163</c:v>
                </c:pt>
                <c:pt idx="24">
                  <c:v>1676.7476511628163</c:v>
                </c:pt>
                <c:pt idx="25">
                  <c:v>1676.7476511628163</c:v>
                </c:pt>
                <c:pt idx="26">
                  <c:v>1676.7476511628163</c:v>
                </c:pt>
                <c:pt idx="27">
                  <c:v>1313.4523267442057</c:v>
                </c:pt>
                <c:pt idx="28">
                  <c:v>821.60634906978032</c:v>
                </c:pt>
                <c:pt idx="38">
                  <c:v>606.86832601744993</c:v>
                </c:pt>
                <c:pt idx="39">
                  <c:v>1184.9016734883885</c:v>
                </c:pt>
                <c:pt idx="40">
                  <c:v>1676.7476511628163</c:v>
                </c:pt>
                <c:pt idx="41">
                  <c:v>1676.7476511628163</c:v>
                </c:pt>
                <c:pt idx="42">
                  <c:v>1676.7476511628163</c:v>
                </c:pt>
                <c:pt idx="43">
                  <c:v>1676.7476511628163</c:v>
                </c:pt>
                <c:pt idx="44">
                  <c:v>1676.7476511628163</c:v>
                </c:pt>
                <c:pt idx="45">
                  <c:v>1645.1368032089993</c:v>
                </c:pt>
                <c:pt idx="46">
                  <c:v>1153.290825534574</c:v>
                </c:pt>
                <c:pt idx="47">
                  <c:v>554.06384136732515</c:v>
                </c:pt>
                <c:pt idx="61">
                  <c:v>606.86832601744993</c:v>
                </c:pt>
                <c:pt idx="62">
                  <c:v>1184.9016734883885</c:v>
                </c:pt>
                <c:pt idx="63">
                  <c:v>1676.7476511628163</c:v>
                </c:pt>
                <c:pt idx="64">
                  <c:v>1676.7476511628163</c:v>
                </c:pt>
                <c:pt idx="65">
                  <c:v>1676.7476511628163</c:v>
                </c:pt>
                <c:pt idx="66">
                  <c:v>1676.7476511628163</c:v>
                </c:pt>
                <c:pt idx="67">
                  <c:v>1676.7476511628163</c:v>
                </c:pt>
                <c:pt idx="68">
                  <c:v>1676.7476511628163</c:v>
                </c:pt>
                <c:pt idx="69">
                  <c:v>1676.7476511628163</c:v>
                </c:pt>
                <c:pt idx="70">
                  <c:v>1676.7476511628163</c:v>
                </c:pt>
                <c:pt idx="71">
                  <c:v>1676.7476511628163</c:v>
                </c:pt>
                <c:pt idx="72">
                  <c:v>1676.7476511628163</c:v>
                </c:pt>
                <c:pt idx="73">
                  <c:v>1676.7476511628163</c:v>
                </c:pt>
                <c:pt idx="74">
                  <c:v>1676.7476511628163</c:v>
                </c:pt>
                <c:pt idx="75">
                  <c:v>1676.7476511628163</c:v>
                </c:pt>
                <c:pt idx="76">
                  <c:v>1676.7476511628163</c:v>
                </c:pt>
                <c:pt idx="77">
                  <c:v>1676.7476511628163</c:v>
                </c:pt>
                <c:pt idx="78">
                  <c:v>1676.7476511628163</c:v>
                </c:pt>
                <c:pt idx="79">
                  <c:v>1676.7476511628163</c:v>
                </c:pt>
                <c:pt idx="80">
                  <c:v>1676.7476511628163</c:v>
                </c:pt>
                <c:pt idx="81">
                  <c:v>1676.7476511628163</c:v>
                </c:pt>
                <c:pt idx="82">
                  <c:v>1676.7476511628163</c:v>
                </c:pt>
                <c:pt idx="83">
                  <c:v>1676.7476511628163</c:v>
                </c:pt>
                <c:pt idx="84">
                  <c:v>1676.7476511628163</c:v>
                </c:pt>
                <c:pt idx="85">
                  <c:v>1676.7476511628163</c:v>
                </c:pt>
                <c:pt idx="86">
                  <c:v>1676.7476511628163</c:v>
                </c:pt>
                <c:pt idx="87">
                  <c:v>1676.7476511628163</c:v>
                </c:pt>
                <c:pt idx="88">
                  <c:v>1676.7476511628163</c:v>
                </c:pt>
                <c:pt idx="89">
                  <c:v>1676.7476511628163</c:v>
                </c:pt>
                <c:pt idx="90">
                  <c:v>1676.7476511628163</c:v>
                </c:pt>
                <c:pt idx="91">
                  <c:v>1676.7476511628163</c:v>
                </c:pt>
                <c:pt idx="92">
                  <c:v>1676.7476511628163</c:v>
                </c:pt>
                <c:pt idx="93">
                  <c:v>1676.7476511628163</c:v>
                </c:pt>
                <c:pt idx="94">
                  <c:v>1676.7476511628163</c:v>
                </c:pt>
                <c:pt idx="95">
                  <c:v>1676.7476511628163</c:v>
                </c:pt>
                <c:pt idx="96">
                  <c:v>1676.7476511628163</c:v>
                </c:pt>
                <c:pt idx="97">
                  <c:v>1676.7476511628163</c:v>
                </c:pt>
                <c:pt idx="98">
                  <c:v>1676.7476511628163</c:v>
                </c:pt>
                <c:pt idx="99">
                  <c:v>1676.7476511628163</c:v>
                </c:pt>
                <c:pt idx="100">
                  <c:v>1676.7476511628163</c:v>
                </c:pt>
                <c:pt idx="101">
                  <c:v>1676.7476511628163</c:v>
                </c:pt>
                <c:pt idx="102">
                  <c:v>1676.7476511628163</c:v>
                </c:pt>
                <c:pt idx="103">
                  <c:v>1676.7476511628163</c:v>
                </c:pt>
                <c:pt idx="104">
                  <c:v>1676.7476511628163</c:v>
                </c:pt>
                <c:pt idx="105">
                  <c:v>1676.7476511628163</c:v>
                </c:pt>
                <c:pt idx="106">
                  <c:v>1676.7476511628163</c:v>
                </c:pt>
                <c:pt idx="107">
                  <c:v>1676.7476511628163</c:v>
                </c:pt>
                <c:pt idx="108">
                  <c:v>1676.7476511628163</c:v>
                </c:pt>
                <c:pt idx="109">
                  <c:v>1676.7476511628163</c:v>
                </c:pt>
                <c:pt idx="110">
                  <c:v>1676.7476511628163</c:v>
                </c:pt>
                <c:pt idx="111">
                  <c:v>1676.7476511628163</c:v>
                </c:pt>
                <c:pt idx="112">
                  <c:v>1676.7476511628163</c:v>
                </c:pt>
                <c:pt idx="113">
                  <c:v>1676.7476511628163</c:v>
                </c:pt>
                <c:pt idx="114">
                  <c:v>1676.7476511628163</c:v>
                </c:pt>
                <c:pt idx="115">
                  <c:v>1676.7476511628163</c:v>
                </c:pt>
                <c:pt idx="116">
                  <c:v>1676.7476511628163</c:v>
                </c:pt>
                <c:pt idx="117">
                  <c:v>1676.7476511628163</c:v>
                </c:pt>
                <c:pt idx="118">
                  <c:v>1676.7476511628163</c:v>
                </c:pt>
                <c:pt idx="119">
                  <c:v>1676.7476511628163</c:v>
                </c:pt>
                <c:pt idx="120">
                  <c:v>1676.7476511628163</c:v>
                </c:pt>
                <c:pt idx="121">
                  <c:v>1676.7476511628163</c:v>
                </c:pt>
                <c:pt idx="122">
                  <c:v>1676.7476511628163</c:v>
                </c:pt>
                <c:pt idx="123">
                  <c:v>1676.7476511628163</c:v>
                </c:pt>
                <c:pt idx="124">
                  <c:v>1676.7476511628163</c:v>
                </c:pt>
                <c:pt idx="125">
                  <c:v>1676.7476511628163</c:v>
                </c:pt>
                <c:pt idx="126">
                  <c:v>1676.7476511628163</c:v>
                </c:pt>
                <c:pt idx="127">
                  <c:v>1676.7476511628163</c:v>
                </c:pt>
                <c:pt idx="128">
                  <c:v>1676.7476511628163</c:v>
                </c:pt>
                <c:pt idx="129">
                  <c:v>1313.4523267442057</c:v>
                </c:pt>
                <c:pt idx="130">
                  <c:v>821.60634906978032</c:v>
                </c:pt>
                <c:pt idx="131">
                  <c:v>821.60634906978032</c:v>
                </c:pt>
                <c:pt idx="132">
                  <c:v>821.60634906978032</c:v>
                </c:pt>
                <c:pt idx="133">
                  <c:v>821.60634906978032</c:v>
                </c:pt>
                <c:pt idx="134">
                  <c:v>1313.4523267442057</c:v>
                </c:pt>
                <c:pt idx="135">
                  <c:v>1676.7476511628163</c:v>
                </c:pt>
                <c:pt idx="136">
                  <c:v>1676.7476511628163</c:v>
                </c:pt>
                <c:pt idx="137">
                  <c:v>1676.7476511628163</c:v>
                </c:pt>
                <c:pt idx="138">
                  <c:v>1676.7476511628163</c:v>
                </c:pt>
                <c:pt idx="139">
                  <c:v>1676.7476511628163</c:v>
                </c:pt>
                <c:pt idx="140">
                  <c:v>1676.7476511628163</c:v>
                </c:pt>
                <c:pt idx="141">
                  <c:v>1676.7476511628163</c:v>
                </c:pt>
                <c:pt idx="142">
                  <c:v>1676.7476511628163</c:v>
                </c:pt>
                <c:pt idx="143">
                  <c:v>1676.7476511628163</c:v>
                </c:pt>
                <c:pt idx="144">
                  <c:v>1676.7476511628163</c:v>
                </c:pt>
                <c:pt idx="145">
                  <c:v>1676.7476511628163</c:v>
                </c:pt>
                <c:pt idx="146">
                  <c:v>1676.7476511628163</c:v>
                </c:pt>
                <c:pt idx="147">
                  <c:v>1676.7476511628163</c:v>
                </c:pt>
                <c:pt idx="148">
                  <c:v>1184.9016734883885</c:v>
                </c:pt>
                <c:pt idx="149">
                  <c:v>606.86832601744993</c:v>
                </c:pt>
                <c:pt idx="158">
                  <c:v>606.86832601744993</c:v>
                </c:pt>
                <c:pt idx="159">
                  <c:v>1184.9016734883885</c:v>
                </c:pt>
                <c:pt idx="160">
                  <c:v>1676.7476511628163</c:v>
                </c:pt>
                <c:pt idx="161">
                  <c:v>1676.7476511628163</c:v>
                </c:pt>
                <c:pt idx="162">
                  <c:v>1676.7476511628163</c:v>
                </c:pt>
                <c:pt idx="163">
                  <c:v>1676.7476511628163</c:v>
                </c:pt>
                <c:pt idx="164">
                  <c:v>1676.7476511628163</c:v>
                </c:pt>
                <c:pt idx="165">
                  <c:v>1676.7476511628163</c:v>
                </c:pt>
                <c:pt idx="166">
                  <c:v>1676.7476511628163</c:v>
                </c:pt>
                <c:pt idx="167">
                  <c:v>1676.7476511628163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03-4C40-A1AA-9B70132FDDF8}"/>
            </c:ext>
          </c:extLst>
        </c:ser>
        <c:ser>
          <c:idx val="8"/>
          <c:order val="8"/>
          <c:tx>
            <c:strRef>
              <c:f>'El gen T'!$J$8:$J$9</c:f>
              <c:strCache>
                <c:ptCount val="1"/>
                <c:pt idx="0">
                  <c:v>Kendal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  <a:prstDash val="solid"/>
            </a:ln>
            <a:effectLst/>
          </c:spPr>
          <c:cat>
            <c:strRef>
              <c:f>'El gen T'!$A$10:$A$178</c:f>
              <c:strCache>
                <c:ptCount val="168"/>
                <c:pt idx="0">
                  <c:v>T001</c:v>
                </c:pt>
                <c:pt idx="1">
                  <c:v>T002</c:v>
                </c:pt>
                <c:pt idx="2">
                  <c:v>T003</c:v>
                </c:pt>
                <c:pt idx="3">
                  <c:v>T004</c:v>
                </c:pt>
                <c:pt idx="4">
                  <c:v>T005</c:v>
                </c:pt>
                <c:pt idx="5">
                  <c:v>T006</c:v>
                </c:pt>
                <c:pt idx="6">
                  <c:v>T007</c:v>
                </c:pt>
                <c:pt idx="7">
                  <c:v>T008</c:v>
                </c:pt>
                <c:pt idx="8">
                  <c:v>T009</c:v>
                </c:pt>
                <c:pt idx="9">
                  <c:v>T010</c:v>
                </c:pt>
                <c:pt idx="10">
                  <c:v>T011</c:v>
                </c:pt>
                <c:pt idx="11">
                  <c:v>T012</c:v>
                </c:pt>
                <c:pt idx="12">
                  <c:v>T013</c:v>
                </c:pt>
                <c:pt idx="13">
                  <c:v>T014</c:v>
                </c:pt>
                <c:pt idx="14">
                  <c:v>T015</c:v>
                </c:pt>
                <c:pt idx="15">
                  <c:v>T016</c:v>
                </c:pt>
                <c:pt idx="16">
                  <c:v>T017</c:v>
                </c:pt>
                <c:pt idx="17">
                  <c:v>T018</c:v>
                </c:pt>
                <c:pt idx="18">
                  <c:v>T019</c:v>
                </c:pt>
                <c:pt idx="19">
                  <c:v>T020</c:v>
                </c:pt>
                <c:pt idx="20">
                  <c:v>T021</c:v>
                </c:pt>
                <c:pt idx="21">
                  <c:v>T022</c:v>
                </c:pt>
                <c:pt idx="22">
                  <c:v>T023</c:v>
                </c:pt>
                <c:pt idx="23">
                  <c:v>T024</c:v>
                </c:pt>
                <c:pt idx="24">
                  <c:v>T025</c:v>
                </c:pt>
                <c:pt idx="25">
                  <c:v>T026</c:v>
                </c:pt>
                <c:pt idx="26">
                  <c:v>T027</c:v>
                </c:pt>
                <c:pt idx="27">
                  <c:v>T028</c:v>
                </c:pt>
                <c:pt idx="28">
                  <c:v>T029</c:v>
                </c:pt>
                <c:pt idx="29">
                  <c:v>T030</c:v>
                </c:pt>
                <c:pt idx="30">
                  <c:v>T031</c:v>
                </c:pt>
                <c:pt idx="31">
                  <c:v>T032</c:v>
                </c:pt>
                <c:pt idx="32">
                  <c:v>T033</c:v>
                </c:pt>
                <c:pt idx="33">
                  <c:v>T034</c:v>
                </c:pt>
                <c:pt idx="34">
                  <c:v>T035</c:v>
                </c:pt>
                <c:pt idx="35">
                  <c:v>T036</c:v>
                </c:pt>
                <c:pt idx="36">
                  <c:v>T037</c:v>
                </c:pt>
                <c:pt idx="37">
                  <c:v>T038</c:v>
                </c:pt>
                <c:pt idx="38">
                  <c:v>T039</c:v>
                </c:pt>
                <c:pt idx="39">
                  <c:v>T040</c:v>
                </c:pt>
                <c:pt idx="40">
                  <c:v>T041</c:v>
                </c:pt>
                <c:pt idx="41">
                  <c:v>T042</c:v>
                </c:pt>
                <c:pt idx="42">
                  <c:v>T043</c:v>
                </c:pt>
                <c:pt idx="43">
                  <c:v>T044</c:v>
                </c:pt>
                <c:pt idx="44">
                  <c:v>T045</c:v>
                </c:pt>
                <c:pt idx="45">
                  <c:v>T046</c:v>
                </c:pt>
                <c:pt idx="46">
                  <c:v>T047</c:v>
                </c:pt>
                <c:pt idx="47">
                  <c:v>T048</c:v>
                </c:pt>
                <c:pt idx="48">
                  <c:v>T049</c:v>
                </c:pt>
                <c:pt idx="49">
                  <c:v>T050</c:v>
                </c:pt>
                <c:pt idx="50">
                  <c:v>T051</c:v>
                </c:pt>
                <c:pt idx="51">
                  <c:v>T052</c:v>
                </c:pt>
                <c:pt idx="52">
                  <c:v>T053</c:v>
                </c:pt>
                <c:pt idx="53">
                  <c:v>T054</c:v>
                </c:pt>
                <c:pt idx="54">
                  <c:v>T055</c:v>
                </c:pt>
                <c:pt idx="55">
                  <c:v>T056</c:v>
                </c:pt>
                <c:pt idx="56">
                  <c:v>T057</c:v>
                </c:pt>
                <c:pt idx="57">
                  <c:v>T058</c:v>
                </c:pt>
                <c:pt idx="58">
                  <c:v>T059</c:v>
                </c:pt>
                <c:pt idx="59">
                  <c:v>T060</c:v>
                </c:pt>
                <c:pt idx="60">
                  <c:v>T061</c:v>
                </c:pt>
                <c:pt idx="61">
                  <c:v>T062</c:v>
                </c:pt>
                <c:pt idx="62">
                  <c:v>T063</c:v>
                </c:pt>
                <c:pt idx="63">
                  <c:v>T064</c:v>
                </c:pt>
                <c:pt idx="64">
                  <c:v>T065</c:v>
                </c:pt>
                <c:pt idx="65">
                  <c:v>T066</c:v>
                </c:pt>
                <c:pt idx="66">
                  <c:v>T067</c:v>
                </c:pt>
                <c:pt idx="67">
                  <c:v>T068</c:v>
                </c:pt>
                <c:pt idx="68">
                  <c:v>T069</c:v>
                </c:pt>
                <c:pt idx="69">
                  <c:v>T070</c:v>
                </c:pt>
                <c:pt idx="70">
                  <c:v>T071</c:v>
                </c:pt>
                <c:pt idx="71">
                  <c:v>T072</c:v>
                </c:pt>
                <c:pt idx="72">
                  <c:v>T073</c:v>
                </c:pt>
                <c:pt idx="73">
                  <c:v>T074</c:v>
                </c:pt>
                <c:pt idx="74">
                  <c:v>T075</c:v>
                </c:pt>
                <c:pt idx="75">
                  <c:v>T076</c:v>
                </c:pt>
                <c:pt idx="76">
                  <c:v>T077</c:v>
                </c:pt>
                <c:pt idx="77">
                  <c:v>T078</c:v>
                </c:pt>
                <c:pt idx="78">
                  <c:v>T079</c:v>
                </c:pt>
                <c:pt idx="79">
                  <c:v>T080</c:v>
                </c:pt>
                <c:pt idx="80">
                  <c:v>T081</c:v>
                </c:pt>
                <c:pt idx="81">
                  <c:v>T082</c:v>
                </c:pt>
                <c:pt idx="82">
                  <c:v>T083</c:v>
                </c:pt>
                <c:pt idx="83">
                  <c:v>T084</c:v>
                </c:pt>
                <c:pt idx="84">
                  <c:v>T085</c:v>
                </c:pt>
                <c:pt idx="85">
                  <c:v>T086</c:v>
                </c:pt>
                <c:pt idx="86">
                  <c:v>T087</c:v>
                </c:pt>
                <c:pt idx="87">
                  <c:v>T088</c:v>
                </c:pt>
                <c:pt idx="88">
                  <c:v>T089</c:v>
                </c:pt>
                <c:pt idx="89">
                  <c:v>T090</c:v>
                </c:pt>
                <c:pt idx="90">
                  <c:v>T091</c:v>
                </c:pt>
                <c:pt idx="91">
                  <c:v>T092</c:v>
                </c:pt>
                <c:pt idx="92">
                  <c:v>T093</c:v>
                </c:pt>
                <c:pt idx="93">
                  <c:v>T094</c:v>
                </c:pt>
                <c:pt idx="94">
                  <c:v>T095</c:v>
                </c:pt>
                <c:pt idx="95">
                  <c:v>T096</c:v>
                </c:pt>
                <c:pt idx="96">
                  <c:v>T097</c:v>
                </c:pt>
                <c:pt idx="97">
                  <c:v>T098</c:v>
                </c:pt>
                <c:pt idx="98">
                  <c:v>T099</c:v>
                </c:pt>
                <c:pt idx="99">
                  <c:v>T100</c:v>
                </c:pt>
                <c:pt idx="100">
                  <c:v>T101</c:v>
                </c:pt>
                <c:pt idx="101">
                  <c:v>T102</c:v>
                </c:pt>
                <c:pt idx="102">
                  <c:v>T103</c:v>
                </c:pt>
                <c:pt idx="103">
                  <c:v>T104</c:v>
                </c:pt>
                <c:pt idx="104">
                  <c:v>T105</c:v>
                </c:pt>
                <c:pt idx="105">
                  <c:v>T106</c:v>
                </c:pt>
                <c:pt idx="106">
                  <c:v>T107</c:v>
                </c:pt>
                <c:pt idx="107">
                  <c:v>T108</c:v>
                </c:pt>
                <c:pt idx="108">
                  <c:v>T109</c:v>
                </c:pt>
                <c:pt idx="109">
                  <c:v>T110</c:v>
                </c:pt>
                <c:pt idx="110">
                  <c:v>T111</c:v>
                </c:pt>
                <c:pt idx="111">
                  <c:v>T112</c:v>
                </c:pt>
                <c:pt idx="112">
                  <c:v>T113</c:v>
                </c:pt>
                <c:pt idx="113">
                  <c:v>T114</c:v>
                </c:pt>
                <c:pt idx="114">
                  <c:v>T115</c:v>
                </c:pt>
                <c:pt idx="115">
                  <c:v>T116</c:v>
                </c:pt>
                <c:pt idx="116">
                  <c:v>T117</c:v>
                </c:pt>
                <c:pt idx="117">
                  <c:v>T118</c:v>
                </c:pt>
                <c:pt idx="118">
                  <c:v>T119</c:v>
                </c:pt>
                <c:pt idx="119">
                  <c:v>T120</c:v>
                </c:pt>
                <c:pt idx="120">
                  <c:v>T121</c:v>
                </c:pt>
                <c:pt idx="121">
                  <c:v>T122</c:v>
                </c:pt>
                <c:pt idx="122">
                  <c:v>T123</c:v>
                </c:pt>
                <c:pt idx="123">
                  <c:v>T124</c:v>
                </c:pt>
                <c:pt idx="124">
                  <c:v>T125</c:v>
                </c:pt>
                <c:pt idx="125">
                  <c:v>T126</c:v>
                </c:pt>
                <c:pt idx="126">
                  <c:v>T127</c:v>
                </c:pt>
                <c:pt idx="127">
                  <c:v>T128</c:v>
                </c:pt>
                <c:pt idx="128">
                  <c:v>T129</c:v>
                </c:pt>
                <c:pt idx="129">
                  <c:v>T130</c:v>
                </c:pt>
                <c:pt idx="130">
                  <c:v>T131</c:v>
                </c:pt>
                <c:pt idx="131">
                  <c:v>T132</c:v>
                </c:pt>
                <c:pt idx="132">
                  <c:v>T133</c:v>
                </c:pt>
                <c:pt idx="133">
                  <c:v>T134</c:v>
                </c:pt>
                <c:pt idx="134">
                  <c:v>T135</c:v>
                </c:pt>
                <c:pt idx="135">
                  <c:v>T136</c:v>
                </c:pt>
                <c:pt idx="136">
                  <c:v>T137</c:v>
                </c:pt>
                <c:pt idx="137">
                  <c:v>T138</c:v>
                </c:pt>
                <c:pt idx="138">
                  <c:v>T139</c:v>
                </c:pt>
                <c:pt idx="139">
                  <c:v>T140</c:v>
                </c:pt>
                <c:pt idx="140">
                  <c:v>T141</c:v>
                </c:pt>
                <c:pt idx="141">
                  <c:v>T142</c:v>
                </c:pt>
                <c:pt idx="142">
                  <c:v>T143</c:v>
                </c:pt>
                <c:pt idx="143">
                  <c:v>T144</c:v>
                </c:pt>
                <c:pt idx="144">
                  <c:v>T145</c:v>
                </c:pt>
                <c:pt idx="145">
                  <c:v>T146</c:v>
                </c:pt>
                <c:pt idx="146">
                  <c:v>T147</c:v>
                </c:pt>
                <c:pt idx="147">
                  <c:v>T148</c:v>
                </c:pt>
                <c:pt idx="148">
                  <c:v>T149</c:v>
                </c:pt>
                <c:pt idx="149">
                  <c:v>T150</c:v>
                </c:pt>
                <c:pt idx="150">
                  <c:v>T151</c:v>
                </c:pt>
                <c:pt idx="151">
                  <c:v>T152</c:v>
                </c:pt>
                <c:pt idx="152">
                  <c:v>T153</c:v>
                </c:pt>
                <c:pt idx="153">
                  <c:v>T154</c:v>
                </c:pt>
                <c:pt idx="154">
                  <c:v>T155</c:v>
                </c:pt>
                <c:pt idx="155">
                  <c:v>T156</c:v>
                </c:pt>
                <c:pt idx="156">
                  <c:v>T157</c:v>
                </c:pt>
                <c:pt idx="157">
                  <c:v>T158</c:v>
                </c:pt>
                <c:pt idx="158">
                  <c:v>T159</c:v>
                </c:pt>
                <c:pt idx="159">
                  <c:v>T160</c:v>
                </c:pt>
                <c:pt idx="160">
                  <c:v>T161</c:v>
                </c:pt>
                <c:pt idx="161">
                  <c:v>T162</c:v>
                </c:pt>
                <c:pt idx="162">
                  <c:v>T163</c:v>
                </c:pt>
                <c:pt idx="163">
                  <c:v>T164</c:v>
                </c:pt>
                <c:pt idx="164">
                  <c:v>T165</c:v>
                </c:pt>
                <c:pt idx="165">
                  <c:v>T166</c:v>
                </c:pt>
                <c:pt idx="166">
                  <c:v>T167</c:v>
                </c:pt>
                <c:pt idx="167">
                  <c:v>T168</c:v>
                </c:pt>
              </c:strCache>
            </c:strRef>
          </c:cat>
          <c:val>
            <c:numRef>
              <c:f>'El gen T'!$J$10:$J$178</c:f>
              <c:numCache>
                <c:formatCode>General</c:formatCode>
                <c:ptCount val="168"/>
                <c:pt idx="15" formatCode="#,##0">
                  <c:v>975.10153776246591</c:v>
                </c:pt>
                <c:pt idx="16" formatCode="#,##0">
                  <c:v>1525.1588154746275</c:v>
                </c:pt>
                <c:pt idx="17" formatCode="#,##0">
                  <c:v>2291.9053238006745</c:v>
                </c:pt>
                <c:pt idx="18" formatCode="#,##0">
                  <c:v>2291.9053238006745</c:v>
                </c:pt>
                <c:pt idx="19" formatCode="#,##0">
                  <c:v>2291.9053238006745</c:v>
                </c:pt>
                <c:pt idx="20" formatCode="#,##0">
                  <c:v>2291.9053238006745</c:v>
                </c:pt>
                <c:pt idx="21" formatCode="#,##0">
                  <c:v>1422.5619251176568</c:v>
                </c:pt>
                <c:pt idx="22" formatCode="#,##0">
                  <c:v>882.96947076268384</c:v>
                </c:pt>
                <c:pt idx="23" formatCode="#,##0">
                  <c:v>548.05001633545908</c:v>
                </c:pt>
                <c:pt idx="24" formatCode="#,##0">
                  <c:v>364.70237450686875</c:v>
                </c:pt>
                <c:pt idx="25" formatCode="#,##0">
                  <c:v>233.17037058635873</c:v>
                </c:pt>
                <c:pt idx="62" formatCode="#,##0">
                  <c:v>110.36105387487454</c:v>
                </c:pt>
                <c:pt idx="63" formatCode="#,##0">
                  <c:v>1190.2535677397593</c:v>
                </c:pt>
                <c:pt idx="64" formatCode="#,##0">
                  <c:v>1826.5604783546671</c:v>
                </c:pt>
                <c:pt idx="65" formatCode="#,##0">
                  <c:v>2780.9766139535359</c:v>
                </c:pt>
                <c:pt idx="66" formatCode="#,##0">
                  <c:v>2780.9766139535359</c:v>
                </c:pt>
                <c:pt idx="67" formatCode="#,##0">
                  <c:v>2780.9766139535359</c:v>
                </c:pt>
                <c:pt idx="68" formatCode="#,##0">
                  <c:v>2780.9766139535359</c:v>
                </c:pt>
                <c:pt idx="69" formatCode="#,##0">
                  <c:v>2780.9766139535359</c:v>
                </c:pt>
                <c:pt idx="70" formatCode="#,##0">
                  <c:v>2780.9766139535359</c:v>
                </c:pt>
                <c:pt idx="71" formatCode="#,##0">
                  <c:v>2780.9766139535359</c:v>
                </c:pt>
                <c:pt idx="72" formatCode="#,##0">
                  <c:v>2780.9766139535359</c:v>
                </c:pt>
                <c:pt idx="73" formatCode="#,##0">
                  <c:v>2780.9766139535359</c:v>
                </c:pt>
                <c:pt idx="74" formatCode="#,##0">
                  <c:v>2780.9766139535359</c:v>
                </c:pt>
                <c:pt idx="75" formatCode="#,##0">
                  <c:v>2780.9766139535359</c:v>
                </c:pt>
                <c:pt idx="76" formatCode="#,##0">
                  <c:v>2780.9766139535359</c:v>
                </c:pt>
                <c:pt idx="77" formatCode="#,##0">
                  <c:v>2144.3109620425435</c:v>
                </c:pt>
                <c:pt idx="78" formatCode="#,##0">
                  <c:v>1330.9516316126189</c:v>
                </c:pt>
                <c:pt idx="79" formatCode="#,##0">
                  <c:v>826.10790927679773</c:v>
                </c:pt>
                <c:pt idx="80" formatCode="#,##0">
                  <c:v>826.10790927679773</c:v>
                </c:pt>
                <c:pt idx="81" formatCode="#,##0">
                  <c:v>583.782922555602</c:v>
                </c:pt>
                <c:pt idx="82" formatCode="#,##0">
                  <c:v>459.1918742234638</c:v>
                </c:pt>
                <c:pt idx="83" formatCode="#,##0">
                  <c:v>701.51686094465742</c:v>
                </c:pt>
                <c:pt idx="84" formatCode="#,##0">
                  <c:v>1071.3869475873294</c:v>
                </c:pt>
                <c:pt idx="85" formatCode="#,##0">
                  <c:v>1726.1234155573629</c:v>
                </c:pt>
                <c:pt idx="86" formatCode="#,##0">
                  <c:v>2780.9766139535359</c:v>
                </c:pt>
                <c:pt idx="87" formatCode="#,##0">
                  <c:v>2780.9766139535359</c:v>
                </c:pt>
                <c:pt idx="88" formatCode="#,##0">
                  <c:v>2780.9766139535359</c:v>
                </c:pt>
                <c:pt idx="89" formatCode="#,##0">
                  <c:v>2780.9766139535359</c:v>
                </c:pt>
                <c:pt idx="90" formatCode="#,##0">
                  <c:v>2780.9766139535359</c:v>
                </c:pt>
                <c:pt idx="91" formatCode="#,##0">
                  <c:v>2780.9766139535359</c:v>
                </c:pt>
                <c:pt idx="92" formatCode="#,##0">
                  <c:v>2780.9766139535359</c:v>
                </c:pt>
                <c:pt idx="93" formatCode="#,##0">
                  <c:v>2780.9766139535359</c:v>
                </c:pt>
                <c:pt idx="94" formatCode="#,##0">
                  <c:v>2780.9766139535359</c:v>
                </c:pt>
                <c:pt idx="95" formatCode="#,##0">
                  <c:v>2780.9766139535359</c:v>
                </c:pt>
                <c:pt idx="96" formatCode="#,##0">
                  <c:v>2780.9766139535359</c:v>
                </c:pt>
                <c:pt idx="97" formatCode="#,##0">
                  <c:v>2780.9766139535359</c:v>
                </c:pt>
                <c:pt idx="98" formatCode="#,##0">
                  <c:v>2780.9766139535359</c:v>
                </c:pt>
                <c:pt idx="99" formatCode="#,##0">
                  <c:v>2780.9766139535359</c:v>
                </c:pt>
                <c:pt idx="100" formatCode="#,##0">
                  <c:v>2780.9766139535359</c:v>
                </c:pt>
                <c:pt idx="101" formatCode="#,##0">
                  <c:v>1842.2152329226401</c:v>
                </c:pt>
                <c:pt idx="102" formatCode="#,##0">
                  <c:v>1143.4439376761202</c:v>
                </c:pt>
                <c:pt idx="103" formatCode="#,##0">
                  <c:v>709.72382338517946</c:v>
                </c:pt>
                <c:pt idx="104" formatCode="#,##0">
                  <c:v>440.51823520459448</c:v>
                </c:pt>
                <c:pt idx="105" formatCode="#,##0">
                  <c:v>311.29955287791319</c:v>
                </c:pt>
                <c:pt idx="106" formatCode="#,##0">
                  <c:v>311.29955287791319</c:v>
                </c:pt>
                <c:pt idx="107" formatCode="#,##0">
                  <c:v>440.51823520459448</c:v>
                </c:pt>
                <c:pt idx="108" formatCode="#,##0">
                  <c:v>709.72382338517946</c:v>
                </c:pt>
                <c:pt idx="109" formatCode="#,##0">
                  <c:v>1143.4439376761202</c:v>
                </c:pt>
                <c:pt idx="110" formatCode="#,##0">
                  <c:v>1842.2152329226401</c:v>
                </c:pt>
                <c:pt idx="111" formatCode="#,##0">
                  <c:v>2780.9766139535359</c:v>
                </c:pt>
                <c:pt idx="112" formatCode="#,##0">
                  <c:v>2780.9766139535359</c:v>
                </c:pt>
                <c:pt idx="113" formatCode="#,##0">
                  <c:v>2780.9766139535359</c:v>
                </c:pt>
                <c:pt idx="114" formatCode="#,##0">
                  <c:v>2780.9766139535359</c:v>
                </c:pt>
                <c:pt idx="115" formatCode="#,##0">
                  <c:v>2780.9766139535359</c:v>
                </c:pt>
                <c:pt idx="116" formatCode="#,##0">
                  <c:v>2780.9766139535359</c:v>
                </c:pt>
                <c:pt idx="117" formatCode="#,##0">
                  <c:v>2780.9766139535359</c:v>
                </c:pt>
                <c:pt idx="118" formatCode="#,##0">
                  <c:v>2780.9766139535359</c:v>
                </c:pt>
                <c:pt idx="119" formatCode="#,##0">
                  <c:v>2780.9766139535359</c:v>
                </c:pt>
                <c:pt idx="120" formatCode="#,##0">
                  <c:v>1726.1234155573629</c:v>
                </c:pt>
                <c:pt idx="121" formatCode="#,##0">
                  <c:v>1071.3869475873294</c:v>
                </c:pt>
                <c:pt idx="122" formatCode="#,##0">
                  <c:v>664.99879505420381</c:v>
                </c:pt>
                <c:pt idx="123" formatCode="#,##0">
                  <c:v>412.75787279226608</c:v>
                </c:pt>
                <c:pt idx="124" formatCode="#,##0">
                  <c:v>256.19454173313</c:v>
                </c:pt>
                <c:pt idx="125" formatCode="#,##0">
                  <c:v>170.48582231695599</c:v>
                </c:pt>
                <c:pt idx="126" formatCode="#,##0">
                  <c:v>108.99913230100459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03-4C40-A1AA-9B70132FD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2498720"/>
        <c:axId val="1028004256"/>
      </c:areaChart>
      <c:catAx>
        <c:axId val="93249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004256"/>
        <c:crosses val="autoZero"/>
        <c:auto val="1"/>
        <c:lblAlgn val="ctr"/>
        <c:lblOffset val="100"/>
        <c:noMultiLvlLbl val="0"/>
      </c:catAx>
      <c:valAx>
        <c:axId val="1028004256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Electricity generation (GW)</a:t>
                </a:r>
              </a:p>
            </c:rich>
          </c:tx>
          <c:layout>
            <c:manualLayout>
              <c:xMode val="edge"/>
              <c:yMode val="edge"/>
              <c:x val="0"/>
              <c:y val="8.420237271393980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498720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2C106-1B24-4C41-A78F-CE689A2795B2}" type="datetimeFigureOut">
              <a:rPr lang="da-DK" smtClean="0"/>
              <a:t>14-10-2021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43F1-5196-459A-96C4-B1E1C6A91D0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9075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59F0D-3317-43B7-B192-922F3EB08BFC}" type="datetimeFigureOut">
              <a:rPr lang="da-DK" smtClean="0"/>
              <a:t>14-10-2021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01E17-9508-4F75-8DF4-D058B0EAC3C9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144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7BE8-450F-44E5-93D4-93CDFF1E8C5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19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36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9173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0571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2969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090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2739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457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739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017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55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0606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8149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044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035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682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559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208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583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the example highlights how the largest share of production occurred during hours of high electricity prices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(see e.g. between September the 19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20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exploiting the occasion to operate at higher capacity and gain revenues. </a:t>
            </a:r>
            <a:endParaRPr lang="en-GB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816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example week in Figure 1 clearly shows the resilient operation of the thermal power plants,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are designed to quickly adapt their load according to the fluctuating production from VRE,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maintaining stability in the system.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the example highlights how the largest share of production occurred during hours of high electricity prices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(see e.g. between September the 19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20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exploiting the occasion to operate at higher capacity and gain revenues. </a:t>
            </a:r>
            <a:endParaRPr lang="en-GB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082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619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example week in Figure 1 clearly shows the resilient operation of the thermal power plants,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are designed to quickly adapt their load according to the fluctuating production from VRE,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maintaining stability in the system.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the example highlights how the largest share of production occurred during hours of high electricity prices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(see e.g. between September the 19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20</a:t>
            </a:r>
            <a:r>
              <a:rPr lang="en-US" sz="11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exploiting the occasion to operate at higher capacity and gain revenues. </a:t>
            </a:r>
            <a:endParaRPr lang="en-GB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939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fi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f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8920586" cy="4896544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2699793" y="1021734"/>
            <a:ext cx="4032448" cy="2918168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9" name="Rektangel 8"/>
          <p:cNvSpPr/>
          <p:nvPr userDrawn="1"/>
        </p:nvSpPr>
        <p:spPr>
          <a:xfrm>
            <a:off x="5148065" y="0"/>
            <a:ext cx="3995935" cy="5143500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dirty="0" smtClean="0"/>
              <a:t>Indsæt billede, tabel, graf mv.</a:t>
            </a:r>
            <a:endParaRPr lang="da-DK" dirty="0"/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6" name="image2.jpe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9157705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14. oktober 2021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Slide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‹#›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5292154" y="1131834"/>
            <a:ext cx="3312294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sp>
        <p:nvSpPr>
          <p:cNvPr id="20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5" y="1707897"/>
            <a:ext cx="4536504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131834"/>
            <a:ext cx="4536504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23" name="image2.jpeg"/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7130318" y="1496723"/>
            <a:ext cx="1584176" cy="1584176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  <a:extLst/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2661754" y="1496723"/>
            <a:ext cx="1584176" cy="1584176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433574" y="1496722"/>
            <a:ext cx="1584176" cy="1584176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4898070" y="1496723"/>
            <a:ext cx="1584176" cy="1584176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  <a:extLst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558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48376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20084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952332" y="979658"/>
            <a:ext cx="1940148" cy="437860"/>
          </a:xfrm>
        </p:spPr>
        <p:txBody>
          <a:bodyPr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  <a:p>
            <a:pPr lvl="0"/>
            <a:endParaRPr lang="da-DK" dirty="0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/>
          </p:nvPr>
        </p:nvSpPr>
        <p:spPr>
          <a:xfrm>
            <a:off x="25558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/>
          </p:nvPr>
        </p:nvSpPr>
        <p:spPr>
          <a:xfrm>
            <a:off x="6952332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/>
          </p:nvPr>
        </p:nvSpPr>
        <p:spPr>
          <a:xfrm>
            <a:off x="4720084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/>
          </p:nvPr>
        </p:nvSpPr>
        <p:spPr>
          <a:xfrm>
            <a:off x="248376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433573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7107907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4898070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661791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48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1" name="image2.jpeg"/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/>
          <p:cNvCxnSpPr/>
          <p:nvPr userDrawn="1"/>
        </p:nvCxnSpPr>
        <p:spPr>
          <a:xfrm>
            <a:off x="251520" y="1793665"/>
            <a:ext cx="859502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 userDrawn="1"/>
        </p:nvSpPr>
        <p:spPr>
          <a:xfrm>
            <a:off x="974386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8100392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6318891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4537390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2755888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4" name="Pladsholder til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496906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5718950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21" hasCustomPrompt="1"/>
          </p:nvPr>
        </p:nvSpPr>
        <p:spPr>
          <a:xfrm>
            <a:off x="3940994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2163037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385080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9" name="Pladsholder til tekst 5"/>
          <p:cNvSpPr>
            <a:spLocks noGrp="1"/>
          </p:cNvSpPr>
          <p:nvPr>
            <p:ph type="body" sz="quarter" idx="24"/>
          </p:nvPr>
        </p:nvSpPr>
        <p:spPr>
          <a:xfrm>
            <a:off x="7496906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0" name="Pladsholder til tekst 5"/>
          <p:cNvSpPr>
            <a:spLocks noGrp="1"/>
          </p:cNvSpPr>
          <p:nvPr>
            <p:ph type="body" sz="quarter" idx="25"/>
          </p:nvPr>
        </p:nvSpPr>
        <p:spPr>
          <a:xfrm>
            <a:off x="5718950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1" name="Pladsholder til tekst 5"/>
          <p:cNvSpPr>
            <a:spLocks noGrp="1"/>
          </p:cNvSpPr>
          <p:nvPr>
            <p:ph type="body" sz="quarter" idx="26"/>
          </p:nvPr>
        </p:nvSpPr>
        <p:spPr>
          <a:xfrm>
            <a:off x="3940994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2" name="Pladsholder til tekst 5"/>
          <p:cNvSpPr>
            <a:spLocks noGrp="1"/>
          </p:cNvSpPr>
          <p:nvPr>
            <p:ph type="body" sz="quarter" idx="27"/>
          </p:nvPr>
        </p:nvSpPr>
        <p:spPr>
          <a:xfrm>
            <a:off x="2163037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3" name="Pladsholder til tekst 5"/>
          <p:cNvSpPr>
            <a:spLocks noGrp="1"/>
          </p:cNvSpPr>
          <p:nvPr>
            <p:ph type="body" sz="quarter" idx="28"/>
          </p:nvPr>
        </p:nvSpPr>
        <p:spPr>
          <a:xfrm>
            <a:off x="385080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cxnSp>
        <p:nvCxnSpPr>
          <p:cNvPr id="24" name="Lige forbindelse 23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27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30" name="image2.jpe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3692" y="1491629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4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14. oktober 2021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Slide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‹#›</a:t>
            </a:fld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0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4" y="144801"/>
            <a:ext cx="8836383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763688" y="21844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276350"/>
            <a:ext cx="529208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2987824" y="27157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067944" y="1318136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123478"/>
            <a:ext cx="8892479" cy="487522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419920" y="1338998"/>
            <a:ext cx="3100029" cy="3100029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29774" y="168948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Tak for i dag</a:t>
            </a:r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3203848" y="2420960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2" name="Ellipse 11"/>
          <p:cNvSpPr/>
          <p:nvPr userDrawn="1"/>
        </p:nvSpPr>
        <p:spPr>
          <a:xfrm>
            <a:off x="4932040" y="120359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E03D-9A17-4F6E-A72F-BFF8DAC9ED34}" type="datetimeFigureOut">
              <a:rPr lang="da-DK" smtClean="0"/>
              <a:t>14-10-2021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F23-22FC-4703-A6CB-F2CE54F01B6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479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baggrundsbillede, husk at placere bagest!</a:t>
            </a:r>
            <a:endParaRPr lang="en-US" dirty="0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4"/>
          <a:stretch/>
        </p:blipFill>
        <p:spPr>
          <a:xfrm>
            <a:off x="5868144" y="0"/>
            <a:ext cx="3310238" cy="5143500"/>
          </a:xfrm>
          <a:prstGeom prst="rect">
            <a:avLst/>
          </a:prstGeom>
        </p:spPr>
      </p:pic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7740352" y="3882854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6360189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6" name="image2.jpe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6360189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836521"/>
            <a:ext cx="2607198" cy="4317247"/>
          </a:xfrm>
          <a:prstGeom prst="rect">
            <a:avLst/>
          </a:prstGeom>
        </p:spPr>
      </p:pic>
      <p:sp>
        <p:nvSpPr>
          <p:cNvPr id="16" name="Ellipse 15"/>
          <p:cNvSpPr/>
          <p:nvPr userDrawn="1"/>
        </p:nvSpPr>
        <p:spPr>
          <a:xfrm>
            <a:off x="7423796" y="2571750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2" name="image2.jpe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18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20" name="image2.jpe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9" name="image2.jpe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4667210"/>
            <a:ext cx="1213485" cy="43434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2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14. oktober 2021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‹#›</a:t>
            </a:fld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først baggrundsbillede og flyt bagest</a:t>
            </a:r>
            <a:endParaRPr lang="en-US" dirty="0"/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dirty="0" smtClean="0"/>
              <a:t>DEREFTER, INSÆT TEKST</a:t>
            </a:r>
            <a:endParaRPr lang="en-US" dirty="0" smtClean="0"/>
          </a:p>
        </p:txBody>
      </p:sp>
      <p:sp>
        <p:nvSpPr>
          <p:cNvPr id="11" name="Ellipse 10"/>
          <p:cNvSpPr/>
          <p:nvPr userDrawn="1"/>
        </p:nvSpPr>
        <p:spPr>
          <a:xfrm>
            <a:off x="4860032" y="4101569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13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00192" y="1851671"/>
            <a:ext cx="2592287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15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191" y="1275608"/>
            <a:ext cx="2592287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 userDrawn="1"/>
        </p:nvSpPr>
        <p:spPr>
          <a:xfrm>
            <a:off x="4130837" y="3842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5651501" y="104774"/>
            <a:ext cx="3384550" cy="493236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Indsæt billede, placer derefter bagest </a:t>
            </a:r>
            <a:endParaRPr lang="en-US" dirty="0"/>
          </a:p>
        </p:txBody>
      </p:sp>
      <p:sp>
        <p:nvSpPr>
          <p:cNvPr id="10" name="Pladsholder til dato 3"/>
          <p:cNvSpPr txBox="1">
            <a:spLocks/>
          </p:cNvSpPr>
          <p:nvPr userDrawn="1"/>
        </p:nvSpPr>
        <p:spPr>
          <a:xfrm>
            <a:off x="7236296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14. oktober 2021</a:t>
            </a:fld>
            <a:endParaRPr lang="da-DK" dirty="0"/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7954845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1506" y="2139702"/>
            <a:ext cx="4842584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1505" y="1563639"/>
            <a:ext cx="4842584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915" y="4592302"/>
            <a:ext cx="773832" cy="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74855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" name="think-cell Slide" r:id="rId22" imgW="622" imgH="623" progId="TCLayout.ActiveDocument.1">
                  <p:embed/>
                </p:oleObj>
              </mc:Choice>
              <mc:Fallback>
                <p:oleObj name="think-cell Slide" r:id="rId22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da-DK" sz="3900" b="0" i="0" baseline="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  <a:sym typeface="Segoe UI Semilight" panose="020B0402040204020203" pitchFamily="34" charset="0"/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27247" y="46515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D6C43E05-5416-43CC-9354-A0F970D8A001}" type="datetime2">
              <a:rPr lang="da-DK" smtClean="0"/>
              <a:t>14. oktober 2021</a:t>
            </a:fld>
            <a:endParaRPr lang="da-DK" dirty="0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874453" y="46515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Slide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699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7" r:id="rId2"/>
    <p:sldLayoutId id="2147483650" r:id="rId3"/>
    <p:sldLayoutId id="2147483690" r:id="rId4"/>
    <p:sldLayoutId id="2147483661" r:id="rId5"/>
    <p:sldLayoutId id="2147483684" r:id="rId6"/>
    <p:sldLayoutId id="2147483688" r:id="rId7"/>
    <p:sldLayoutId id="2147483685" r:id="rId8"/>
    <p:sldLayoutId id="2147483681" r:id="rId9"/>
    <p:sldLayoutId id="2147483663" r:id="rId10"/>
    <p:sldLayoutId id="2147483664" r:id="rId11"/>
    <p:sldLayoutId id="2147483666" r:id="rId12"/>
    <p:sldLayoutId id="2147483689" r:id="rId13"/>
    <p:sldLayoutId id="2147483662" r:id="rId14"/>
    <p:sldLayoutId id="2147483674" r:id="rId15"/>
    <p:sldLayoutId id="2147483686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danskenergi.dk/nyheder/rekordaar-stroemmen-har-aldrig-vaeret-groennere?utm_medium=email&amp;utm_campaign=22%20dec&amp;utm_content=22%20dec+CID_ee6bf9296c6f73dc04c433117cf576c8&amp;utm_source=Campaign%20Monitor&amp;utm_term=Rekordr%20Strmmen%20har%20aldrig%20vret%20grnn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ns.dk/sites/ens.dk/files/Globalcooperation/dea_development_and_role_of_flexibility_in_the_danish_power_system_2021_190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dato 3"/>
          <p:cNvSpPr txBox="1">
            <a:spLocks/>
          </p:cNvSpPr>
          <p:nvPr/>
        </p:nvSpPr>
        <p:spPr>
          <a:xfrm>
            <a:off x="1417923" y="406172"/>
            <a:ext cx="1587903" cy="365379"/>
          </a:xfrm>
          <a:prstGeom prst="rect">
            <a:avLst/>
          </a:prstGeom>
        </p:spPr>
        <p:txBody>
          <a:bodyPr vert="horz" lIns="68813" tIns="34406" rIns="68813" bIns="34406" rtlCol="0" anchor="t"/>
          <a:lstStyle>
            <a:defPPr>
              <a:defRPr lang="da-DK"/>
            </a:defPPr>
            <a:lvl1pPr marL="0" algn="l" defTabSz="917509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54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09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263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18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3772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2527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1281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0036" algn="l" defTabSz="9175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465" y="1252160"/>
            <a:ext cx="4415094" cy="2399063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b="1" dirty="0" smtClean="0"/>
              <a:t>Thermal Power Plants Flexibility in a Danish and International context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79512" y="4155926"/>
            <a:ext cx="8781865" cy="798008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2" y="423176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Dr. Mattia Baldini,</a:t>
            </a:r>
          </a:p>
          <a:p>
            <a:r>
              <a:rPr lang="da-DK" sz="1800" b="1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Advisor - Global </a:t>
            </a:r>
            <a:r>
              <a:rPr lang="da-DK" sz="18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Cooperation</a:t>
            </a:r>
            <a:r>
              <a:rPr lang="da-DK" sz="18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Danish Energy Agency</a:t>
            </a:r>
            <a:endParaRPr lang="en-GB" sz="18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0313" l="7000" r="95250">
                        <a14:foregroundMark x1="30000" y1="46563" x2="30000" y2="46563"/>
                        <a14:foregroundMark x1="28500" y1="38750" x2="28500" y2="38750"/>
                        <a14:foregroundMark x1="28750" y1="33125" x2="28750" y2="33125"/>
                        <a14:foregroundMark x1="33500" y1="59062" x2="33500" y2="59062"/>
                        <a14:foregroundMark x1="32750" y1="53438" x2="32750" y2="53438"/>
                        <a14:foregroundMark x1="36000" y1="44375" x2="36000" y2="44375"/>
                        <a14:foregroundMark x1="42500" y1="40000" x2="42500" y2="40000"/>
                        <a14:foregroundMark x1="35000" y1="40313" x2="34000" y2="40313"/>
                        <a14:foregroundMark x1="12500" y1="56563" x2="12000" y2="62813"/>
                        <a14:foregroundMark x1="13250" y1="62813" x2="28500" y2="52188"/>
                        <a14:foregroundMark x1="28500" y1="52500" x2="31750" y2="69063"/>
                        <a14:foregroundMark x1="32750" y1="69375" x2="36500" y2="66563"/>
                        <a14:foregroundMark x1="36250" y1="65000" x2="33000" y2="47813"/>
                        <a14:foregroundMark x1="32750" y1="47813" x2="46000" y2="42188"/>
                        <a14:foregroundMark x1="46000" y1="42188" x2="44750" y2="36250"/>
                        <a14:foregroundMark x1="44750" y1="36250" x2="31750" y2="39688"/>
                        <a14:foregroundMark x1="31750" y1="39688" x2="27750" y2="24688"/>
                        <a14:foregroundMark x1="27750" y1="24688" x2="23250" y2="27813"/>
                        <a14:foregroundMark x1="23500" y1="28438" x2="27500" y2="42813"/>
                        <a14:foregroundMark x1="30500" y1="42813" x2="30500" y2="42813"/>
                        <a14:foregroundMark x1="27750" y1="44063" x2="28750" y2="53750"/>
                        <a14:foregroundMark x1="26250" y1="35000" x2="31500" y2="38438"/>
                        <a14:foregroundMark x1="38500" y1="38125" x2="35000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5239"/>
            <a:ext cx="1547663" cy="12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6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Thermal </a:t>
            </a:r>
            <a:r>
              <a:rPr lang="da-DK" dirty="0" err="1" smtClean="0"/>
              <a:t>flexibility</a:t>
            </a:r>
            <a:r>
              <a:rPr lang="da-DK" dirty="0" smtClean="0"/>
              <a:t> in the Danish system</a:t>
            </a:r>
            <a:endParaRPr lang="en-GB" dirty="0"/>
          </a:p>
        </p:txBody>
      </p:sp>
      <p:pic>
        <p:nvPicPr>
          <p:cNvPr id="11" name="Billed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2" y="810507"/>
            <a:ext cx="8280152" cy="43100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5868144" y="2715766"/>
            <a:ext cx="1584176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/>
          <p:cNvSpPr/>
          <p:nvPr/>
        </p:nvSpPr>
        <p:spPr>
          <a:xfrm rot="2229729">
            <a:off x="7332590" y="3573706"/>
            <a:ext cx="545068" cy="263643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141645" y="2143878"/>
            <a:ext cx="982083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Arrow 12"/>
          <p:cNvSpPr/>
          <p:nvPr/>
        </p:nvSpPr>
        <p:spPr>
          <a:xfrm rot="4434182">
            <a:off x="1477347" y="3465953"/>
            <a:ext cx="545068" cy="263643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632686" y="858189"/>
            <a:ext cx="5884554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da-DK" sz="2000" dirty="0">
                <a:cs typeface="Segoe UI Semilight" panose="020B0402040204020203" pitchFamily="34" charset="0"/>
              </a:rPr>
              <a:t>Technical </a:t>
            </a:r>
            <a:r>
              <a:rPr lang="en-US" sz="2000" dirty="0" smtClean="0">
                <a:cs typeface="Segoe UI Semilight" panose="020B0402040204020203" pitchFamily="34" charset="0"/>
              </a:rPr>
              <a:t>characteristics</a:t>
            </a:r>
            <a:r>
              <a:rPr lang="da-DK" sz="2000" dirty="0" smtClean="0">
                <a:cs typeface="Segoe UI Semilight" panose="020B0402040204020203" pitchFamily="34" charset="0"/>
              </a:rPr>
              <a:t> </a:t>
            </a:r>
            <a:r>
              <a:rPr lang="da-DK" sz="2000" dirty="0">
                <a:cs typeface="Segoe UI Semilight" panose="020B0402040204020203" pitchFamily="34" charset="0"/>
              </a:rPr>
              <a:t>of Danish Power </a:t>
            </a:r>
            <a:r>
              <a:rPr lang="da-DK" sz="2000" dirty="0" err="1">
                <a:cs typeface="Segoe UI Semilight" panose="020B0402040204020203" pitchFamily="34" charset="0"/>
              </a:rPr>
              <a:t>Plants</a:t>
            </a:r>
            <a:r>
              <a:rPr lang="da-DK" sz="2000" dirty="0">
                <a:cs typeface="Segoe UI Semilight" panose="020B0402040204020203" pitchFamily="34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cs typeface="Segoe UI Semilight" panose="020B0402040204020203" pitchFamily="34" charset="0"/>
              </a:rPr>
              <a:t>Min load 20-35%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cs typeface="Segoe UI Semilight" panose="020B0402040204020203" pitchFamily="34" charset="0"/>
              </a:rPr>
              <a:t>Rampings 4-8% nom load/min</a:t>
            </a:r>
            <a:endParaRPr lang="en-GB" sz="2000" dirty="0"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12"/>
          <p:cNvSpPr/>
          <p:nvPr/>
        </p:nvSpPr>
        <p:spPr>
          <a:xfrm>
            <a:off x="344120" y="3939902"/>
            <a:ext cx="8496944" cy="686890"/>
          </a:xfrm>
          <a:custGeom>
            <a:avLst/>
            <a:gdLst/>
            <a:ahLst/>
            <a:cxnLst/>
            <a:rect l="l" t="t" r="r" b="b"/>
            <a:pathLst>
              <a:path w="9791700" h="978535">
                <a:moveTo>
                  <a:pt x="9693846" y="0"/>
                </a:moveTo>
                <a:lnTo>
                  <a:pt x="97815" y="0"/>
                </a:lnTo>
                <a:lnTo>
                  <a:pt x="59739" y="7691"/>
                </a:lnTo>
                <a:lnTo>
                  <a:pt x="28648" y="28670"/>
                </a:lnTo>
                <a:lnTo>
                  <a:pt x="7686" y="59793"/>
                </a:lnTo>
                <a:lnTo>
                  <a:pt x="0" y="97916"/>
                </a:lnTo>
                <a:lnTo>
                  <a:pt x="0" y="880376"/>
                </a:lnTo>
                <a:lnTo>
                  <a:pt x="7686" y="918452"/>
                </a:lnTo>
                <a:lnTo>
                  <a:pt x="28648" y="949544"/>
                </a:lnTo>
                <a:lnTo>
                  <a:pt x="59739" y="970505"/>
                </a:lnTo>
                <a:lnTo>
                  <a:pt x="97815" y="978192"/>
                </a:lnTo>
                <a:lnTo>
                  <a:pt x="9693846" y="978192"/>
                </a:lnTo>
                <a:lnTo>
                  <a:pt x="9731950" y="970505"/>
                </a:lnTo>
                <a:lnTo>
                  <a:pt x="9763029" y="949544"/>
                </a:lnTo>
                <a:lnTo>
                  <a:pt x="9783964" y="918452"/>
                </a:lnTo>
                <a:lnTo>
                  <a:pt x="9791636" y="880376"/>
                </a:lnTo>
                <a:lnTo>
                  <a:pt x="9791636" y="97916"/>
                </a:lnTo>
                <a:lnTo>
                  <a:pt x="9783964" y="59793"/>
                </a:lnTo>
                <a:lnTo>
                  <a:pt x="9763029" y="28670"/>
                </a:lnTo>
                <a:lnTo>
                  <a:pt x="9731950" y="7691"/>
                </a:lnTo>
                <a:lnTo>
                  <a:pt x="9693846" y="0"/>
                </a:lnTo>
                <a:close/>
              </a:path>
            </a:pathLst>
          </a:custGeom>
          <a:solidFill>
            <a:srgbClr val="00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err="1" smtClean="0"/>
              <a:t>Toolbox</a:t>
            </a:r>
            <a:r>
              <a:rPr lang="da-DK" dirty="0" smtClean="0"/>
              <a:t> for </a:t>
            </a:r>
            <a:r>
              <a:rPr lang="da-DK" dirty="0" err="1" smtClean="0"/>
              <a:t>efficient</a:t>
            </a:r>
            <a:r>
              <a:rPr lang="da-DK" dirty="0" smtClean="0"/>
              <a:t> RES integration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Strenghts</a:t>
            </a:r>
            <a:r>
              <a:rPr lang="da-DK" dirty="0" smtClean="0"/>
              <a:t> of the Danish power </a:t>
            </a:r>
            <a:r>
              <a:rPr lang="da-DK" dirty="0" err="1" smtClean="0"/>
              <a:t>sector</a:t>
            </a:r>
            <a:r>
              <a:rPr lang="da-DK" dirty="0" smtClean="0"/>
              <a:t> </a:t>
            </a:r>
            <a:endParaRPr lang="en-GB" dirty="0"/>
          </a:p>
        </p:txBody>
      </p:sp>
      <p:sp>
        <p:nvSpPr>
          <p:cNvPr id="6" name="object 3"/>
          <p:cNvSpPr/>
          <p:nvPr/>
        </p:nvSpPr>
        <p:spPr>
          <a:xfrm>
            <a:off x="337494" y="954885"/>
            <a:ext cx="8496944" cy="686890"/>
          </a:xfrm>
          <a:custGeom>
            <a:avLst/>
            <a:gdLst/>
            <a:ahLst/>
            <a:cxnLst/>
            <a:rect l="l" t="t" r="r" b="b"/>
            <a:pathLst>
              <a:path w="9791700" h="978535">
                <a:moveTo>
                  <a:pt x="9693846" y="0"/>
                </a:moveTo>
                <a:lnTo>
                  <a:pt x="97815" y="0"/>
                </a:lnTo>
                <a:lnTo>
                  <a:pt x="59739" y="7689"/>
                </a:lnTo>
                <a:lnTo>
                  <a:pt x="28648" y="28654"/>
                </a:lnTo>
                <a:lnTo>
                  <a:pt x="7686" y="59739"/>
                </a:lnTo>
                <a:lnTo>
                  <a:pt x="0" y="97789"/>
                </a:lnTo>
                <a:lnTo>
                  <a:pt x="0" y="880363"/>
                </a:lnTo>
                <a:lnTo>
                  <a:pt x="7686" y="918414"/>
                </a:lnTo>
                <a:lnTo>
                  <a:pt x="28648" y="949499"/>
                </a:lnTo>
                <a:lnTo>
                  <a:pt x="59739" y="970464"/>
                </a:lnTo>
                <a:lnTo>
                  <a:pt x="97815" y="978154"/>
                </a:lnTo>
                <a:lnTo>
                  <a:pt x="9693846" y="978154"/>
                </a:lnTo>
                <a:lnTo>
                  <a:pt x="9731950" y="970464"/>
                </a:lnTo>
                <a:lnTo>
                  <a:pt x="9763029" y="949499"/>
                </a:lnTo>
                <a:lnTo>
                  <a:pt x="9783964" y="918414"/>
                </a:lnTo>
                <a:lnTo>
                  <a:pt x="9791636" y="880363"/>
                </a:lnTo>
                <a:lnTo>
                  <a:pt x="9791636" y="97789"/>
                </a:lnTo>
                <a:lnTo>
                  <a:pt x="9783964" y="59739"/>
                </a:lnTo>
                <a:lnTo>
                  <a:pt x="9763029" y="28654"/>
                </a:lnTo>
                <a:lnTo>
                  <a:pt x="9731950" y="7689"/>
                </a:lnTo>
                <a:lnTo>
                  <a:pt x="9693846" y="0"/>
                </a:lnTo>
                <a:close/>
              </a:path>
            </a:pathLst>
          </a:custGeom>
          <a:solidFill>
            <a:srgbClr val="00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683568" y="968406"/>
            <a:ext cx="1152128" cy="645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337494" y="1707654"/>
            <a:ext cx="8496944" cy="686890"/>
          </a:xfrm>
          <a:custGeom>
            <a:avLst/>
            <a:gdLst/>
            <a:ahLst/>
            <a:cxnLst/>
            <a:rect l="l" t="t" r="r" b="b"/>
            <a:pathLst>
              <a:path w="9791700" h="978535">
                <a:moveTo>
                  <a:pt x="9693846" y="0"/>
                </a:moveTo>
                <a:lnTo>
                  <a:pt x="97815" y="0"/>
                </a:lnTo>
                <a:lnTo>
                  <a:pt x="59739" y="7689"/>
                </a:lnTo>
                <a:lnTo>
                  <a:pt x="28648" y="28654"/>
                </a:lnTo>
                <a:lnTo>
                  <a:pt x="7686" y="59739"/>
                </a:lnTo>
                <a:lnTo>
                  <a:pt x="0" y="97789"/>
                </a:lnTo>
                <a:lnTo>
                  <a:pt x="0" y="880363"/>
                </a:lnTo>
                <a:lnTo>
                  <a:pt x="7686" y="918414"/>
                </a:lnTo>
                <a:lnTo>
                  <a:pt x="28648" y="949499"/>
                </a:lnTo>
                <a:lnTo>
                  <a:pt x="59739" y="970464"/>
                </a:lnTo>
                <a:lnTo>
                  <a:pt x="97815" y="978153"/>
                </a:lnTo>
                <a:lnTo>
                  <a:pt x="9693846" y="978153"/>
                </a:lnTo>
                <a:lnTo>
                  <a:pt x="9731950" y="970464"/>
                </a:lnTo>
                <a:lnTo>
                  <a:pt x="9763029" y="949499"/>
                </a:lnTo>
                <a:lnTo>
                  <a:pt x="9783964" y="918414"/>
                </a:lnTo>
                <a:lnTo>
                  <a:pt x="9791636" y="880363"/>
                </a:lnTo>
                <a:lnTo>
                  <a:pt x="9791636" y="97789"/>
                </a:lnTo>
                <a:lnTo>
                  <a:pt x="9783964" y="59739"/>
                </a:lnTo>
                <a:lnTo>
                  <a:pt x="9763029" y="28654"/>
                </a:lnTo>
                <a:lnTo>
                  <a:pt x="9731950" y="7689"/>
                </a:lnTo>
                <a:lnTo>
                  <a:pt x="9693846" y="0"/>
                </a:lnTo>
                <a:close/>
              </a:path>
            </a:pathLst>
          </a:custGeom>
          <a:solidFill>
            <a:srgbClr val="00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683568" y="1737623"/>
            <a:ext cx="1152000" cy="64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337494" y="2455456"/>
            <a:ext cx="8496944" cy="686890"/>
          </a:xfrm>
          <a:custGeom>
            <a:avLst/>
            <a:gdLst/>
            <a:ahLst/>
            <a:cxnLst/>
            <a:rect l="l" t="t" r="r" b="b"/>
            <a:pathLst>
              <a:path w="9791700" h="978535">
                <a:moveTo>
                  <a:pt x="9693846" y="0"/>
                </a:moveTo>
                <a:lnTo>
                  <a:pt x="97815" y="0"/>
                </a:lnTo>
                <a:lnTo>
                  <a:pt x="59739" y="7691"/>
                </a:lnTo>
                <a:lnTo>
                  <a:pt x="28648" y="28670"/>
                </a:lnTo>
                <a:lnTo>
                  <a:pt x="7686" y="59793"/>
                </a:lnTo>
                <a:lnTo>
                  <a:pt x="0" y="97917"/>
                </a:lnTo>
                <a:lnTo>
                  <a:pt x="0" y="880364"/>
                </a:lnTo>
                <a:lnTo>
                  <a:pt x="7686" y="918414"/>
                </a:lnTo>
                <a:lnTo>
                  <a:pt x="28648" y="949499"/>
                </a:lnTo>
                <a:lnTo>
                  <a:pt x="59739" y="970464"/>
                </a:lnTo>
                <a:lnTo>
                  <a:pt x="97815" y="978154"/>
                </a:lnTo>
                <a:lnTo>
                  <a:pt x="9693846" y="978154"/>
                </a:lnTo>
                <a:lnTo>
                  <a:pt x="9731950" y="970464"/>
                </a:lnTo>
                <a:lnTo>
                  <a:pt x="9763029" y="949499"/>
                </a:lnTo>
                <a:lnTo>
                  <a:pt x="9783964" y="918414"/>
                </a:lnTo>
                <a:lnTo>
                  <a:pt x="9791636" y="880364"/>
                </a:lnTo>
                <a:lnTo>
                  <a:pt x="9791636" y="97917"/>
                </a:lnTo>
                <a:lnTo>
                  <a:pt x="9783964" y="59793"/>
                </a:lnTo>
                <a:lnTo>
                  <a:pt x="9763029" y="28670"/>
                </a:lnTo>
                <a:lnTo>
                  <a:pt x="9731950" y="7691"/>
                </a:lnTo>
                <a:lnTo>
                  <a:pt x="969384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683568" y="2494057"/>
            <a:ext cx="1152000" cy="64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 txBox="1">
            <a:spLocks/>
          </p:cNvSpPr>
          <p:nvPr/>
        </p:nvSpPr>
        <p:spPr>
          <a:xfrm>
            <a:off x="827584" y="4143258"/>
            <a:ext cx="89187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0">
              <a:spcBef>
                <a:spcPts val="100"/>
              </a:spcBef>
              <a:buNone/>
            </a:pPr>
            <a:r>
              <a:rPr lang="en-US" sz="2400" spc="-150" dirty="0" err="1" smtClean="0">
                <a:solidFill>
                  <a:schemeClr val="bg1"/>
                </a:solidFill>
              </a:rPr>
              <a:t>Specialised</a:t>
            </a:r>
            <a:r>
              <a:rPr lang="en-US" sz="2400" spc="-150" dirty="0" smtClean="0">
                <a:solidFill>
                  <a:schemeClr val="bg1"/>
                </a:solidFill>
              </a:rPr>
              <a:t> forecasting, operational planning and dispatch</a:t>
            </a:r>
            <a:endParaRPr lang="en-US" sz="2400" spc="-85" dirty="0">
              <a:solidFill>
                <a:schemeClr val="bg1"/>
              </a:solidFill>
            </a:endParaRPr>
          </a:p>
        </p:txBody>
      </p:sp>
      <p:sp>
        <p:nvSpPr>
          <p:cNvPr id="19" name="object 14"/>
          <p:cNvSpPr/>
          <p:nvPr/>
        </p:nvSpPr>
        <p:spPr>
          <a:xfrm>
            <a:off x="685792" y="3987650"/>
            <a:ext cx="1152000" cy="64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3"/>
          <p:cNvSpPr txBox="1">
            <a:spLocks/>
          </p:cNvSpPr>
          <p:nvPr/>
        </p:nvSpPr>
        <p:spPr>
          <a:xfrm>
            <a:off x="899592" y="1059582"/>
            <a:ext cx="8935813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0">
              <a:spcBef>
                <a:spcPts val="100"/>
              </a:spcBef>
              <a:buNone/>
            </a:pPr>
            <a:r>
              <a:rPr lang="en-US" sz="2400" spc="-150" dirty="0" smtClean="0">
                <a:solidFill>
                  <a:schemeClr val="bg1"/>
                </a:solidFill>
              </a:rPr>
              <a:t>Strong </a:t>
            </a:r>
            <a:r>
              <a:rPr lang="en-US" sz="2400" spc="-120" dirty="0" smtClean="0">
                <a:solidFill>
                  <a:schemeClr val="bg1"/>
                </a:solidFill>
              </a:rPr>
              <a:t>transmission </a:t>
            </a:r>
            <a:r>
              <a:rPr lang="en-US" sz="2400" spc="-125" dirty="0" smtClean="0">
                <a:solidFill>
                  <a:schemeClr val="bg1"/>
                </a:solidFill>
              </a:rPr>
              <a:t>grids </a:t>
            </a:r>
            <a:r>
              <a:rPr lang="en-US" sz="2400" spc="-145" dirty="0" smtClean="0">
                <a:solidFill>
                  <a:schemeClr val="bg1"/>
                </a:solidFill>
              </a:rPr>
              <a:t>and interconnectors</a:t>
            </a:r>
          </a:p>
          <a:p>
            <a:pPr marL="1188720" indent="0">
              <a:spcBef>
                <a:spcPts val="100"/>
              </a:spcBef>
              <a:buNone/>
            </a:pPr>
            <a:endParaRPr lang="en-US" sz="2400" spc="-85" dirty="0">
              <a:solidFill>
                <a:schemeClr val="bg1"/>
              </a:solidFill>
            </a:endParaRPr>
          </a:p>
        </p:txBody>
      </p:sp>
      <p:sp>
        <p:nvSpPr>
          <p:cNvPr id="22" name="object 13"/>
          <p:cNvSpPr txBox="1">
            <a:spLocks/>
          </p:cNvSpPr>
          <p:nvPr/>
        </p:nvSpPr>
        <p:spPr>
          <a:xfrm>
            <a:off x="903870" y="2635265"/>
            <a:ext cx="89187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0">
              <a:spcBef>
                <a:spcPts val="100"/>
              </a:spcBef>
              <a:buNone/>
            </a:pPr>
            <a:r>
              <a:rPr lang="en-US" sz="2400" spc="-150" dirty="0" smtClean="0">
                <a:solidFill>
                  <a:schemeClr val="bg1"/>
                </a:solidFill>
              </a:rPr>
              <a:t>Flexible thermal power plant fleet</a:t>
            </a:r>
            <a:endParaRPr lang="en-US" sz="2400" spc="-85" dirty="0">
              <a:solidFill>
                <a:schemeClr val="bg1"/>
              </a:solidFill>
            </a:endParaRPr>
          </a:p>
        </p:txBody>
      </p:sp>
      <p:sp>
        <p:nvSpPr>
          <p:cNvPr id="23" name="object 13"/>
          <p:cNvSpPr txBox="1">
            <a:spLocks/>
          </p:cNvSpPr>
          <p:nvPr/>
        </p:nvSpPr>
        <p:spPr>
          <a:xfrm>
            <a:off x="927777" y="1884806"/>
            <a:ext cx="89187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0">
              <a:spcBef>
                <a:spcPts val="100"/>
              </a:spcBef>
              <a:buNone/>
            </a:pPr>
            <a:r>
              <a:rPr lang="en-US" sz="2400" spc="-150" dirty="0" smtClean="0">
                <a:solidFill>
                  <a:schemeClr val="bg1"/>
                </a:solidFill>
              </a:rPr>
              <a:t>International electricity markets</a:t>
            </a:r>
          </a:p>
        </p:txBody>
      </p:sp>
      <p:sp>
        <p:nvSpPr>
          <p:cNvPr id="24" name="object 12"/>
          <p:cNvSpPr/>
          <p:nvPr/>
        </p:nvSpPr>
        <p:spPr>
          <a:xfrm>
            <a:off x="337494" y="3210011"/>
            <a:ext cx="8496944" cy="686890"/>
          </a:xfrm>
          <a:custGeom>
            <a:avLst/>
            <a:gdLst/>
            <a:ahLst/>
            <a:cxnLst/>
            <a:rect l="l" t="t" r="r" b="b"/>
            <a:pathLst>
              <a:path w="9791700" h="978535">
                <a:moveTo>
                  <a:pt x="9693846" y="0"/>
                </a:moveTo>
                <a:lnTo>
                  <a:pt x="97815" y="0"/>
                </a:lnTo>
                <a:lnTo>
                  <a:pt x="59739" y="7691"/>
                </a:lnTo>
                <a:lnTo>
                  <a:pt x="28648" y="28670"/>
                </a:lnTo>
                <a:lnTo>
                  <a:pt x="7686" y="59793"/>
                </a:lnTo>
                <a:lnTo>
                  <a:pt x="0" y="97916"/>
                </a:lnTo>
                <a:lnTo>
                  <a:pt x="0" y="880376"/>
                </a:lnTo>
                <a:lnTo>
                  <a:pt x="7686" y="918452"/>
                </a:lnTo>
                <a:lnTo>
                  <a:pt x="28648" y="949544"/>
                </a:lnTo>
                <a:lnTo>
                  <a:pt x="59739" y="970505"/>
                </a:lnTo>
                <a:lnTo>
                  <a:pt x="97815" y="978192"/>
                </a:lnTo>
                <a:lnTo>
                  <a:pt x="9693846" y="978192"/>
                </a:lnTo>
                <a:lnTo>
                  <a:pt x="9731950" y="970505"/>
                </a:lnTo>
                <a:lnTo>
                  <a:pt x="9763029" y="949544"/>
                </a:lnTo>
                <a:lnTo>
                  <a:pt x="9783964" y="918452"/>
                </a:lnTo>
                <a:lnTo>
                  <a:pt x="9791636" y="880376"/>
                </a:lnTo>
                <a:lnTo>
                  <a:pt x="9791636" y="97916"/>
                </a:lnTo>
                <a:lnTo>
                  <a:pt x="9783964" y="59793"/>
                </a:lnTo>
                <a:lnTo>
                  <a:pt x="9763029" y="28670"/>
                </a:lnTo>
                <a:lnTo>
                  <a:pt x="9731950" y="7691"/>
                </a:lnTo>
                <a:lnTo>
                  <a:pt x="9693846" y="0"/>
                </a:lnTo>
                <a:close/>
              </a:path>
            </a:pathLst>
          </a:custGeom>
          <a:solidFill>
            <a:srgbClr val="00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 txBox="1">
            <a:spLocks/>
          </p:cNvSpPr>
          <p:nvPr/>
        </p:nvSpPr>
        <p:spPr>
          <a:xfrm>
            <a:off x="903869" y="3393708"/>
            <a:ext cx="89187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0">
              <a:spcBef>
                <a:spcPts val="100"/>
              </a:spcBef>
              <a:buNone/>
            </a:pPr>
            <a:r>
              <a:rPr lang="en-US" sz="2400" spc="-150" dirty="0" smtClean="0">
                <a:solidFill>
                  <a:schemeClr val="bg1"/>
                </a:solidFill>
              </a:rPr>
              <a:t>Stability through grid codes and dynamic resources</a:t>
            </a:r>
            <a:endParaRPr lang="en-US" sz="2400" spc="-85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54749"/>
            <a:ext cx="1152000" cy="5994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0093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The Green Energy </a:t>
            </a:r>
            <a:r>
              <a:rPr lang="da-DK" dirty="0" smtClean="0"/>
              <a:t>Transition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Why</a:t>
            </a:r>
            <a:r>
              <a:rPr lang="da-DK" dirty="0" smtClean="0"/>
              <a:t> Denmark?</a:t>
            </a:r>
            <a:endParaRPr lang="en-GB" dirty="0"/>
          </a:p>
        </p:txBody>
      </p:sp>
      <p:sp>
        <p:nvSpPr>
          <p:cNvPr id="8" name="object 5"/>
          <p:cNvSpPr/>
          <p:nvPr/>
        </p:nvSpPr>
        <p:spPr>
          <a:xfrm>
            <a:off x="800472" y="1052673"/>
            <a:ext cx="1228090" cy="782955"/>
          </a:xfrm>
          <a:custGeom>
            <a:avLst/>
            <a:gdLst/>
            <a:ahLst/>
            <a:cxnLst/>
            <a:rect l="l" t="t" r="r" b="b"/>
            <a:pathLst>
              <a:path w="1228089" h="782955">
                <a:moveTo>
                  <a:pt x="0" y="78359"/>
                </a:moveTo>
                <a:lnTo>
                  <a:pt x="6133" y="47845"/>
                </a:lnTo>
                <a:lnTo>
                  <a:pt x="22875" y="22939"/>
                </a:lnTo>
                <a:lnTo>
                  <a:pt x="47738" y="6153"/>
                </a:lnTo>
                <a:lnTo>
                  <a:pt x="78231" y="0"/>
                </a:lnTo>
                <a:lnTo>
                  <a:pt x="1149858" y="0"/>
                </a:lnTo>
                <a:lnTo>
                  <a:pt x="1180298" y="6153"/>
                </a:lnTo>
                <a:lnTo>
                  <a:pt x="1205166" y="22939"/>
                </a:lnTo>
                <a:lnTo>
                  <a:pt x="1221938" y="47845"/>
                </a:lnTo>
                <a:lnTo>
                  <a:pt x="1228090" y="78359"/>
                </a:lnTo>
                <a:lnTo>
                  <a:pt x="1228090" y="704342"/>
                </a:lnTo>
                <a:lnTo>
                  <a:pt x="1221938" y="734782"/>
                </a:lnTo>
                <a:lnTo>
                  <a:pt x="1205166" y="759650"/>
                </a:lnTo>
                <a:lnTo>
                  <a:pt x="1180298" y="776422"/>
                </a:lnTo>
                <a:lnTo>
                  <a:pt x="1149858" y="782574"/>
                </a:lnTo>
                <a:lnTo>
                  <a:pt x="78231" y="782574"/>
                </a:lnTo>
                <a:lnTo>
                  <a:pt x="47738" y="776422"/>
                </a:lnTo>
                <a:lnTo>
                  <a:pt x="22875" y="759650"/>
                </a:lnTo>
                <a:lnTo>
                  <a:pt x="6133" y="734782"/>
                </a:lnTo>
                <a:lnTo>
                  <a:pt x="0" y="704342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/>
        </p:nvSpPr>
        <p:spPr>
          <a:xfrm>
            <a:off x="774311" y="2128618"/>
            <a:ext cx="1280795" cy="782955"/>
          </a:xfrm>
          <a:custGeom>
            <a:avLst/>
            <a:gdLst/>
            <a:ahLst/>
            <a:cxnLst/>
            <a:rect l="l" t="t" r="r" b="b"/>
            <a:pathLst>
              <a:path w="1280795" h="782954">
                <a:moveTo>
                  <a:pt x="0" y="78359"/>
                </a:moveTo>
                <a:lnTo>
                  <a:pt x="6151" y="47845"/>
                </a:lnTo>
                <a:lnTo>
                  <a:pt x="22923" y="22939"/>
                </a:lnTo>
                <a:lnTo>
                  <a:pt x="47791" y="6153"/>
                </a:lnTo>
                <a:lnTo>
                  <a:pt x="78231" y="0"/>
                </a:lnTo>
                <a:lnTo>
                  <a:pt x="1202055" y="0"/>
                </a:lnTo>
                <a:lnTo>
                  <a:pt x="1232548" y="6153"/>
                </a:lnTo>
                <a:lnTo>
                  <a:pt x="1257411" y="22939"/>
                </a:lnTo>
                <a:lnTo>
                  <a:pt x="1274153" y="47845"/>
                </a:lnTo>
                <a:lnTo>
                  <a:pt x="1280286" y="78359"/>
                </a:lnTo>
                <a:lnTo>
                  <a:pt x="1280286" y="704341"/>
                </a:lnTo>
                <a:lnTo>
                  <a:pt x="1274153" y="734782"/>
                </a:lnTo>
                <a:lnTo>
                  <a:pt x="1257411" y="759650"/>
                </a:lnTo>
                <a:lnTo>
                  <a:pt x="1232548" y="776422"/>
                </a:lnTo>
                <a:lnTo>
                  <a:pt x="1202055" y="782574"/>
                </a:lnTo>
                <a:lnTo>
                  <a:pt x="78231" y="782574"/>
                </a:lnTo>
                <a:lnTo>
                  <a:pt x="47791" y="776422"/>
                </a:lnTo>
                <a:lnTo>
                  <a:pt x="22923" y="759650"/>
                </a:lnTo>
                <a:lnTo>
                  <a:pt x="6151" y="734782"/>
                </a:lnTo>
                <a:lnTo>
                  <a:pt x="0" y="704341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800472" y="3204689"/>
            <a:ext cx="1228090" cy="782955"/>
          </a:xfrm>
          <a:custGeom>
            <a:avLst/>
            <a:gdLst/>
            <a:ahLst/>
            <a:cxnLst/>
            <a:rect l="l" t="t" r="r" b="b"/>
            <a:pathLst>
              <a:path w="1228089" h="782954">
                <a:moveTo>
                  <a:pt x="0" y="78231"/>
                </a:moveTo>
                <a:lnTo>
                  <a:pt x="6133" y="47738"/>
                </a:lnTo>
                <a:lnTo>
                  <a:pt x="22875" y="22875"/>
                </a:lnTo>
                <a:lnTo>
                  <a:pt x="47738" y="6133"/>
                </a:lnTo>
                <a:lnTo>
                  <a:pt x="78231" y="0"/>
                </a:lnTo>
                <a:lnTo>
                  <a:pt x="1149858" y="0"/>
                </a:lnTo>
                <a:lnTo>
                  <a:pt x="1180298" y="6133"/>
                </a:lnTo>
                <a:lnTo>
                  <a:pt x="1205166" y="22875"/>
                </a:lnTo>
                <a:lnTo>
                  <a:pt x="1221938" y="47738"/>
                </a:lnTo>
                <a:lnTo>
                  <a:pt x="1228090" y="78231"/>
                </a:lnTo>
                <a:lnTo>
                  <a:pt x="1228090" y="704214"/>
                </a:lnTo>
                <a:lnTo>
                  <a:pt x="1221938" y="734655"/>
                </a:lnTo>
                <a:lnTo>
                  <a:pt x="1205166" y="759523"/>
                </a:lnTo>
                <a:lnTo>
                  <a:pt x="1180298" y="776295"/>
                </a:lnTo>
                <a:lnTo>
                  <a:pt x="1149858" y="782446"/>
                </a:lnTo>
                <a:lnTo>
                  <a:pt x="78231" y="782446"/>
                </a:lnTo>
                <a:lnTo>
                  <a:pt x="47738" y="776295"/>
                </a:lnTo>
                <a:lnTo>
                  <a:pt x="22875" y="759523"/>
                </a:lnTo>
                <a:lnTo>
                  <a:pt x="6133" y="734655"/>
                </a:lnTo>
                <a:lnTo>
                  <a:pt x="0" y="704214"/>
                </a:lnTo>
                <a:lnTo>
                  <a:pt x="0" y="7823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/>
        </p:nvSpPr>
        <p:spPr>
          <a:xfrm>
            <a:off x="765547" y="4280633"/>
            <a:ext cx="1297940" cy="782955"/>
          </a:xfrm>
          <a:custGeom>
            <a:avLst/>
            <a:gdLst/>
            <a:ahLst/>
            <a:cxnLst/>
            <a:rect l="l" t="t" r="r" b="b"/>
            <a:pathLst>
              <a:path w="1297939" h="782954">
                <a:moveTo>
                  <a:pt x="0" y="78232"/>
                </a:moveTo>
                <a:lnTo>
                  <a:pt x="6151" y="47738"/>
                </a:lnTo>
                <a:lnTo>
                  <a:pt x="22923" y="22875"/>
                </a:lnTo>
                <a:lnTo>
                  <a:pt x="47791" y="6133"/>
                </a:lnTo>
                <a:lnTo>
                  <a:pt x="78231" y="0"/>
                </a:lnTo>
                <a:lnTo>
                  <a:pt x="1219580" y="0"/>
                </a:lnTo>
                <a:lnTo>
                  <a:pt x="1250021" y="6133"/>
                </a:lnTo>
                <a:lnTo>
                  <a:pt x="1274889" y="22875"/>
                </a:lnTo>
                <a:lnTo>
                  <a:pt x="1291661" y="47738"/>
                </a:lnTo>
                <a:lnTo>
                  <a:pt x="1297813" y="78232"/>
                </a:lnTo>
                <a:lnTo>
                  <a:pt x="1297813" y="704215"/>
                </a:lnTo>
                <a:lnTo>
                  <a:pt x="1291661" y="734673"/>
                </a:lnTo>
                <a:lnTo>
                  <a:pt x="1274889" y="759544"/>
                </a:lnTo>
                <a:lnTo>
                  <a:pt x="1250021" y="776311"/>
                </a:lnTo>
                <a:lnTo>
                  <a:pt x="1219580" y="782459"/>
                </a:lnTo>
                <a:lnTo>
                  <a:pt x="78231" y="782459"/>
                </a:lnTo>
                <a:lnTo>
                  <a:pt x="47791" y="776311"/>
                </a:lnTo>
                <a:lnTo>
                  <a:pt x="22923" y="759544"/>
                </a:lnTo>
                <a:lnTo>
                  <a:pt x="6151" y="734673"/>
                </a:lnTo>
                <a:lnTo>
                  <a:pt x="0" y="704215"/>
                </a:lnTo>
                <a:lnTo>
                  <a:pt x="0" y="7823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" y="961921"/>
            <a:ext cx="4214813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3"/>
          <p:cNvGrpSpPr/>
          <p:nvPr/>
        </p:nvGrpSpPr>
        <p:grpSpPr>
          <a:xfrm>
            <a:off x="2627784" y="843559"/>
            <a:ext cx="1349915" cy="1614298"/>
            <a:chOff x="6086246" y="3440065"/>
            <a:chExt cx="1013644" cy="1013644"/>
          </a:xfrm>
        </p:grpSpPr>
        <p:sp>
          <p:nvSpPr>
            <p:cNvPr id="30" name="Oval 24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Pie 25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4684214"/>
                <a:gd name="adj2" fmla="val 1620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Oval 26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&gt;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50%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Variable renewable 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electricity 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roduction </a:t>
              </a: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(2020)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3" name="Group 19"/>
          <p:cNvGrpSpPr/>
          <p:nvPr/>
        </p:nvGrpSpPr>
        <p:grpSpPr>
          <a:xfrm>
            <a:off x="4427535" y="848615"/>
            <a:ext cx="1403912" cy="1609242"/>
            <a:chOff x="4649812" y="3440065"/>
            <a:chExt cx="1013644" cy="1013644"/>
          </a:xfrm>
        </p:grpSpPr>
        <p:sp>
          <p:nvSpPr>
            <p:cNvPr id="34" name="Oval 20"/>
            <p:cNvSpPr/>
            <p:nvPr/>
          </p:nvSpPr>
          <p:spPr>
            <a:xfrm>
              <a:off x="4649812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Pie 21"/>
            <p:cNvSpPr/>
            <p:nvPr/>
          </p:nvSpPr>
          <p:spPr>
            <a:xfrm flipH="1">
              <a:off x="4649812" y="3440065"/>
              <a:ext cx="1013644" cy="1013644"/>
            </a:xfrm>
            <a:prstGeom prst="pie">
              <a:avLst>
                <a:gd name="adj1" fmla="val 16680005"/>
                <a:gd name="adj2" fmla="val 16460260"/>
              </a:avLst>
            </a:prstGeom>
            <a:solidFill>
              <a:schemeClr val="accent6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Oval 22"/>
            <p:cNvSpPr/>
            <p:nvPr/>
          </p:nvSpPr>
          <p:spPr>
            <a:xfrm>
              <a:off x="4730680" y="3538416"/>
              <a:ext cx="851908" cy="851908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 smtClean="0">
                  <a:solidFill>
                    <a:srgbClr val="000000"/>
                  </a:solidFill>
                  <a:latin typeface="Arial"/>
                </a:rPr>
                <a:t>99.997%</a:t>
              </a:r>
              <a:endParaRPr lang="en-US" sz="165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Security of </a:t>
              </a:r>
              <a:endParaRPr lang="en-US" sz="1100" dirty="0" smtClean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supply</a:t>
              </a:r>
              <a:endParaRPr lang="en-US" sz="110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endParaRPr lang="en-US" sz="82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7" name="Group 11"/>
          <p:cNvGrpSpPr/>
          <p:nvPr/>
        </p:nvGrpSpPr>
        <p:grpSpPr>
          <a:xfrm>
            <a:off x="3707904" y="2859832"/>
            <a:ext cx="1347903" cy="1554459"/>
            <a:chOff x="6702081" y="3440065"/>
            <a:chExt cx="1013644" cy="1013644"/>
          </a:xfrm>
        </p:grpSpPr>
        <p:sp>
          <p:nvSpPr>
            <p:cNvPr id="38" name="Pie 15"/>
            <p:cNvSpPr/>
            <p:nvPr/>
          </p:nvSpPr>
          <p:spPr>
            <a:xfrm flipH="1">
              <a:off x="6702081" y="3440065"/>
              <a:ext cx="1013644" cy="1013644"/>
            </a:xfrm>
            <a:prstGeom prst="pie">
              <a:avLst>
                <a:gd name="adj1" fmla="val 16202111"/>
                <a:gd name="adj2" fmla="val 1620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Oval 18"/>
            <p:cNvSpPr/>
            <p:nvPr/>
          </p:nvSpPr>
          <p:spPr>
            <a:xfrm>
              <a:off x="6783978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>
                  <a:solidFill>
                    <a:srgbClr val="000000"/>
                  </a:solidFill>
                  <a:latin typeface="Arial"/>
                </a:rPr>
                <a:t>100%</a:t>
              </a:r>
            </a:p>
            <a:p>
              <a:pPr algn="ctr" defTabSz="685800"/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Green electricity </a:t>
              </a:r>
            </a:p>
            <a:p>
              <a:pPr algn="ctr" defTabSz="685800"/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by 2030</a:t>
              </a:r>
            </a:p>
          </p:txBody>
        </p:sp>
      </p:grpSp>
      <p:grpSp>
        <p:nvGrpSpPr>
          <p:cNvPr id="42" name="Group 23"/>
          <p:cNvGrpSpPr/>
          <p:nvPr/>
        </p:nvGrpSpPr>
        <p:grpSpPr>
          <a:xfrm rot="10800000">
            <a:off x="5333793" y="2859782"/>
            <a:ext cx="1349915" cy="1554509"/>
            <a:chOff x="6086246" y="3440065"/>
            <a:chExt cx="1013644" cy="1013644"/>
          </a:xfrm>
        </p:grpSpPr>
        <p:sp>
          <p:nvSpPr>
            <p:cNvPr id="43" name="Oval 24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Pie 25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1823180"/>
                <a:gd name="adj2" fmla="val 5400003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26"/>
            <p:cNvSpPr/>
            <p:nvPr/>
          </p:nvSpPr>
          <p:spPr>
            <a:xfrm rot="10800000"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70%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CO2 reduction</a:t>
              </a: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by 2030 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84448" y="4326695"/>
            <a:ext cx="2278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Source: </a:t>
            </a:r>
            <a:r>
              <a:rPr lang="da-DK" sz="1200" dirty="0" smtClean="0">
                <a:latin typeface="Segoe UI Semilight" panose="020B0402040204020203" pitchFamily="34" charset="0"/>
                <a:cs typeface="Segoe UI Semilight" panose="020B0402040204020203" pitchFamily="34" charset="0"/>
                <a:hlinkClick r:id="rId4"/>
              </a:rPr>
              <a:t>Dansk Energi</a:t>
            </a:r>
            <a:endParaRPr lang="en-GB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0" name="Group 23"/>
          <p:cNvGrpSpPr/>
          <p:nvPr/>
        </p:nvGrpSpPr>
        <p:grpSpPr>
          <a:xfrm>
            <a:off x="7041802" y="1590391"/>
            <a:ext cx="1788003" cy="1917463"/>
            <a:chOff x="6086246" y="3440065"/>
            <a:chExt cx="1013644" cy="1013644"/>
          </a:xfrm>
        </p:grpSpPr>
        <p:sp>
          <p:nvSpPr>
            <p:cNvPr id="51" name="Oval 24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Pie 25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4684214"/>
                <a:gd name="adj2" fmla="val 1620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Oval 26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35%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Minimum load 	</a:t>
              </a:r>
            </a:p>
            <a:p>
              <a:pPr algn="ctr" defTabSz="685800"/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capability</a:t>
              </a:r>
            </a:p>
            <a:p>
              <a:pPr algn="ctr" defTabSz="685800"/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 </a:t>
              </a:r>
            </a:p>
            <a:p>
              <a:pPr algn="ctr" defTabSz="685800"/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4%/min</a:t>
              </a:r>
            </a:p>
            <a:p>
              <a:pPr algn="ctr" defTabSz="685800"/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Ramp rates</a:t>
              </a:r>
            </a:p>
            <a:p>
              <a:pPr algn="ctr" defTabSz="685800"/>
              <a:r>
                <a:rPr lang="en-US" sz="1050" dirty="0" smtClean="0">
                  <a:solidFill>
                    <a:srgbClr val="000000"/>
                  </a:solidFill>
                  <a:latin typeface="Arial"/>
                </a:rPr>
                <a:t>(grid codes)</a:t>
              </a:r>
              <a:endParaRPr lang="en-US" sz="105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4" name="Left Arrow 53"/>
          <p:cNvSpPr/>
          <p:nvPr/>
        </p:nvSpPr>
        <p:spPr>
          <a:xfrm rot="13238777" flipV="1">
            <a:off x="6136429" y="931325"/>
            <a:ext cx="1487074" cy="711226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b="1" dirty="0">
                <a:solidFill>
                  <a:schemeClr val="tx1"/>
                </a:solidFill>
              </a:rPr>
              <a:t>Flexible Power </a:t>
            </a:r>
            <a:r>
              <a:rPr lang="da-DK" sz="1100" b="1" dirty="0" err="1">
                <a:solidFill>
                  <a:schemeClr val="tx1"/>
                </a:solidFill>
              </a:rPr>
              <a:t>Plants</a:t>
            </a:r>
            <a:endParaRPr lang="en-GB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Agenda for the </a:t>
            </a:r>
            <a:r>
              <a:rPr lang="da-DK" dirty="0" err="1" smtClean="0"/>
              <a:t>day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491630"/>
            <a:ext cx="8460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Thermal </a:t>
            </a:r>
            <a:r>
              <a:rPr lang="da-DK" sz="2000" dirty="0" err="1"/>
              <a:t>plants</a:t>
            </a:r>
            <a:r>
              <a:rPr lang="da-DK" sz="2000" dirty="0"/>
              <a:t> </a:t>
            </a:r>
            <a:r>
              <a:rPr lang="da-DK" sz="2000" dirty="0" err="1"/>
              <a:t>flexibility</a:t>
            </a:r>
            <a:r>
              <a:rPr lang="da-DK" sz="2000" dirty="0"/>
              <a:t>: </a:t>
            </a:r>
            <a:r>
              <a:rPr lang="da-DK" sz="2000" dirty="0" err="1"/>
              <a:t>conceptual</a:t>
            </a:r>
            <a:r>
              <a:rPr lang="da-DK" sz="2000" dirty="0"/>
              <a:t> </a:t>
            </a:r>
            <a:r>
              <a:rPr lang="da-DK" sz="2000" dirty="0" smtClean="0"/>
              <a:t>definition</a:t>
            </a:r>
            <a:endParaRPr lang="da-DK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Thermal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the Danish </a:t>
            </a:r>
            <a:r>
              <a:rPr lang="da-DK" sz="2000" dirty="0" err="1" smtClean="0"/>
              <a:t>energy</a:t>
            </a:r>
            <a:r>
              <a:rPr lang="da-DK" sz="2000" dirty="0" smtClean="0"/>
              <a:t>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b="1" dirty="0" smtClean="0"/>
              <a:t>International </a:t>
            </a:r>
            <a:r>
              <a:rPr lang="da-DK" sz="2000" b="1" dirty="0" err="1" smtClean="0"/>
              <a:t>experiences</a:t>
            </a:r>
            <a:r>
              <a:rPr lang="da-DK" sz="2000" b="1" dirty="0" smtClean="0"/>
              <a:t>: </a:t>
            </a:r>
            <a:endParaRPr lang="da-DK" sz="2000" b="1" dirty="0" smtClean="0"/>
          </a:p>
          <a:p>
            <a:pPr lvl="1">
              <a:lnSpc>
                <a:spcPct val="150000"/>
              </a:lnSpc>
            </a:pPr>
            <a:r>
              <a:rPr lang="da-DK" sz="2000" b="1" dirty="0" smtClean="0"/>
              <a:t>	</a:t>
            </a:r>
            <a:r>
              <a:rPr lang="da-DK" sz="2000" b="1" dirty="0" err="1" smtClean="0"/>
              <a:t>replicating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thermal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flexibility</a:t>
            </a:r>
            <a:r>
              <a:rPr lang="da-DK" sz="2000" b="1" dirty="0" smtClean="0"/>
              <a:t> in South </a:t>
            </a:r>
            <a:r>
              <a:rPr lang="da-DK" sz="2000" b="1" dirty="0" err="1" smtClean="0"/>
              <a:t>Africa</a:t>
            </a:r>
            <a:r>
              <a:rPr lang="da-DK" sz="2000" b="1" dirty="0" smtClean="0"/>
              <a:t> 				to </a:t>
            </a:r>
            <a:r>
              <a:rPr lang="da-DK" sz="2000" b="1" dirty="0" err="1" smtClean="0"/>
              <a:t>facilitate</a:t>
            </a:r>
            <a:r>
              <a:rPr lang="da-DK" sz="2000" b="1" dirty="0" smtClean="0"/>
              <a:t> integration of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Key</a:t>
            </a:r>
            <a:r>
              <a:rPr lang="da-DK" sz="2000" dirty="0" smtClean="0"/>
              <a:t> </a:t>
            </a:r>
            <a:r>
              <a:rPr lang="da-DK" sz="2000" dirty="0" err="1" smtClean="0"/>
              <a:t>learnings</a:t>
            </a:r>
            <a:r>
              <a:rPr lang="da-DK" sz="2000" dirty="0" smtClean="0"/>
              <a:t> and </a:t>
            </a:r>
            <a:r>
              <a:rPr lang="da-DK" sz="2000" dirty="0" err="1" smtClean="0"/>
              <a:t>takeaways</a:t>
            </a:r>
            <a:endParaRPr lang="da-DK" sz="20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79" y="1778992"/>
            <a:ext cx="2417432" cy="1872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192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800472" y="1052673"/>
            <a:ext cx="1228090" cy="782955"/>
          </a:xfrm>
          <a:custGeom>
            <a:avLst/>
            <a:gdLst/>
            <a:ahLst/>
            <a:cxnLst/>
            <a:rect l="l" t="t" r="r" b="b"/>
            <a:pathLst>
              <a:path w="1228089" h="782955">
                <a:moveTo>
                  <a:pt x="0" y="78359"/>
                </a:moveTo>
                <a:lnTo>
                  <a:pt x="6133" y="47845"/>
                </a:lnTo>
                <a:lnTo>
                  <a:pt x="22875" y="22939"/>
                </a:lnTo>
                <a:lnTo>
                  <a:pt x="47738" y="6153"/>
                </a:lnTo>
                <a:lnTo>
                  <a:pt x="78231" y="0"/>
                </a:lnTo>
                <a:lnTo>
                  <a:pt x="1149858" y="0"/>
                </a:lnTo>
                <a:lnTo>
                  <a:pt x="1180298" y="6153"/>
                </a:lnTo>
                <a:lnTo>
                  <a:pt x="1205166" y="22939"/>
                </a:lnTo>
                <a:lnTo>
                  <a:pt x="1221938" y="47845"/>
                </a:lnTo>
                <a:lnTo>
                  <a:pt x="1228090" y="78359"/>
                </a:lnTo>
                <a:lnTo>
                  <a:pt x="1228090" y="704342"/>
                </a:lnTo>
                <a:lnTo>
                  <a:pt x="1221938" y="734782"/>
                </a:lnTo>
                <a:lnTo>
                  <a:pt x="1205166" y="759650"/>
                </a:lnTo>
                <a:lnTo>
                  <a:pt x="1180298" y="776422"/>
                </a:lnTo>
                <a:lnTo>
                  <a:pt x="1149858" y="782574"/>
                </a:lnTo>
                <a:lnTo>
                  <a:pt x="78231" y="782574"/>
                </a:lnTo>
                <a:lnTo>
                  <a:pt x="47738" y="776422"/>
                </a:lnTo>
                <a:lnTo>
                  <a:pt x="22875" y="759650"/>
                </a:lnTo>
                <a:lnTo>
                  <a:pt x="6133" y="734782"/>
                </a:lnTo>
                <a:lnTo>
                  <a:pt x="0" y="704342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/>
        </p:nvSpPr>
        <p:spPr>
          <a:xfrm>
            <a:off x="774311" y="2128618"/>
            <a:ext cx="1280795" cy="782955"/>
          </a:xfrm>
          <a:custGeom>
            <a:avLst/>
            <a:gdLst/>
            <a:ahLst/>
            <a:cxnLst/>
            <a:rect l="l" t="t" r="r" b="b"/>
            <a:pathLst>
              <a:path w="1280795" h="782954">
                <a:moveTo>
                  <a:pt x="0" y="78359"/>
                </a:moveTo>
                <a:lnTo>
                  <a:pt x="6151" y="47845"/>
                </a:lnTo>
                <a:lnTo>
                  <a:pt x="22923" y="22939"/>
                </a:lnTo>
                <a:lnTo>
                  <a:pt x="47791" y="6153"/>
                </a:lnTo>
                <a:lnTo>
                  <a:pt x="78231" y="0"/>
                </a:lnTo>
                <a:lnTo>
                  <a:pt x="1202055" y="0"/>
                </a:lnTo>
                <a:lnTo>
                  <a:pt x="1232548" y="6153"/>
                </a:lnTo>
                <a:lnTo>
                  <a:pt x="1257411" y="22939"/>
                </a:lnTo>
                <a:lnTo>
                  <a:pt x="1274153" y="47845"/>
                </a:lnTo>
                <a:lnTo>
                  <a:pt x="1280286" y="78359"/>
                </a:lnTo>
                <a:lnTo>
                  <a:pt x="1280286" y="704341"/>
                </a:lnTo>
                <a:lnTo>
                  <a:pt x="1274153" y="734782"/>
                </a:lnTo>
                <a:lnTo>
                  <a:pt x="1257411" y="759650"/>
                </a:lnTo>
                <a:lnTo>
                  <a:pt x="1232548" y="776422"/>
                </a:lnTo>
                <a:lnTo>
                  <a:pt x="1202055" y="782574"/>
                </a:lnTo>
                <a:lnTo>
                  <a:pt x="78231" y="782574"/>
                </a:lnTo>
                <a:lnTo>
                  <a:pt x="47791" y="776422"/>
                </a:lnTo>
                <a:lnTo>
                  <a:pt x="22923" y="759650"/>
                </a:lnTo>
                <a:lnTo>
                  <a:pt x="6151" y="734782"/>
                </a:lnTo>
                <a:lnTo>
                  <a:pt x="0" y="704341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800472" y="3204689"/>
            <a:ext cx="1228090" cy="782955"/>
          </a:xfrm>
          <a:custGeom>
            <a:avLst/>
            <a:gdLst/>
            <a:ahLst/>
            <a:cxnLst/>
            <a:rect l="l" t="t" r="r" b="b"/>
            <a:pathLst>
              <a:path w="1228089" h="782954">
                <a:moveTo>
                  <a:pt x="0" y="78231"/>
                </a:moveTo>
                <a:lnTo>
                  <a:pt x="6133" y="47738"/>
                </a:lnTo>
                <a:lnTo>
                  <a:pt x="22875" y="22875"/>
                </a:lnTo>
                <a:lnTo>
                  <a:pt x="47738" y="6133"/>
                </a:lnTo>
                <a:lnTo>
                  <a:pt x="78231" y="0"/>
                </a:lnTo>
                <a:lnTo>
                  <a:pt x="1149858" y="0"/>
                </a:lnTo>
                <a:lnTo>
                  <a:pt x="1180298" y="6133"/>
                </a:lnTo>
                <a:lnTo>
                  <a:pt x="1205166" y="22875"/>
                </a:lnTo>
                <a:lnTo>
                  <a:pt x="1221938" y="47738"/>
                </a:lnTo>
                <a:lnTo>
                  <a:pt x="1228090" y="78231"/>
                </a:lnTo>
                <a:lnTo>
                  <a:pt x="1228090" y="704214"/>
                </a:lnTo>
                <a:lnTo>
                  <a:pt x="1221938" y="734655"/>
                </a:lnTo>
                <a:lnTo>
                  <a:pt x="1205166" y="759523"/>
                </a:lnTo>
                <a:lnTo>
                  <a:pt x="1180298" y="776295"/>
                </a:lnTo>
                <a:lnTo>
                  <a:pt x="1149858" y="782446"/>
                </a:lnTo>
                <a:lnTo>
                  <a:pt x="78231" y="782446"/>
                </a:lnTo>
                <a:lnTo>
                  <a:pt x="47738" y="776295"/>
                </a:lnTo>
                <a:lnTo>
                  <a:pt x="22875" y="759523"/>
                </a:lnTo>
                <a:lnTo>
                  <a:pt x="6133" y="734655"/>
                </a:lnTo>
                <a:lnTo>
                  <a:pt x="0" y="704214"/>
                </a:lnTo>
                <a:lnTo>
                  <a:pt x="0" y="7823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/>
        </p:nvSpPr>
        <p:spPr>
          <a:xfrm>
            <a:off x="765547" y="4280633"/>
            <a:ext cx="1297940" cy="782955"/>
          </a:xfrm>
          <a:custGeom>
            <a:avLst/>
            <a:gdLst/>
            <a:ahLst/>
            <a:cxnLst/>
            <a:rect l="l" t="t" r="r" b="b"/>
            <a:pathLst>
              <a:path w="1297939" h="782954">
                <a:moveTo>
                  <a:pt x="0" y="78232"/>
                </a:moveTo>
                <a:lnTo>
                  <a:pt x="6151" y="47738"/>
                </a:lnTo>
                <a:lnTo>
                  <a:pt x="22923" y="22875"/>
                </a:lnTo>
                <a:lnTo>
                  <a:pt x="47791" y="6133"/>
                </a:lnTo>
                <a:lnTo>
                  <a:pt x="78231" y="0"/>
                </a:lnTo>
                <a:lnTo>
                  <a:pt x="1219580" y="0"/>
                </a:lnTo>
                <a:lnTo>
                  <a:pt x="1250021" y="6133"/>
                </a:lnTo>
                <a:lnTo>
                  <a:pt x="1274889" y="22875"/>
                </a:lnTo>
                <a:lnTo>
                  <a:pt x="1291661" y="47738"/>
                </a:lnTo>
                <a:lnTo>
                  <a:pt x="1297813" y="78232"/>
                </a:lnTo>
                <a:lnTo>
                  <a:pt x="1297813" y="704215"/>
                </a:lnTo>
                <a:lnTo>
                  <a:pt x="1291661" y="734673"/>
                </a:lnTo>
                <a:lnTo>
                  <a:pt x="1274889" y="759544"/>
                </a:lnTo>
                <a:lnTo>
                  <a:pt x="1250021" y="776311"/>
                </a:lnTo>
                <a:lnTo>
                  <a:pt x="1219580" y="782459"/>
                </a:lnTo>
                <a:lnTo>
                  <a:pt x="78231" y="782459"/>
                </a:lnTo>
                <a:lnTo>
                  <a:pt x="47791" y="776311"/>
                </a:lnTo>
                <a:lnTo>
                  <a:pt x="22923" y="759544"/>
                </a:lnTo>
                <a:lnTo>
                  <a:pt x="6151" y="734673"/>
                </a:lnTo>
                <a:lnTo>
                  <a:pt x="0" y="704215"/>
                </a:lnTo>
                <a:lnTo>
                  <a:pt x="0" y="7823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21237" y="1025186"/>
            <a:ext cx="7447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cs typeface="Segoe UI Semilight" panose="020B0402040204020203" pitchFamily="34" charset="0"/>
              </a:rPr>
              <a:t>Knowledge </a:t>
            </a:r>
            <a:r>
              <a:rPr lang="da-DK" sz="1800" dirty="0" err="1">
                <a:cs typeface="Segoe UI Semilight" panose="020B0402040204020203" pitchFamily="34" charset="0"/>
              </a:rPr>
              <a:t>sharing</a:t>
            </a:r>
            <a:r>
              <a:rPr lang="da-DK" sz="1800" dirty="0">
                <a:cs typeface="Segoe UI Semilight" panose="020B0402040204020203" pitchFamily="34" charset="0"/>
              </a:rPr>
              <a:t> </a:t>
            </a:r>
            <a:r>
              <a:rPr lang="da-DK" sz="1800" dirty="0" err="1" smtClean="0">
                <a:cs typeface="Segoe UI Semilight" panose="020B0402040204020203" pitchFamily="34" charset="0"/>
              </a:rPr>
              <a:t>experiences</a:t>
            </a:r>
            <a:r>
              <a:rPr lang="da-DK" sz="1800" dirty="0">
                <a:cs typeface="Segoe UI Semilight" panose="020B0402040204020203" pitchFamily="34" charset="0"/>
              </a:rPr>
              <a:t> </a:t>
            </a:r>
            <a:r>
              <a:rPr lang="da-DK" sz="1800" dirty="0" smtClean="0">
                <a:cs typeface="Segoe UI Semilight" panose="020B0402040204020203" pitchFamily="34" charset="0"/>
              </a:rPr>
              <a:t>in South </a:t>
            </a:r>
            <a:r>
              <a:rPr lang="da-DK" sz="1800" dirty="0" err="1" smtClean="0">
                <a:cs typeface="Segoe UI Semilight" panose="020B0402040204020203" pitchFamily="34" charset="0"/>
              </a:rPr>
              <a:t>Africa</a:t>
            </a:r>
            <a:r>
              <a:rPr lang="da-DK" sz="1800" dirty="0" smtClean="0">
                <a:cs typeface="Segoe UI Semilight" panose="020B0402040204020203" pitchFamily="34" charset="0"/>
              </a:rPr>
              <a:t> </a:t>
            </a:r>
            <a:r>
              <a:rPr lang="da-DK" sz="1800" dirty="0" smtClean="0">
                <a:cs typeface="Segoe UI Semilight" panose="020B0402040204020203" pitchFamily="34" charset="0"/>
              </a:rPr>
              <a:t>			(</a:t>
            </a:r>
            <a:r>
              <a:rPr lang="da-DK" sz="1400" dirty="0" smtClean="0">
                <a:cs typeface="Segoe UI Semilight" panose="020B0402040204020203" pitchFamily="34" charset="0"/>
              </a:rPr>
              <a:t>Danish Energy Agency and Danish </a:t>
            </a:r>
            <a:r>
              <a:rPr lang="da-DK" sz="1400" dirty="0" smtClean="0">
                <a:cs typeface="Segoe UI Semilight" panose="020B0402040204020203" pitchFamily="34" charset="0"/>
              </a:rPr>
              <a:t>Experts</a:t>
            </a:r>
            <a:r>
              <a:rPr lang="da-DK" sz="1800" dirty="0" smtClean="0">
                <a:cs typeface="Segoe UI Semilight" panose="020B0402040204020203" pitchFamily="34" charset="0"/>
              </a:rPr>
              <a:t>)</a:t>
            </a:r>
            <a:endParaRPr lang="da-DK" sz="1800" dirty="0" smtClean="0">
              <a:cs typeface="Segoe UI Semilight" panose="020B0402040204020203" pitchFamily="34" charset="0"/>
            </a:endParaRPr>
          </a:p>
          <a:p>
            <a:pPr marL="285750" indent="-285750">
              <a:buFontTx/>
              <a:buChar char="-"/>
            </a:pPr>
            <a:endParaRPr lang="da-DK" sz="700" dirty="0"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>
                <a:cs typeface="Segoe UI Semilight" panose="020B0402040204020203" pitchFamily="34" charset="0"/>
              </a:rPr>
              <a:t>Large potential for </a:t>
            </a:r>
            <a:r>
              <a:rPr lang="da-DK" sz="1800" dirty="0" err="1">
                <a:cs typeface="Segoe UI Semilight" panose="020B0402040204020203" pitchFamily="34" charset="0"/>
              </a:rPr>
              <a:t>e</a:t>
            </a:r>
            <a:r>
              <a:rPr lang="da-DK" sz="1800" dirty="0" err="1" smtClean="0">
                <a:cs typeface="Segoe UI Semilight" panose="020B0402040204020203" pitchFamily="34" charset="0"/>
              </a:rPr>
              <a:t>nhance</a:t>
            </a:r>
            <a:r>
              <a:rPr lang="da-DK" sz="1800" dirty="0" smtClean="0">
                <a:cs typeface="Segoe UI Semilight" panose="020B0402040204020203" pitchFamily="34" charset="0"/>
              </a:rPr>
              <a:t> </a:t>
            </a:r>
            <a:r>
              <a:rPr lang="da-DK" sz="1800" dirty="0" err="1" smtClean="0">
                <a:cs typeface="Segoe UI Semilight" panose="020B0402040204020203" pitchFamily="34" charset="0"/>
              </a:rPr>
              <a:t>flexibility</a:t>
            </a:r>
            <a:r>
              <a:rPr lang="da-DK" sz="1800" dirty="0" smtClean="0">
                <a:cs typeface="Segoe UI Semilight" panose="020B0402040204020203" pitchFamily="34" charset="0"/>
              </a:rPr>
              <a:t> of the </a:t>
            </a:r>
            <a:r>
              <a:rPr lang="da-DK" sz="1800" dirty="0" err="1" smtClean="0">
                <a:cs typeface="Segoe UI Semilight" panose="020B0402040204020203" pitchFamily="34" charset="0"/>
              </a:rPr>
              <a:t>thermal</a:t>
            </a:r>
            <a:r>
              <a:rPr lang="da-DK" sz="1800" dirty="0" smtClean="0">
                <a:cs typeface="Segoe UI Semilight" panose="020B0402040204020203" pitchFamily="34" charset="0"/>
              </a:rPr>
              <a:t> </a:t>
            </a:r>
            <a:r>
              <a:rPr lang="da-DK" sz="1800" dirty="0" err="1" smtClean="0">
                <a:cs typeface="Segoe UI Semilight" panose="020B0402040204020203" pitchFamily="34" charset="0"/>
              </a:rPr>
              <a:t>fleet</a:t>
            </a:r>
            <a:endParaRPr lang="da-DK" dirty="0" smtClean="0"/>
          </a:p>
          <a:p>
            <a:pPr marL="285750" indent="-285750">
              <a:buFontTx/>
              <a:buChar char="-"/>
            </a:pPr>
            <a:endParaRPr lang="da-DK" dirty="0"/>
          </a:p>
          <a:p>
            <a:pPr marL="285750" indent="-285750">
              <a:buFontTx/>
              <a:buChar char="-"/>
            </a:pPr>
            <a:endParaRPr lang="da-DK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0" y="2142414"/>
            <a:ext cx="1948407" cy="25978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92" y="2030679"/>
            <a:ext cx="2999938" cy="2249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23" y="2715766"/>
            <a:ext cx="2975903" cy="223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69" y="1761802"/>
            <a:ext cx="2216844" cy="29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7115" y="1419622"/>
            <a:ext cx="7632080" cy="230425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drove the need for thermal flexibility in the SA context?</a:t>
            </a:r>
          </a:p>
          <a:p>
            <a:endParaRPr lang="en-US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Status of the energy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Motivation </a:t>
            </a:r>
            <a:r>
              <a:rPr lang="en-US" dirty="0">
                <a:latin typeface="+mn-lt"/>
              </a:rPr>
              <a:t>for </a:t>
            </a:r>
            <a:r>
              <a:rPr lang="en-US" dirty="0" smtClean="0">
                <a:latin typeface="+mn-lt"/>
              </a:rPr>
              <a:t>South Africa: ambitious target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for the energy sector</a:t>
            </a:r>
          </a:p>
          <a:p>
            <a:pPr marL="342900" indent="-342900">
              <a:buFont typeface="+mj-lt"/>
              <a:buAutoNum type="arabicPeriod"/>
            </a:pPr>
            <a:r>
              <a:rPr lang="en-IN" dirty="0" smtClean="0">
                <a:latin typeface="+mn-lt"/>
              </a:rPr>
              <a:t>Challenges</a:t>
            </a:r>
          </a:p>
          <a:p>
            <a:pPr marL="342900" indent="-342900">
              <a:buFont typeface="+mj-lt"/>
              <a:buAutoNum type="arabicPeriod"/>
            </a:pPr>
            <a:r>
              <a:rPr lang="en-IN" dirty="0" smtClean="0">
                <a:latin typeface="+mn-lt"/>
              </a:rPr>
              <a:t>Approaches to develop thermal flexibility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8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312" y="915566"/>
            <a:ext cx="7632080" cy="284206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drove the need for thermal flexibility in the SA context?</a:t>
            </a:r>
          </a:p>
          <a:p>
            <a:pPr marL="342900" indent="-342900">
              <a:buFont typeface="+mj-lt"/>
              <a:buAutoNum type="arabicPeriod"/>
            </a:pPr>
            <a:r>
              <a:rPr lang="en-US" u="sng" dirty="0" smtClean="0">
                <a:latin typeface="+mn-lt"/>
              </a:rPr>
              <a:t>Status of the energy system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227 </a:t>
            </a:r>
            <a:r>
              <a:rPr lang="en-US" dirty="0" err="1" smtClean="0">
                <a:latin typeface="+mn-lt"/>
              </a:rPr>
              <a:t>TWh</a:t>
            </a:r>
            <a:r>
              <a:rPr lang="en-US" dirty="0" smtClean="0">
                <a:latin typeface="+mn-lt"/>
              </a:rPr>
              <a:t> of electricity in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88.8% from coal-fired thermal plants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Low share of RES (~4%)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Low use of interconnectors 						for electricity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26110" y="1707654"/>
            <a:ext cx="3003473" cy="2052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9609" y="3757634"/>
            <a:ext cx="2590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1" dirty="0"/>
              <a:t>Electricity production in South Africa in 2018 by sources (Source: </a:t>
            </a:r>
            <a:r>
              <a:rPr lang="en-US" sz="1100" i="1" dirty="0" smtClean="0"/>
              <a:t>IEA)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9495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312" y="915566"/>
            <a:ext cx="7632080" cy="388843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drove the need for thermal flexibility in the SA context?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u="sng" dirty="0">
                <a:latin typeface="+mn-lt"/>
              </a:rPr>
              <a:t>Motivation for South Africa: ambitious target for the energy sector</a:t>
            </a:r>
          </a:p>
          <a:p>
            <a:pPr marL="342900" indent="-342900">
              <a:buFont typeface="+mj-lt"/>
              <a:buAutoNum type="arabicPeriod" startAt="2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REIPPP-&gt; 7GW of RES </a:t>
            </a:r>
            <a:r>
              <a:rPr lang="en-US" dirty="0">
                <a:latin typeface="+mn-lt"/>
              </a:rPr>
              <a:t>by </a:t>
            </a:r>
            <a:r>
              <a:rPr lang="en-US" dirty="0" smtClean="0">
                <a:latin typeface="+mn-lt"/>
              </a:rPr>
              <a:t>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Integrated </a:t>
            </a:r>
            <a:r>
              <a:rPr lang="en-US" dirty="0">
                <a:latin typeface="+mn-lt"/>
              </a:rPr>
              <a:t>resource plan (IRP) </a:t>
            </a:r>
            <a:r>
              <a:rPr lang="en-US" dirty="0" smtClean="0">
                <a:latin typeface="+mn-lt"/>
              </a:rPr>
              <a:t>and National Development Plan (NDP)</a:t>
            </a:r>
          </a:p>
          <a:p>
            <a:pPr marL="1008088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diversification of the power mix</a:t>
            </a:r>
          </a:p>
          <a:p>
            <a:pPr marL="1008088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d</a:t>
            </a:r>
            <a:r>
              <a:rPr lang="en-US" sz="1800" dirty="0" smtClean="0">
                <a:latin typeface="+mn-lt"/>
              </a:rPr>
              <a:t>ecommission of coal (35GW by 2050)</a:t>
            </a:r>
          </a:p>
          <a:p>
            <a:pPr marL="1008088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</a:t>
            </a:r>
            <a:r>
              <a:rPr lang="en-US" sz="1800" dirty="0" smtClean="0">
                <a:latin typeface="+mn-lt"/>
              </a:rPr>
              <a:t>educe GHG emissions while addressing poverty and inequality</a:t>
            </a:r>
          </a:p>
          <a:p>
            <a:pPr marL="1008088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3429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RES emerging quite fast -&gt; large needs for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44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312" y="915566"/>
            <a:ext cx="8064128" cy="439248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drove the need for thermal flexibility in the SA context?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u="sng" dirty="0" smtClean="0">
                <a:latin typeface="+mn-lt"/>
              </a:rPr>
              <a:t>Challenges (hindering power plant flexibility potential)</a:t>
            </a:r>
            <a:endParaRPr lang="en-US" u="sng" dirty="0">
              <a:latin typeface="+mn-lt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Delicate power system (load-shedding) 					-&gt; plants are needed (not available for tests)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No short term/ancillary service market -&gt; missing incentives</a:t>
            </a:r>
            <a:endParaRPr lang="en-GB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Current maintenance level and operation approach of the plants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Existing </a:t>
            </a:r>
            <a:r>
              <a:rPr lang="en-GB" dirty="0">
                <a:latin typeface="+mn-lt"/>
              </a:rPr>
              <a:t>direct regulation might dissuade </a:t>
            </a:r>
            <a:r>
              <a:rPr lang="en-GB" dirty="0" smtClean="0">
                <a:latin typeface="+mn-lt"/>
              </a:rPr>
              <a:t>development </a:t>
            </a:r>
            <a:r>
              <a:rPr lang="en-GB" dirty="0">
                <a:latin typeface="+mn-lt"/>
              </a:rPr>
              <a:t>of </a:t>
            </a:r>
            <a:r>
              <a:rPr lang="en-GB" dirty="0" smtClean="0">
                <a:latin typeface="+mn-lt"/>
              </a:rPr>
              <a:t>flexibility </a:t>
            </a:r>
            <a:endParaRPr lang="en-GB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Limited </a:t>
            </a:r>
            <a:r>
              <a:rPr lang="en-GB" dirty="0">
                <a:latin typeface="+mn-lt"/>
              </a:rPr>
              <a:t>experience on operating the power plants at lower minimum loads with enhanced flexibility and out of the current boundary conditions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3147814"/>
            <a:ext cx="8064896" cy="10801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8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312" y="915566"/>
            <a:ext cx="8064128" cy="3096344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drove the need for thermal flexibility in the SA context?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IN" u="sng" dirty="0">
                <a:latin typeface="+mn-lt"/>
              </a:rPr>
              <a:t>Approaches to develop thermal </a:t>
            </a:r>
            <a:r>
              <a:rPr lang="en-IN" u="sng" dirty="0" smtClean="0">
                <a:latin typeface="+mn-lt"/>
              </a:rPr>
              <a:t>flexibility</a:t>
            </a:r>
            <a:endParaRPr lang="en-IN" u="sng" dirty="0">
              <a:latin typeface="+mn-lt"/>
            </a:endParaRPr>
          </a:p>
          <a:p>
            <a:pPr marL="701078" lvl="2" indent="-342900">
              <a:buClr>
                <a:srgbClr val="FF0000"/>
              </a:buClr>
            </a:pPr>
            <a:endParaRPr lang="da-DK" sz="1800" b="1" dirty="0" smtClean="0">
              <a:latin typeface="+mn-lt"/>
            </a:endParaRPr>
          </a:p>
          <a:p>
            <a:pPr marL="701078" lvl="2" indent="-342900">
              <a:buClr>
                <a:srgbClr val="FF0000"/>
              </a:buClr>
            </a:pPr>
            <a:r>
              <a:rPr lang="da-DK" sz="1800" b="1" dirty="0" err="1" smtClean="0">
                <a:latin typeface="+mn-lt"/>
              </a:rPr>
              <a:t>Regulation</a:t>
            </a:r>
            <a:r>
              <a:rPr lang="da-DK" sz="1800" dirty="0">
                <a:latin typeface="+mn-lt"/>
              </a:rPr>
              <a:t>: </a:t>
            </a:r>
            <a:endParaRPr lang="da-DK" sz="1800" dirty="0" smtClean="0">
              <a:latin typeface="+mn-lt"/>
            </a:endParaRPr>
          </a:p>
          <a:p>
            <a:pPr marL="1110425" lvl="3" indent="-342900">
              <a:buClr>
                <a:srgbClr val="FF0000"/>
              </a:buClr>
            </a:pPr>
            <a:r>
              <a:rPr lang="da-DK" dirty="0" err="1" smtClean="0">
                <a:latin typeface="+mn-lt"/>
              </a:rPr>
              <a:t>Incentives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and measures for </a:t>
            </a:r>
            <a:r>
              <a:rPr lang="da-DK" dirty="0" err="1">
                <a:latin typeface="+mn-lt"/>
              </a:rPr>
              <a:t>enhancing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flexibility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through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grid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codes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based</a:t>
            </a:r>
            <a:r>
              <a:rPr lang="da-DK" dirty="0">
                <a:latin typeface="+mn-lt"/>
              </a:rPr>
              <a:t> on the Danish </a:t>
            </a:r>
            <a:r>
              <a:rPr lang="da-DK" dirty="0" err="1">
                <a:latin typeface="+mn-lt"/>
              </a:rPr>
              <a:t>experience</a:t>
            </a:r>
            <a:endParaRPr lang="da-DK" dirty="0">
              <a:latin typeface="+mn-lt"/>
            </a:endParaRPr>
          </a:p>
          <a:p>
            <a:pPr marL="701078" lvl="2" indent="-342900">
              <a:buClr>
                <a:srgbClr val="FF0000"/>
              </a:buClr>
            </a:pPr>
            <a:r>
              <a:rPr lang="da-DK" sz="1800" b="1" dirty="0">
                <a:latin typeface="+mn-lt"/>
              </a:rPr>
              <a:t>Technical</a:t>
            </a:r>
            <a:r>
              <a:rPr lang="da-DK" sz="1800" dirty="0">
                <a:latin typeface="+mn-lt"/>
              </a:rPr>
              <a:t>: </a:t>
            </a:r>
            <a:endParaRPr lang="da-DK" sz="1800" dirty="0" smtClean="0">
              <a:latin typeface="+mn-lt"/>
            </a:endParaRPr>
          </a:p>
          <a:p>
            <a:pPr marL="1110425" lvl="3" indent="-342900">
              <a:buClr>
                <a:srgbClr val="FF0000"/>
              </a:buClr>
            </a:pPr>
            <a:r>
              <a:rPr lang="da-DK" dirty="0" err="1" smtClean="0">
                <a:latin typeface="+mn-lt"/>
              </a:rPr>
              <a:t>Modelling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studies </a:t>
            </a:r>
            <a:endParaRPr lang="da-DK" dirty="0" smtClean="0">
              <a:latin typeface="+mn-lt"/>
            </a:endParaRPr>
          </a:p>
          <a:p>
            <a:pPr marL="1110425" lvl="3" indent="-342900">
              <a:buClr>
                <a:srgbClr val="FF0000"/>
              </a:buClr>
            </a:pPr>
            <a:r>
              <a:rPr lang="da-DK" dirty="0" smtClean="0">
                <a:latin typeface="+mn-lt"/>
              </a:rPr>
              <a:t>Minimum </a:t>
            </a:r>
            <a:r>
              <a:rPr lang="da-DK" dirty="0">
                <a:latin typeface="+mn-lt"/>
              </a:rPr>
              <a:t>load generation tests at Power Plant Units </a:t>
            </a:r>
            <a:endParaRPr lang="en-GB" dirty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859782"/>
            <a:ext cx="777686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Up Arrow 3"/>
          <p:cNvSpPr/>
          <p:nvPr/>
        </p:nvSpPr>
        <p:spPr>
          <a:xfrm>
            <a:off x="3995936" y="4025032"/>
            <a:ext cx="648072" cy="576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myself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800610"/>
            <a:ext cx="8460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Dr. Mattia Baldini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Advisor @ Danish Energy Agency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Background: </a:t>
            </a:r>
          </a:p>
          <a:p>
            <a:pPr marL="695096" lvl="1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BsC</a:t>
            </a:r>
            <a:r>
              <a:rPr lang="da-DK" sz="2000" dirty="0" smtClean="0"/>
              <a:t> Energy Engineering</a:t>
            </a:r>
          </a:p>
          <a:p>
            <a:pPr marL="695096" lvl="1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MsC</a:t>
            </a:r>
            <a:r>
              <a:rPr lang="da-DK" sz="2000" dirty="0" smtClean="0"/>
              <a:t> </a:t>
            </a:r>
            <a:r>
              <a:rPr lang="da-DK" sz="2000" dirty="0" err="1" smtClean="0"/>
              <a:t>Sustainable</a:t>
            </a:r>
            <a:r>
              <a:rPr lang="da-DK" sz="2000" dirty="0" smtClean="0"/>
              <a:t> Energy</a:t>
            </a:r>
          </a:p>
          <a:p>
            <a:pPr marL="695096" lvl="1" indent="-285750">
              <a:buFont typeface="Arial" panose="020B0604020202020204" pitchFamily="34" charset="0"/>
              <a:buChar char="•"/>
            </a:pPr>
            <a:r>
              <a:rPr lang="da-DK" sz="2000" b="1" dirty="0" err="1" smtClean="0"/>
              <a:t>PhD</a:t>
            </a:r>
            <a:r>
              <a:rPr lang="da-DK" sz="2000" dirty="0" smtClean="0"/>
              <a:t> Energy System Analysis</a:t>
            </a:r>
          </a:p>
          <a:p>
            <a:pPr marL="695096" lvl="1" indent="-285750">
              <a:buFont typeface="Arial" panose="020B0604020202020204" pitchFamily="34" charset="0"/>
              <a:buChar char="•"/>
            </a:pPr>
            <a:r>
              <a:rPr lang="da-DK" sz="2000" b="1" dirty="0" err="1" smtClean="0"/>
              <a:t>Postdoc</a:t>
            </a:r>
            <a:r>
              <a:rPr lang="da-DK" sz="2000" dirty="0" smtClean="0"/>
              <a:t> </a:t>
            </a:r>
            <a:r>
              <a:rPr lang="da-DK" sz="2000" dirty="0" err="1" smtClean="0"/>
              <a:t>Feasibility</a:t>
            </a:r>
            <a:r>
              <a:rPr lang="da-DK" sz="2000" dirty="0" smtClean="0"/>
              <a:t> of Smart Renewable Hubs</a:t>
            </a:r>
          </a:p>
          <a:p>
            <a:pPr marL="695096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1000" dirty="0" smtClean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da-DK" sz="2000" dirty="0" err="1" smtClean="0"/>
              <a:t>Involved</a:t>
            </a:r>
            <a:r>
              <a:rPr lang="da-DK" sz="2000" dirty="0" smtClean="0"/>
              <a:t> in India </a:t>
            </a:r>
            <a:r>
              <a:rPr lang="da-DK" sz="2000" dirty="0"/>
              <a:t>and South </a:t>
            </a:r>
            <a:r>
              <a:rPr lang="da-DK" sz="2000" dirty="0" err="1"/>
              <a:t>Africa</a:t>
            </a:r>
            <a:r>
              <a:rPr lang="da-DK" sz="2000" dirty="0"/>
              <a:t> on integration of variable </a:t>
            </a:r>
            <a:r>
              <a:rPr lang="da-DK" sz="2000" dirty="0" err="1"/>
              <a:t>renewable</a:t>
            </a:r>
            <a:r>
              <a:rPr lang="da-DK" sz="2000" dirty="0"/>
              <a:t> </a:t>
            </a:r>
            <a:r>
              <a:rPr lang="da-DK" sz="2000" dirty="0" err="1"/>
              <a:t>energy</a:t>
            </a:r>
            <a:r>
              <a:rPr lang="da-DK" sz="2000" dirty="0"/>
              <a:t> in the system (</a:t>
            </a:r>
            <a:r>
              <a:rPr lang="da-DK" sz="2000" dirty="0" err="1"/>
              <a:t>ancillary</a:t>
            </a:r>
            <a:r>
              <a:rPr lang="da-DK" sz="2000" dirty="0"/>
              <a:t> services, </a:t>
            </a:r>
            <a:r>
              <a:rPr lang="da-DK" sz="2000" dirty="0" err="1"/>
              <a:t>thermal</a:t>
            </a:r>
            <a:r>
              <a:rPr lang="da-DK" sz="2000" dirty="0"/>
              <a:t> </a:t>
            </a:r>
            <a:r>
              <a:rPr lang="da-DK" sz="2000" dirty="0" err="1"/>
              <a:t>flexibility</a:t>
            </a:r>
            <a:r>
              <a:rPr lang="da-DK" sz="2000" dirty="0"/>
              <a:t>, </a:t>
            </a:r>
            <a:r>
              <a:rPr lang="da-DK" sz="2000" dirty="0" smtClean="0"/>
              <a:t>trans. </a:t>
            </a:r>
            <a:r>
              <a:rPr lang="da-DK" sz="2000" dirty="0" err="1"/>
              <a:t>planning</a:t>
            </a:r>
            <a:r>
              <a:rPr lang="da-DK" sz="2000" dirty="0"/>
              <a:t>,…)</a:t>
            </a:r>
          </a:p>
          <a:p>
            <a:endParaRPr lang="en-GB" dirty="0"/>
          </a:p>
        </p:txBody>
      </p:sp>
      <p:pic>
        <p:nvPicPr>
          <p:cNvPr id="5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23934"/>
            <a:ext cx="1056117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2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3528" y="888142"/>
            <a:ext cx="8352160" cy="4104456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Technical/</a:t>
            </a:r>
            <a:r>
              <a:rPr lang="da-DK" b="1" dirty="0" err="1" smtClean="0">
                <a:latin typeface="+mn-lt"/>
              </a:rPr>
              <a:t>Modelling</a:t>
            </a:r>
            <a:r>
              <a:rPr lang="da-DK" b="1" dirty="0" smtClean="0">
                <a:latin typeface="+mn-lt"/>
              </a:rPr>
              <a:t> studies: </a:t>
            </a:r>
          </a:p>
          <a:p>
            <a:endParaRPr lang="da-DK" sz="7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Main findings:</a:t>
            </a:r>
          </a:p>
          <a:p>
            <a:pPr marL="695097" lvl="3" indent="-285750">
              <a:buClr>
                <a:srgbClr val="FF0000"/>
              </a:buClr>
            </a:pPr>
            <a:r>
              <a:rPr lang="en-US" sz="1600" dirty="0">
                <a:latin typeface="+mn-lt"/>
              </a:rPr>
              <a:t>Short window for coal plant flexibility in South </a:t>
            </a:r>
            <a:r>
              <a:rPr lang="en-US" sz="1600" dirty="0" smtClean="0">
                <a:latin typeface="+mn-lt"/>
              </a:rPr>
              <a:t>Africa (pay back time) in short term</a:t>
            </a:r>
          </a:p>
          <a:p>
            <a:pPr marL="695097" lvl="3" indent="-285750">
              <a:buClr>
                <a:srgbClr val="FF0000"/>
              </a:buClr>
            </a:pPr>
            <a:r>
              <a:rPr lang="en-US" sz="1600" dirty="0" smtClean="0">
                <a:latin typeface="+mn-lt"/>
              </a:rPr>
              <a:t>More opportunities for medium-long term (decommissioning?)</a:t>
            </a:r>
            <a:endParaRPr lang="en-US" sz="1600" dirty="0">
              <a:latin typeface="+mn-lt"/>
            </a:endParaRPr>
          </a:p>
          <a:p>
            <a:pPr marL="695097" lvl="3" indent="-285750">
              <a:buClr>
                <a:srgbClr val="FF0000"/>
              </a:buClr>
            </a:pPr>
            <a:r>
              <a:rPr lang="en-US" sz="1600" dirty="0" smtClean="0">
                <a:latin typeface="+mn-lt"/>
              </a:rPr>
              <a:t>Other technologies are competing for flexibility (e.g. gas)</a:t>
            </a:r>
          </a:p>
          <a:p>
            <a:pPr marL="695097" lvl="3" indent="-285750">
              <a:buClr>
                <a:srgbClr val="FF0000"/>
              </a:buClr>
            </a:pPr>
            <a:r>
              <a:rPr lang="en-US" sz="1600" dirty="0">
                <a:latin typeface="+mn-lt"/>
              </a:rPr>
              <a:t>Refurbishment came in as a precondition for retrofits (low min load/ramp rates), but yields interesting results</a:t>
            </a:r>
          </a:p>
          <a:p>
            <a:pPr marL="1104444" lvl="4" indent="-285750">
              <a:buClr>
                <a:srgbClr val="FF0000"/>
              </a:buClr>
            </a:pPr>
            <a:r>
              <a:rPr lang="en-US" sz="1400" dirty="0">
                <a:latin typeface="+mn-lt"/>
              </a:rPr>
              <a:t>Substitute for expensive gas and close gaps supply-demand (less load </a:t>
            </a:r>
            <a:r>
              <a:rPr lang="en-US" sz="1400" dirty="0" smtClean="0">
                <a:latin typeface="+mn-lt"/>
              </a:rPr>
              <a:t>shedding)</a:t>
            </a:r>
          </a:p>
          <a:p>
            <a:pPr marL="1104444" lvl="4" indent="-285750">
              <a:buClr>
                <a:srgbClr val="FF0000"/>
              </a:buClr>
            </a:pPr>
            <a:r>
              <a:rPr lang="en-US" sz="1400" dirty="0" smtClean="0">
                <a:latin typeface="+mn-lt"/>
              </a:rPr>
              <a:t>Annual </a:t>
            </a:r>
            <a:r>
              <a:rPr lang="en-US" sz="1400" dirty="0">
                <a:latin typeface="+mn-lt"/>
              </a:rPr>
              <a:t>savings from refurbishments </a:t>
            </a:r>
            <a:r>
              <a:rPr lang="en-US" sz="1400" dirty="0" smtClean="0">
                <a:latin typeface="+mn-lt"/>
              </a:rPr>
              <a:t>351-842 million USD/year in </a:t>
            </a:r>
            <a:r>
              <a:rPr lang="en-US" sz="1400" dirty="0">
                <a:latin typeface="+mn-lt"/>
              </a:rPr>
              <a:t>short- to medium-term</a:t>
            </a:r>
          </a:p>
          <a:p>
            <a:pPr marL="695097" lvl="3" indent="-285750">
              <a:buClr>
                <a:srgbClr val="FF0000"/>
              </a:buClr>
            </a:pPr>
            <a:r>
              <a:rPr lang="en-US" sz="1600" dirty="0">
                <a:latin typeface="+mn-lt"/>
              </a:rPr>
              <a:t>5 GW economic potential for retrofitting coal power plants for flexibility </a:t>
            </a:r>
          </a:p>
          <a:p>
            <a:pPr marL="1104444" lvl="4" indent="-285750">
              <a:buClr>
                <a:srgbClr val="FF0000"/>
              </a:buClr>
            </a:pPr>
            <a:r>
              <a:rPr lang="en-US" sz="1400" dirty="0">
                <a:latin typeface="+mn-lt"/>
              </a:rPr>
              <a:t>Can give annual savings between </a:t>
            </a:r>
            <a:r>
              <a:rPr lang="en-US" sz="1400" dirty="0" smtClean="0">
                <a:latin typeface="+mn-lt"/>
              </a:rPr>
              <a:t>4-21 </a:t>
            </a:r>
            <a:r>
              <a:rPr lang="en-US" sz="1400" dirty="0">
                <a:latin typeface="+mn-lt"/>
              </a:rPr>
              <a:t>million </a:t>
            </a:r>
            <a:r>
              <a:rPr lang="en-US" sz="1400" dirty="0" smtClean="0">
                <a:latin typeface="+mn-lt"/>
              </a:rPr>
              <a:t>USD/year</a:t>
            </a:r>
            <a:endParaRPr lang="en-US" sz="1400" dirty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E5455D-C1DD-4646-A5FF-AE41075D20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705313"/>
              </p:ext>
            </p:extLst>
          </p:nvPr>
        </p:nvGraphicFramePr>
        <p:xfrm>
          <a:off x="6047859" y="3659118"/>
          <a:ext cx="3096141" cy="1332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08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312" y="915566"/>
            <a:ext cx="8352160" cy="4104456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Technical/</a:t>
            </a:r>
            <a:r>
              <a:rPr lang="da-DK" b="1" dirty="0" smtClean="0">
                <a:latin typeface="+mn-lt"/>
              </a:rPr>
              <a:t>Minimum load tests: </a:t>
            </a:r>
          </a:p>
          <a:p>
            <a:endParaRPr lang="da-DK" sz="10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Focus on </a:t>
            </a:r>
            <a:r>
              <a:rPr lang="da-DK" dirty="0" smtClean="0">
                <a:latin typeface="+mn-lt"/>
              </a:rPr>
              <a:t>power </a:t>
            </a:r>
            <a:r>
              <a:rPr lang="da-DK" dirty="0">
                <a:latin typeface="+mn-lt"/>
              </a:rPr>
              <a:t>station </a:t>
            </a:r>
            <a:r>
              <a:rPr lang="da-DK" dirty="0" smtClean="0">
                <a:latin typeface="+mn-lt"/>
              </a:rPr>
              <a:t>(</a:t>
            </a:r>
            <a:r>
              <a:rPr lang="en-US" dirty="0">
                <a:latin typeface="+mn-lt"/>
              </a:rPr>
              <a:t>6x 600 MW units</a:t>
            </a:r>
            <a:r>
              <a:rPr lang="da-DK" dirty="0" smtClean="0"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Creation of a </a:t>
            </a:r>
            <a:r>
              <a:rPr lang="da-DK" dirty="0" err="1">
                <a:latin typeface="+mn-lt"/>
              </a:rPr>
              <a:t>core</a:t>
            </a:r>
            <a:r>
              <a:rPr lang="da-DK" dirty="0">
                <a:latin typeface="+mn-lt"/>
              </a:rPr>
              <a:t> team </a:t>
            </a:r>
            <a:r>
              <a:rPr lang="da-DK" dirty="0" err="1" smtClean="0">
                <a:latin typeface="+mn-lt"/>
              </a:rPr>
              <a:t>supported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by </a:t>
            </a:r>
            <a:r>
              <a:rPr lang="da-DK" dirty="0" smtClean="0">
                <a:latin typeface="+mn-lt"/>
              </a:rPr>
              <a:t>Danish </a:t>
            </a:r>
            <a:r>
              <a:rPr lang="da-DK" dirty="0" err="1" smtClean="0">
                <a:latin typeface="+mn-lt"/>
              </a:rPr>
              <a:t>experts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via </a:t>
            </a:r>
            <a:r>
              <a:rPr lang="da-DK" dirty="0" err="1">
                <a:latin typeface="+mn-lt"/>
              </a:rPr>
              <a:t>trainings</a:t>
            </a:r>
            <a:endParaRPr lang="en-GB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latin typeface="+mn-lt"/>
              </a:rPr>
              <a:t>Systematic</a:t>
            </a:r>
            <a:r>
              <a:rPr lang="da-DK" dirty="0">
                <a:latin typeface="+mn-lt"/>
              </a:rPr>
              <a:t> and </a:t>
            </a:r>
            <a:r>
              <a:rPr lang="da-DK" dirty="0" err="1">
                <a:latin typeface="+mn-lt"/>
              </a:rPr>
              <a:t>comprehensive</a:t>
            </a:r>
            <a:r>
              <a:rPr lang="da-DK" dirty="0">
                <a:latin typeface="+mn-lt"/>
              </a:rPr>
              <a:t> test procedures for </a:t>
            </a:r>
            <a:r>
              <a:rPr lang="da-DK" dirty="0" smtClean="0">
                <a:latin typeface="+mn-lt"/>
              </a:rPr>
              <a:t>units</a:t>
            </a:r>
            <a:endParaRPr lang="en-GB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latin typeface="+mn-lt"/>
              </a:rPr>
              <a:t>Night</a:t>
            </a:r>
            <a:r>
              <a:rPr lang="da-DK" dirty="0">
                <a:latin typeface="+mn-lt"/>
              </a:rPr>
              <a:t>/weekend min load tests (</a:t>
            </a:r>
            <a:r>
              <a:rPr lang="en-US" dirty="0">
                <a:latin typeface="+mn-lt"/>
              </a:rPr>
              <a:t>Stable reduction and operation at </a:t>
            </a:r>
            <a:r>
              <a:rPr lang="en-US" dirty="0" err="1">
                <a:latin typeface="+mn-lt"/>
              </a:rPr>
              <a:t>min.load</a:t>
            </a:r>
            <a:r>
              <a:rPr lang="da-DK" dirty="0">
                <a:latin typeface="+mn-lt"/>
              </a:rPr>
              <a:t>) </a:t>
            </a:r>
            <a:endParaRPr lang="en-GB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latin typeface="+mn-lt"/>
              </a:rPr>
              <a:t>Lowering</a:t>
            </a:r>
            <a:r>
              <a:rPr lang="da-DK" dirty="0">
                <a:latin typeface="+mn-lt"/>
              </a:rPr>
              <a:t> min-load for </a:t>
            </a:r>
            <a:r>
              <a:rPr lang="da-DK" dirty="0" err="1" smtClean="0">
                <a:latin typeface="+mn-lt"/>
              </a:rPr>
              <a:t>therma</a:t>
            </a:r>
            <a:r>
              <a:rPr lang="da-DK" dirty="0" err="1">
                <a:latin typeface="+mn-lt"/>
              </a:rPr>
              <a:t>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>
                <a:latin typeface="+mn-lt"/>
              </a:rPr>
              <a:t>fleet</a:t>
            </a:r>
            <a:r>
              <a:rPr lang="da-DK" dirty="0">
                <a:latin typeface="+mn-lt"/>
              </a:rPr>
              <a:t> (50% load </a:t>
            </a:r>
            <a:r>
              <a:rPr lang="en-US" dirty="0">
                <a:latin typeface="+mn-lt"/>
              </a:rPr>
              <a:t>reduction</a:t>
            </a:r>
            <a:r>
              <a:rPr lang="da-DK" dirty="0">
                <a:latin typeface="+mn-lt"/>
              </a:rPr>
              <a:t>)</a:t>
            </a:r>
            <a:endParaRPr lang="en-GB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79" y="3068457"/>
            <a:ext cx="2602086" cy="19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4640" y="776260"/>
            <a:ext cx="8352160" cy="3888432"/>
          </a:xfrm>
          <a:noFill/>
        </p:spPr>
        <p:txBody>
          <a:bodyPr/>
          <a:lstStyle/>
          <a:p>
            <a:r>
              <a:rPr lang="da-DK" dirty="0" smtClean="0">
                <a:latin typeface="+mn-lt"/>
              </a:rPr>
              <a:t>Technical/</a:t>
            </a:r>
            <a:r>
              <a:rPr lang="da-DK" b="1" dirty="0" smtClean="0">
                <a:latin typeface="+mn-lt"/>
              </a:rPr>
              <a:t>Minimum load tests</a:t>
            </a:r>
            <a:r>
              <a:rPr lang="da-DK" dirty="0" smtClean="0">
                <a:latin typeface="+mn-lt"/>
              </a:rPr>
              <a:t>: </a:t>
            </a:r>
          </a:p>
          <a:p>
            <a:endParaRPr lang="en-US" sz="700" dirty="0">
              <a:latin typeface="+mn-lt"/>
            </a:endParaRPr>
          </a:p>
          <a:p>
            <a:r>
              <a:rPr lang="en-US" dirty="0">
                <a:latin typeface="+mn-lt"/>
              </a:rPr>
              <a:t>Key conclusions: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Projected savings: 225.000 t CO2/year 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Test procedures can be replicated in other coal </a:t>
            </a:r>
            <a:r>
              <a:rPr lang="en-US" dirty="0" smtClean="0">
                <a:latin typeface="+mn-lt"/>
              </a:rPr>
              <a:t>plants</a:t>
            </a: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Autonomous</a:t>
            </a:r>
            <a:r>
              <a:rPr lang="da-DK" dirty="0">
                <a:latin typeface="+mn-lt"/>
              </a:rPr>
              <a:t> tests </a:t>
            </a:r>
            <a:r>
              <a:rPr lang="da-DK" dirty="0" smtClean="0">
                <a:latin typeface="+mn-lt"/>
              </a:rPr>
              <a:t>on </a:t>
            </a:r>
            <a:r>
              <a:rPr lang="da-DK" dirty="0">
                <a:latin typeface="+mn-lt"/>
              </a:rPr>
              <a:t>min. load in </a:t>
            </a:r>
            <a:r>
              <a:rPr lang="da-DK" dirty="0" err="1">
                <a:latin typeface="+mn-lt"/>
              </a:rPr>
              <a:t>daily</a:t>
            </a:r>
            <a:r>
              <a:rPr lang="da-DK" dirty="0">
                <a:latin typeface="+mn-lt"/>
              </a:rPr>
              <a:t> operation (</a:t>
            </a:r>
            <a:r>
              <a:rPr lang="en-GB" dirty="0">
                <a:latin typeface="+mn-lt"/>
              </a:rPr>
              <a:t>unplanned “tests”, forced by operational </a:t>
            </a:r>
            <a:r>
              <a:rPr lang="en-GB" dirty="0" smtClean="0">
                <a:latin typeface="+mn-lt"/>
              </a:rPr>
              <a:t>constraints)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“Tests</a:t>
            </a:r>
            <a:r>
              <a:rPr lang="en-GB" dirty="0">
                <a:latin typeface="+mn-lt"/>
              </a:rPr>
              <a:t>" demonstrated the learnings from </a:t>
            </a:r>
            <a:r>
              <a:rPr lang="en-GB" dirty="0" smtClean="0">
                <a:latin typeface="+mn-lt"/>
              </a:rPr>
              <a:t>the </a:t>
            </a:r>
            <a:r>
              <a:rPr lang="en-GB" dirty="0">
                <a:latin typeface="+mn-lt"/>
              </a:rPr>
              <a:t>tests, as well as the ability and willingness </a:t>
            </a:r>
            <a:r>
              <a:rPr lang="en-GB" dirty="0" smtClean="0">
                <a:latin typeface="+mn-lt"/>
              </a:rPr>
              <a:t>to replicate autonomously low </a:t>
            </a:r>
            <a:r>
              <a:rPr lang="en-GB" dirty="0">
                <a:latin typeface="+mn-lt"/>
              </a:rPr>
              <a:t>load </a:t>
            </a:r>
            <a:r>
              <a:rPr lang="en-GB" dirty="0" smtClean="0">
                <a:latin typeface="+mn-lt"/>
              </a:rPr>
              <a:t>in other units</a:t>
            </a:r>
            <a:endParaRPr lang="en-US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Core </a:t>
            </a:r>
            <a:r>
              <a:rPr lang="en-US" dirty="0">
                <a:latin typeface="+mn-lt"/>
              </a:rPr>
              <a:t>team </a:t>
            </a:r>
            <a:r>
              <a:rPr lang="en-GB" dirty="0" smtClean="0">
                <a:latin typeface="+mn-lt"/>
              </a:rPr>
              <a:t>educate/instruct </a:t>
            </a:r>
            <a:r>
              <a:rPr lang="en-GB" dirty="0">
                <a:latin typeface="+mn-lt"/>
              </a:rPr>
              <a:t>other </a:t>
            </a:r>
            <a:r>
              <a:rPr lang="en-GB" dirty="0" smtClean="0">
                <a:latin typeface="+mn-lt"/>
              </a:rPr>
              <a:t>engineers </a:t>
            </a:r>
            <a:r>
              <a:rPr lang="en-GB" dirty="0">
                <a:latin typeface="+mn-lt"/>
              </a:rPr>
              <a:t>and thermal power plant operators </a:t>
            </a:r>
            <a:r>
              <a:rPr lang="en-GB" dirty="0" smtClean="0">
                <a:latin typeface="+mn-lt"/>
              </a:rPr>
              <a:t>to </a:t>
            </a:r>
            <a:r>
              <a:rPr lang="en-GB" dirty="0">
                <a:latin typeface="+mn-lt"/>
              </a:rPr>
              <a:t>increase skills and </a:t>
            </a:r>
            <a:r>
              <a:rPr lang="en-GB" dirty="0" smtClean="0">
                <a:latin typeface="+mn-lt"/>
              </a:rPr>
              <a:t>confidence </a:t>
            </a:r>
            <a:r>
              <a:rPr lang="en-GB" dirty="0">
                <a:latin typeface="+mn-lt"/>
              </a:rPr>
              <a:t>in operating </a:t>
            </a:r>
            <a:r>
              <a:rPr lang="en-GB" dirty="0" smtClean="0">
                <a:latin typeface="+mn-lt"/>
              </a:rPr>
              <a:t>plants flexibly</a:t>
            </a:r>
            <a:r>
              <a:rPr lang="en-GB" dirty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Regulation needs to be improved (incentives/grid codes</a:t>
            </a:r>
            <a:r>
              <a:rPr lang="en-GB" dirty="0" smtClean="0">
                <a:latin typeface="+mn-lt"/>
              </a:rPr>
              <a:t>)</a:t>
            </a:r>
            <a:endParaRPr lang="da-DK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da-DK" sz="1000" dirty="0" smtClean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South </a:t>
            </a:r>
            <a:r>
              <a:rPr lang="da-DK" dirty="0" err="1" smtClean="0">
                <a:latin typeface="+mn-lt"/>
              </a:rPr>
              <a:t>Africa</a:t>
            </a:r>
            <a:endParaRPr lang="en-GB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EEFCE-BFAD-45A2-9361-B9260D264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80" y="771773"/>
            <a:ext cx="1954560" cy="13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Agenda for the </a:t>
            </a:r>
            <a:r>
              <a:rPr lang="da-DK" dirty="0" err="1" smtClean="0"/>
              <a:t>day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491630"/>
            <a:ext cx="8460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Thermal </a:t>
            </a:r>
            <a:r>
              <a:rPr lang="da-DK" sz="2000" dirty="0" err="1"/>
              <a:t>plants</a:t>
            </a:r>
            <a:r>
              <a:rPr lang="da-DK" sz="2000" dirty="0"/>
              <a:t> </a:t>
            </a:r>
            <a:r>
              <a:rPr lang="da-DK" sz="2000" dirty="0" err="1"/>
              <a:t>flexibility</a:t>
            </a:r>
            <a:r>
              <a:rPr lang="da-DK" sz="2000" dirty="0"/>
              <a:t>: </a:t>
            </a:r>
            <a:r>
              <a:rPr lang="da-DK" sz="2000" dirty="0" err="1"/>
              <a:t>conceptual</a:t>
            </a:r>
            <a:r>
              <a:rPr lang="da-DK" sz="2000" dirty="0"/>
              <a:t> </a:t>
            </a:r>
            <a:r>
              <a:rPr lang="da-DK" sz="2000" dirty="0" smtClean="0"/>
              <a:t>definition</a:t>
            </a:r>
            <a:endParaRPr lang="da-DK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Thermal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the Danish </a:t>
            </a:r>
            <a:r>
              <a:rPr lang="da-DK" sz="2000" dirty="0" err="1" smtClean="0"/>
              <a:t>energy</a:t>
            </a:r>
            <a:r>
              <a:rPr lang="da-DK" sz="2000" dirty="0" smtClean="0"/>
              <a:t>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 </a:t>
            </a:r>
            <a:r>
              <a:rPr lang="da-DK" sz="2000" dirty="0" err="1" smtClean="0"/>
              <a:t>experiences</a:t>
            </a:r>
            <a:r>
              <a:rPr lang="da-DK" sz="2000" dirty="0" smtClean="0"/>
              <a:t>: </a:t>
            </a:r>
            <a:endParaRPr lang="da-DK" sz="2000" dirty="0" smtClean="0"/>
          </a:p>
          <a:p>
            <a:pPr lvl="1">
              <a:lnSpc>
                <a:spcPct val="150000"/>
              </a:lnSpc>
            </a:pPr>
            <a:r>
              <a:rPr lang="da-DK" sz="2000" dirty="0" smtClean="0"/>
              <a:t>	</a:t>
            </a:r>
            <a:r>
              <a:rPr lang="da-DK" sz="2000" dirty="0" err="1" smtClean="0"/>
              <a:t>replicating</a:t>
            </a:r>
            <a:r>
              <a:rPr lang="da-DK" sz="2000" dirty="0" smtClean="0"/>
              <a:t>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South </a:t>
            </a:r>
            <a:r>
              <a:rPr lang="da-DK" sz="2000" dirty="0" err="1" smtClean="0"/>
              <a:t>Africa</a:t>
            </a:r>
            <a:r>
              <a:rPr lang="da-DK" sz="2000" dirty="0" smtClean="0"/>
              <a:t> 				to </a:t>
            </a:r>
            <a:r>
              <a:rPr lang="da-DK" sz="2000" dirty="0" err="1" smtClean="0"/>
              <a:t>facilitate</a:t>
            </a:r>
            <a:r>
              <a:rPr lang="da-DK" sz="2000" dirty="0" smtClean="0"/>
              <a:t> integration of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b="1" dirty="0" err="1" smtClean="0"/>
              <a:t>Key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learnings</a:t>
            </a:r>
            <a:r>
              <a:rPr lang="da-DK" sz="2000" b="1" dirty="0" smtClean="0"/>
              <a:t> and </a:t>
            </a:r>
            <a:r>
              <a:rPr lang="da-DK" sz="2000" b="1" dirty="0" err="1" smtClean="0"/>
              <a:t>takeaways</a:t>
            </a:r>
            <a:endParaRPr lang="da-DK" sz="2000" b="1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4" y="1778992"/>
            <a:ext cx="2417432" cy="1872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84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4640" y="776260"/>
            <a:ext cx="8352160" cy="3888432"/>
          </a:xfrm>
          <a:noFill/>
        </p:spPr>
        <p:txBody>
          <a:bodyPr/>
          <a:lstStyle/>
          <a:p>
            <a:r>
              <a:rPr lang="da-DK" dirty="0" err="1" smtClean="0">
                <a:latin typeface="+mn-lt"/>
              </a:rPr>
              <a:t>What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are</a:t>
            </a:r>
            <a:r>
              <a:rPr lang="da-DK" dirty="0" smtClean="0">
                <a:latin typeface="+mn-lt"/>
              </a:rPr>
              <a:t> the steps for realising </a:t>
            </a:r>
            <a:r>
              <a:rPr lang="da-DK" dirty="0" err="1" smtClean="0">
                <a:latin typeface="+mn-lt"/>
              </a:rPr>
              <a:t>thermal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in the power system?</a:t>
            </a:r>
          </a:p>
          <a:p>
            <a:endParaRPr lang="en-US" sz="7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dirty="0" err="1" smtClean="0">
                <a:latin typeface="+mn-lt"/>
              </a:rPr>
              <a:t>Realize</a:t>
            </a:r>
            <a:r>
              <a:rPr lang="da-DK" dirty="0" smtClean="0">
                <a:latin typeface="+mn-lt"/>
              </a:rPr>
              <a:t> the (</a:t>
            </a:r>
            <a:r>
              <a:rPr lang="da-DK" dirty="0" err="1" smtClean="0">
                <a:latin typeface="+mn-lt"/>
              </a:rPr>
              <a:t>current</a:t>
            </a:r>
            <a:r>
              <a:rPr lang="da-DK" dirty="0" smtClean="0">
                <a:latin typeface="+mn-lt"/>
              </a:rPr>
              <a:t>/future) </a:t>
            </a:r>
            <a:r>
              <a:rPr lang="da-DK" dirty="0" err="1" smtClean="0">
                <a:latin typeface="+mn-lt"/>
              </a:rPr>
              <a:t>needs</a:t>
            </a:r>
            <a:r>
              <a:rPr lang="da-DK" dirty="0" smtClean="0">
                <a:latin typeface="+mn-lt"/>
              </a:rPr>
              <a:t> for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 -&gt; the </a:t>
            </a:r>
            <a:r>
              <a:rPr lang="da-DK" dirty="0" err="1" smtClean="0">
                <a:latin typeface="+mn-lt"/>
              </a:rPr>
              <a:t>sooner</a:t>
            </a:r>
            <a:r>
              <a:rPr lang="da-DK" dirty="0" smtClean="0">
                <a:latin typeface="+mn-lt"/>
              </a:rPr>
              <a:t> the </a:t>
            </a:r>
            <a:r>
              <a:rPr lang="da-DK" dirty="0" err="1" smtClean="0">
                <a:latin typeface="+mn-lt"/>
              </a:rPr>
              <a:t>better</a:t>
            </a:r>
            <a:endParaRPr lang="da-DK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dirty="0" err="1" smtClean="0">
                <a:latin typeface="+mn-lt"/>
              </a:rPr>
              <a:t>Investigate</a:t>
            </a:r>
            <a:r>
              <a:rPr lang="da-DK" dirty="0" smtClean="0">
                <a:latin typeface="+mn-lt"/>
              </a:rPr>
              <a:t> the potential from </a:t>
            </a:r>
            <a:r>
              <a:rPr lang="da-DK" dirty="0" err="1" smtClean="0">
                <a:latin typeface="+mn-lt"/>
              </a:rPr>
              <a:t>existing</a:t>
            </a:r>
            <a:r>
              <a:rPr lang="da-DK" dirty="0" smtClean="0">
                <a:latin typeface="+mn-lt"/>
              </a:rPr>
              <a:t> options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+mn-lt"/>
              </a:rPr>
              <a:t>Test the limits: </a:t>
            </a:r>
            <a:r>
              <a:rPr lang="da-DK" dirty="0" err="1" smtClean="0">
                <a:latin typeface="+mn-lt"/>
              </a:rPr>
              <a:t>how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low</a:t>
            </a:r>
            <a:r>
              <a:rPr lang="da-DK" dirty="0" smtClean="0">
                <a:latin typeface="+mn-lt"/>
              </a:rPr>
              <a:t> is </a:t>
            </a:r>
            <a:r>
              <a:rPr lang="da-DK" dirty="0" err="1" smtClean="0">
                <a:latin typeface="+mn-lt"/>
              </a:rPr>
              <a:t>low</a:t>
            </a:r>
            <a:r>
              <a:rPr lang="da-DK" dirty="0" smtClean="0">
                <a:latin typeface="+mn-lt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+mn-lt"/>
              </a:rPr>
              <a:t>Look at the long term </a:t>
            </a:r>
            <a:r>
              <a:rPr lang="da-DK" dirty="0" err="1" smtClean="0">
                <a:latin typeface="+mn-lt"/>
              </a:rPr>
              <a:t>need</a:t>
            </a:r>
            <a:r>
              <a:rPr lang="da-DK" dirty="0" smtClean="0">
                <a:latin typeface="+mn-lt"/>
              </a:rPr>
              <a:t>/</a:t>
            </a:r>
            <a:r>
              <a:rPr lang="da-DK" dirty="0" err="1" smtClean="0">
                <a:latin typeface="+mn-lt"/>
              </a:rPr>
              <a:t>impact</a:t>
            </a:r>
            <a:r>
              <a:rPr lang="da-DK" dirty="0" smtClean="0">
                <a:latin typeface="+mn-lt"/>
              </a:rPr>
              <a:t> of interventions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err="1" smtClean="0">
                <a:latin typeface="+mn-lt"/>
              </a:rPr>
              <a:t>Establish</a:t>
            </a:r>
            <a:r>
              <a:rPr lang="da-DK" dirty="0" smtClean="0">
                <a:latin typeface="+mn-lt"/>
              </a:rPr>
              <a:t> the </a:t>
            </a:r>
            <a:r>
              <a:rPr lang="da-DK" dirty="0" err="1" smtClean="0">
                <a:latin typeface="+mn-lt"/>
              </a:rPr>
              <a:t>framework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conditions</a:t>
            </a:r>
            <a:r>
              <a:rPr lang="da-DK" dirty="0" smtClean="0">
                <a:latin typeface="+mn-lt"/>
              </a:rPr>
              <a:t> for </a:t>
            </a:r>
            <a:r>
              <a:rPr lang="da-DK" dirty="0" err="1" smtClean="0">
                <a:latin typeface="+mn-lt"/>
              </a:rPr>
              <a:t>fostering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flexibility</a:t>
            </a:r>
            <a:r>
              <a:rPr lang="da-DK" dirty="0" smtClean="0">
                <a:latin typeface="+mn-lt"/>
              </a:rPr>
              <a:t>: </a:t>
            </a:r>
          </a:p>
          <a:p>
            <a:pPr marL="950938" lvl="1" indent="-285750">
              <a:buFont typeface="Arial" panose="020B0604020202020204" pitchFamily="34" charset="0"/>
              <a:buChar char="•"/>
            </a:pPr>
            <a:r>
              <a:rPr lang="da-DK" sz="1800" dirty="0" err="1" smtClean="0">
                <a:latin typeface="+mn-lt"/>
              </a:rPr>
              <a:t>Regulatory</a:t>
            </a:r>
            <a:r>
              <a:rPr lang="da-DK" sz="1800" dirty="0" smtClean="0">
                <a:latin typeface="+mn-lt"/>
              </a:rPr>
              <a:t> (</a:t>
            </a:r>
            <a:r>
              <a:rPr lang="da-DK" sz="1800" dirty="0" err="1" smtClean="0">
                <a:latin typeface="+mn-lt"/>
              </a:rPr>
              <a:t>grid</a:t>
            </a:r>
            <a:r>
              <a:rPr lang="da-DK" sz="1800" dirty="0" smtClean="0">
                <a:latin typeface="+mn-lt"/>
              </a:rPr>
              <a:t> </a:t>
            </a:r>
            <a:r>
              <a:rPr lang="da-DK" sz="1800" dirty="0" err="1" smtClean="0">
                <a:latin typeface="+mn-lt"/>
              </a:rPr>
              <a:t>codes</a:t>
            </a:r>
            <a:r>
              <a:rPr lang="da-DK" sz="1800" dirty="0" smtClean="0">
                <a:latin typeface="+mn-lt"/>
              </a:rPr>
              <a:t>)</a:t>
            </a:r>
          </a:p>
          <a:p>
            <a:pPr marL="950938" lvl="1" indent="-285750">
              <a:buFont typeface="Arial" panose="020B0604020202020204" pitchFamily="34" charset="0"/>
              <a:buChar char="•"/>
            </a:pPr>
            <a:r>
              <a:rPr lang="da-DK" sz="1800" dirty="0" smtClean="0">
                <a:latin typeface="+mn-lt"/>
              </a:rPr>
              <a:t>Technical</a:t>
            </a:r>
          </a:p>
          <a:p>
            <a:pPr marL="950938" lvl="1" indent="-285750">
              <a:buFont typeface="Arial" panose="020B0604020202020204" pitchFamily="34" charset="0"/>
              <a:buChar char="•"/>
            </a:pPr>
            <a:r>
              <a:rPr lang="da-DK" sz="1800" dirty="0" err="1" smtClean="0">
                <a:latin typeface="+mn-lt"/>
              </a:rPr>
              <a:t>Economical</a:t>
            </a:r>
            <a:r>
              <a:rPr lang="da-DK" sz="1800" dirty="0" smtClean="0">
                <a:latin typeface="+mn-lt"/>
              </a:rPr>
              <a:t> (</a:t>
            </a:r>
            <a:r>
              <a:rPr lang="da-DK" sz="1800" dirty="0" err="1" smtClean="0">
                <a:latin typeface="+mn-lt"/>
              </a:rPr>
              <a:t>incentives</a:t>
            </a:r>
            <a:r>
              <a:rPr lang="da-DK" sz="1800" dirty="0" smtClean="0">
                <a:latin typeface="+mn-lt"/>
              </a:rPr>
              <a:t>)</a:t>
            </a:r>
            <a:endParaRPr lang="da-DK" sz="1800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da-DK" sz="1000" dirty="0" smtClean="0">
              <a:latin typeface="+mn-lt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6151" y="484411"/>
            <a:ext cx="8366329" cy="28736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International </a:t>
            </a:r>
            <a:r>
              <a:rPr lang="da-DK" dirty="0" err="1" smtClean="0">
                <a:latin typeface="+mn-lt"/>
              </a:rPr>
              <a:t>knowledge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sharing</a:t>
            </a:r>
            <a:r>
              <a:rPr lang="da-DK" dirty="0" smtClean="0">
                <a:latin typeface="+mn-lt"/>
              </a:rPr>
              <a:t> </a:t>
            </a:r>
            <a:r>
              <a:rPr lang="da-DK" dirty="0" err="1" smtClean="0">
                <a:latin typeface="+mn-lt"/>
              </a:rPr>
              <a:t>experiences</a:t>
            </a:r>
            <a:endParaRPr lang="en-GB" dirty="0">
              <a:latin typeface="+mn-lt"/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26152" y="195486"/>
            <a:ext cx="8366125" cy="288925"/>
          </a:xfrm>
          <a:prstGeom prst="rect">
            <a:avLst/>
          </a:prstGeom>
        </p:spPr>
        <p:txBody>
          <a:bodyPr vert="horz" lIns="81869" tIns="40934" rIns="81869" bIns="40934" rtlCol="0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Take-home</a:t>
            </a:r>
            <a:r>
              <a:rPr lang="da-DK" dirty="0"/>
              <a:t> </a:t>
            </a:r>
            <a:r>
              <a:rPr lang="da-DK" dirty="0" err="1" smtClean="0"/>
              <a:t>messages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8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Take-home</a:t>
            </a:r>
            <a:r>
              <a:rPr lang="da-DK" dirty="0" smtClean="0"/>
              <a:t> </a:t>
            </a:r>
            <a:r>
              <a:rPr lang="da-DK" dirty="0" err="1" smtClean="0"/>
              <a:t>messages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203598"/>
            <a:ext cx="84604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plants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is </a:t>
            </a:r>
            <a:r>
              <a:rPr lang="da-DK" sz="2000" dirty="0" err="1" smtClean="0"/>
              <a:t>essential</a:t>
            </a:r>
            <a:r>
              <a:rPr lang="da-DK" sz="2000" dirty="0" smtClean="0"/>
              <a:t> for the transition to </a:t>
            </a:r>
            <a:r>
              <a:rPr lang="da-DK" sz="2000" dirty="0" err="1" smtClean="0"/>
              <a:t>energy</a:t>
            </a:r>
            <a:r>
              <a:rPr lang="da-DK" sz="2000" dirty="0" smtClean="0"/>
              <a:t> systems </a:t>
            </a:r>
            <a:r>
              <a:rPr lang="da-DK" sz="2000" dirty="0" err="1" smtClean="0"/>
              <a:t>largely</a:t>
            </a:r>
            <a:r>
              <a:rPr lang="da-DK" sz="2000" dirty="0" smtClean="0"/>
              <a:t> </a:t>
            </a:r>
            <a:r>
              <a:rPr lang="da-DK" sz="2000" dirty="0" err="1" smtClean="0"/>
              <a:t>based</a:t>
            </a:r>
            <a:r>
              <a:rPr lang="da-DK" sz="2000" dirty="0" smtClean="0"/>
              <a:t> on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 </a:t>
            </a:r>
            <a:r>
              <a:rPr lang="da-DK" sz="2000" dirty="0" err="1" smtClean="0"/>
              <a:t>existing</a:t>
            </a:r>
            <a:r>
              <a:rPr lang="da-DK" sz="2000" dirty="0" smtClean="0"/>
              <a:t> asset has an </a:t>
            </a:r>
            <a:r>
              <a:rPr lang="da-DK" sz="2000" dirty="0" err="1" smtClean="0"/>
              <a:t>un-explored</a:t>
            </a:r>
            <a:r>
              <a:rPr lang="da-DK" sz="2000" dirty="0" smtClean="0"/>
              <a:t> potential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Technical </a:t>
            </a:r>
            <a:r>
              <a:rPr lang="da-DK" sz="2000" dirty="0" err="1" smtClean="0"/>
              <a:t>challenges</a:t>
            </a:r>
            <a:r>
              <a:rPr lang="da-DK" sz="2000" dirty="0" smtClean="0"/>
              <a:t> </a:t>
            </a:r>
            <a:r>
              <a:rPr lang="da-DK" sz="2000" dirty="0" err="1" smtClean="0"/>
              <a:t>can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tackled</a:t>
            </a:r>
            <a:r>
              <a:rPr lang="da-DK" sz="2000" dirty="0" smtClean="0"/>
              <a:t> with the proper </a:t>
            </a:r>
            <a:r>
              <a:rPr lang="da-DK" sz="2000" dirty="0" err="1" smtClean="0"/>
              <a:t>trainings</a:t>
            </a:r>
            <a:r>
              <a:rPr lang="da-DK" sz="2000" dirty="0" smtClean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 </a:t>
            </a:r>
            <a:r>
              <a:rPr lang="da-DK" sz="2000" dirty="0" err="1" smtClean="0"/>
              <a:t>valuable</a:t>
            </a:r>
            <a:r>
              <a:rPr lang="da-DK" sz="2000" dirty="0" smtClean="0"/>
              <a:t> </a:t>
            </a:r>
            <a:r>
              <a:rPr lang="da-DK" sz="2000" dirty="0" err="1" smtClean="0"/>
              <a:t>learnings</a:t>
            </a:r>
            <a:r>
              <a:rPr lang="da-DK" sz="2000" dirty="0" smtClean="0"/>
              <a:t> </a:t>
            </a:r>
            <a:r>
              <a:rPr lang="da-DK" sz="2000" dirty="0" err="1" smtClean="0"/>
              <a:t>can</a:t>
            </a:r>
            <a:r>
              <a:rPr lang="da-DK" sz="2000" dirty="0" smtClean="0"/>
              <a:t> </a:t>
            </a:r>
            <a:r>
              <a:rPr lang="da-DK" sz="2000" dirty="0" err="1" smtClean="0"/>
              <a:t>then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replicated</a:t>
            </a:r>
            <a:r>
              <a:rPr lang="da-DK" sz="2000" dirty="0" smtClean="0"/>
              <a:t> in the rest of the </a:t>
            </a:r>
            <a:r>
              <a:rPr lang="da-DK" sz="2000" dirty="0" err="1" smtClean="0"/>
              <a:t>fleet</a:t>
            </a:r>
            <a:endParaRPr lang="da-DK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A mix of </a:t>
            </a:r>
            <a:r>
              <a:rPr lang="da-DK" sz="2000" dirty="0" err="1" smtClean="0"/>
              <a:t>regulatory</a:t>
            </a:r>
            <a:r>
              <a:rPr lang="da-DK" sz="2000" dirty="0" smtClean="0"/>
              <a:t> and </a:t>
            </a:r>
            <a:r>
              <a:rPr lang="da-DK" sz="2000" dirty="0" err="1" smtClean="0"/>
              <a:t>technical</a:t>
            </a:r>
            <a:r>
              <a:rPr lang="da-DK" sz="2000" dirty="0" smtClean="0"/>
              <a:t> interventions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required</a:t>
            </a:r>
            <a:r>
              <a:rPr lang="da-DK" sz="2000" dirty="0" smtClean="0"/>
              <a:t> to foster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of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power </a:t>
            </a:r>
            <a:r>
              <a:rPr lang="da-DK" sz="2000" dirty="0" err="1" smtClean="0"/>
              <a:t>plants</a:t>
            </a:r>
            <a:endParaRPr lang="da-DK" sz="20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Take-home</a:t>
            </a:r>
            <a:r>
              <a:rPr lang="da-DK" dirty="0" smtClean="0"/>
              <a:t> </a:t>
            </a:r>
            <a:r>
              <a:rPr lang="da-DK" dirty="0" err="1" smtClean="0"/>
              <a:t>messages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21159" y="1060475"/>
            <a:ext cx="8460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 smtClean="0"/>
              <a:t>How to </a:t>
            </a:r>
            <a:r>
              <a:rPr lang="da-DK" sz="2000" dirty="0" err="1" smtClean="0"/>
              <a:t>incentive</a:t>
            </a:r>
            <a:r>
              <a:rPr lang="da-DK" sz="2000" dirty="0" smtClean="0"/>
              <a:t>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plants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? </a:t>
            </a:r>
            <a:endParaRPr lang="da-DK" sz="2000" dirty="0"/>
          </a:p>
          <a:p>
            <a:pPr>
              <a:lnSpc>
                <a:spcPct val="150000"/>
              </a:lnSpc>
            </a:pPr>
            <a:r>
              <a:rPr lang="da-DK" sz="2000" dirty="0" smtClean="0"/>
              <a:t>(</a:t>
            </a:r>
            <a:r>
              <a:rPr lang="en-GB" sz="2000" dirty="0"/>
              <a:t>lower minimum </a:t>
            </a:r>
            <a:r>
              <a:rPr lang="en-GB" sz="2000" dirty="0" smtClean="0"/>
              <a:t>load, higher </a:t>
            </a:r>
            <a:r>
              <a:rPr lang="en-GB" sz="2000" dirty="0"/>
              <a:t>ramp </a:t>
            </a:r>
            <a:r>
              <a:rPr lang="en-GB" sz="2000" dirty="0" smtClean="0"/>
              <a:t>rates, …</a:t>
            </a:r>
            <a:r>
              <a:rPr lang="da-DK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National </a:t>
            </a:r>
            <a:r>
              <a:rPr lang="da-DK" sz="2000" dirty="0" err="1" smtClean="0"/>
              <a:t>technical</a:t>
            </a:r>
            <a:r>
              <a:rPr lang="da-DK" sz="2000" dirty="0" smtClean="0"/>
              <a:t> </a:t>
            </a:r>
            <a:r>
              <a:rPr lang="da-DK" sz="2000" dirty="0" err="1" smtClean="0"/>
              <a:t>regulations</a:t>
            </a:r>
            <a:r>
              <a:rPr lang="da-DK" sz="2000" dirty="0" smtClean="0"/>
              <a:t> (</a:t>
            </a:r>
            <a:r>
              <a:rPr lang="da-DK" sz="2000" dirty="0" err="1" smtClean="0"/>
              <a:t>e.g</a:t>
            </a:r>
            <a:r>
              <a:rPr lang="da-DK" sz="2000" dirty="0" smtClean="0"/>
              <a:t>. </a:t>
            </a:r>
            <a:r>
              <a:rPr lang="da-DK" sz="2000" dirty="0" err="1" smtClean="0"/>
              <a:t>grid</a:t>
            </a:r>
            <a:r>
              <a:rPr lang="da-DK" sz="2000" dirty="0" smtClean="0"/>
              <a:t> </a:t>
            </a:r>
            <a:r>
              <a:rPr lang="da-DK" sz="2000" dirty="0" err="1" smtClean="0"/>
              <a:t>codes</a:t>
            </a:r>
            <a:r>
              <a:rPr lang="da-DK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Market </a:t>
            </a:r>
            <a:r>
              <a:rPr lang="da-DK" sz="2000" dirty="0" err="1" smtClean="0"/>
              <a:t>influence</a:t>
            </a:r>
            <a:r>
              <a:rPr lang="da-DK" sz="20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Self</a:t>
            </a:r>
            <a:r>
              <a:rPr lang="da-DK" sz="2000" dirty="0" smtClean="0"/>
              <a:t>-adaptation from plant </a:t>
            </a:r>
            <a:r>
              <a:rPr lang="da-DK" sz="2000" dirty="0" err="1" smtClean="0"/>
              <a:t>owners</a:t>
            </a:r>
            <a:r>
              <a:rPr lang="da-DK" sz="2000" dirty="0" smtClean="0"/>
              <a:t> (in DK limit of 35%min load and 4% </a:t>
            </a:r>
            <a:r>
              <a:rPr lang="da-DK" sz="2000" dirty="0" err="1" smtClean="0"/>
              <a:t>ramp</a:t>
            </a:r>
            <a:r>
              <a:rPr lang="da-DK" sz="2000" dirty="0" smtClean="0"/>
              <a:t> removed in 2017 -&gt; </a:t>
            </a:r>
            <a:r>
              <a:rPr lang="da-DK" sz="2000" dirty="0" err="1" smtClean="0"/>
              <a:t>facility</a:t>
            </a:r>
            <a:r>
              <a:rPr lang="da-DK" sz="2000" dirty="0" smtClean="0"/>
              <a:t> </a:t>
            </a:r>
            <a:r>
              <a:rPr lang="da-DK" sz="2000" dirty="0" err="1" smtClean="0"/>
              <a:t>owners</a:t>
            </a:r>
            <a:r>
              <a:rPr lang="da-DK" sz="2000" dirty="0" smtClean="0"/>
              <a:t> had </a:t>
            </a:r>
            <a:r>
              <a:rPr lang="da-DK" sz="2000" dirty="0" err="1" smtClean="0"/>
              <a:t>learned</a:t>
            </a:r>
            <a:r>
              <a:rPr lang="da-DK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65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</a:t>
            </a:r>
          </a:p>
          <a:p>
            <a:endParaRPr lang="en-US" dirty="0" smtClean="0"/>
          </a:p>
          <a:p>
            <a:r>
              <a:rPr lang="en-US" dirty="0" err="1"/>
              <a:t>T</a:t>
            </a:r>
            <a:r>
              <a:rPr lang="en-US" dirty="0" err="1" smtClean="0"/>
              <a:t>ak</a:t>
            </a:r>
            <a:r>
              <a:rPr lang="en-US" dirty="0" smtClean="0"/>
              <a:t> for </a:t>
            </a:r>
            <a:r>
              <a:rPr lang="en-US" dirty="0" err="1" smtClean="0"/>
              <a:t>i</a:t>
            </a:r>
            <a:r>
              <a:rPr lang="en-US" dirty="0" smtClean="0"/>
              <a:t> dag.</a:t>
            </a:r>
          </a:p>
        </p:txBody>
      </p:sp>
    </p:spTree>
    <p:extLst>
      <p:ext uri="{BB962C8B-B14F-4D97-AF65-F5344CB8AC3E}">
        <p14:creationId xmlns:p14="http://schemas.microsoft.com/office/powerpoint/2010/main" val="28178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myself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81" y="532252"/>
            <a:ext cx="3332989" cy="249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6264"/>
            <a:ext cx="3672408" cy="2754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7" y="2660061"/>
            <a:ext cx="4062903" cy="3047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7494"/>
            <a:ext cx="4005064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Agenda for the </a:t>
            </a:r>
            <a:r>
              <a:rPr lang="da-DK" dirty="0" err="1" smtClean="0"/>
              <a:t>day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491630"/>
            <a:ext cx="8460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Thermal </a:t>
            </a:r>
            <a:r>
              <a:rPr lang="da-DK" sz="2000" dirty="0" err="1"/>
              <a:t>plants</a:t>
            </a:r>
            <a:r>
              <a:rPr lang="da-DK" sz="2000" dirty="0"/>
              <a:t> </a:t>
            </a:r>
            <a:r>
              <a:rPr lang="da-DK" sz="2000" dirty="0" err="1"/>
              <a:t>flexibility</a:t>
            </a:r>
            <a:r>
              <a:rPr lang="da-DK" sz="2000" dirty="0"/>
              <a:t>: </a:t>
            </a:r>
            <a:r>
              <a:rPr lang="da-DK" sz="2000" dirty="0" err="1"/>
              <a:t>conceptual</a:t>
            </a:r>
            <a:r>
              <a:rPr lang="da-DK" sz="2000" dirty="0"/>
              <a:t> </a:t>
            </a:r>
            <a:r>
              <a:rPr lang="da-DK" sz="2000" dirty="0" smtClean="0"/>
              <a:t>definition</a:t>
            </a:r>
            <a:endParaRPr lang="da-DK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Thermal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the Danish </a:t>
            </a:r>
            <a:r>
              <a:rPr lang="da-DK" sz="2000" dirty="0" err="1" smtClean="0"/>
              <a:t>energy</a:t>
            </a:r>
            <a:r>
              <a:rPr lang="da-DK" sz="2000" dirty="0" smtClean="0"/>
              <a:t>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 </a:t>
            </a:r>
            <a:r>
              <a:rPr lang="da-DK" sz="2000" dirty="0" err="1" smtClean="0"/>
              <a:t>experiences</a:t>
            </a:r>
            <a:r>
              <a:rPr lang="da-DK" sz="2000" dirty="0" smtClean="0"/>
              <a:t>: </a:t>
            </a:r>
            <a:endParaRPr lang="da-DK" sz="2000" dirty="0" smtClean="0"/>
          </a:p>
          <a:p>
            <a:pPr lvl="1">
              <a:lnSpc>
                <a:spcPct val="150000"/>
              </a:lnSpc>
            </a:pPr>
            <a:r>
              <a:rPr lang="da-DK" sz="2000" dirty="0" smtClean="0"/>
              <a:t>	</a:t>
            </a:r>
            <a:r>
              <a:rPr lang="da-DK" sz="2000" dirty="0" err="1" smtClean="0"/>
              <a:t>replicating</a:t>
            </a:r>
            <a:r>
              <a:rPr lang="da-DK" sz="2000" dirty="0" smtClean="0"/>
              <a:t>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South </a:t>
            </a:r>
            <a:r>
              <a:rPr lang="da-DK" sz="2000" dirty="0" err="1" smtClean="0"/>
              <a:t>Africa</a:t>
            </a:r>
            <a:r>
              <a:rPr lang="da-DK" sz="2000" dirty="0" smtClean="0"/>
              <a:t> 				to </a:t>
            </a:r>
            <a:r>
              <a:rPr lang="da-DK" sz="2000" dirty="0" err="1" smtClean="0"/>
              <a:t>facilitate</a:t>
            </a:r>
            <a:r>
              <a:rPr lang="da-DK" sz="2000" dirty="0" smtClean="0"/>
              <a:t> integration of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Key</a:t>
            </a:r>
            <a:r>
              <a:rPr lang="da-DK" sz="2000" dirty="0" smtClean="0"/>
              <a:t> </a:t>
            </a:r>
            <a:r>
              <a:rPr lang="da-DK" sz="2000" dirty="0" err="1" smtClean="0"/>
              <a:t>learnings</a:t>
            </a:r>
            <a:r>
              <a:rPr lang="da-DK" sz="2000" dirty="0" smtClean="0"/>
              <a:t> and </a:t>
            </a:r>
            <a:r>
              <a:rPr lang="da-DK" sz="2000" dirty="0" err="1" smtClean="0"/>
              <a:t>takeaways</a:t>
            </a:r>
            <a:endParaRPr lang="da-DK" sz="20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4" y="1778992"/>
            <a:ext cx="2417432" cy="1872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123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Agenda for the </a:t>
            </a:r>
            <a:r>
              <a:rPr lang="da-DK" dirty="0" err="1" smtClean="0"/>
              <a:t>day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491630"/>
            <a:ext cx="8460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b="1" dirty="0"/>
              <a:t>Thermal </a:t>
            </a:r>
            <a:r>
              <a:rPr lang="da-DK" sz="2000" b="1" dirty="0" err="1"/>
              <a:t>plants</a:t>
            </a:r>
            <a:r>
              <a:rPr lang="da-DK" sz="2000" b="1" dirty="0"/>
              <a:t> </a:t>
            </a:r>
            <a:r>
              <a:rPr lang="da-DK" sz="2000" b="1" dirty="0" err="1"/>
              <a:t>flexibility</a:t>
            </a:r>
            <a:r>
              <a:rPr lang="da-DK" sz="2000" b="1" dirty="0"/>
              <a:t>: </a:t>
            </a:r>
            <a:r>
              <a:rPr lang="da-DK" sz="2000" b="1" dirty="0" err="1"/>
              <a:t>conceptual</a:t>
            </a:r>
            <a:r>
              <a:rPr lang="da-DK" sz="2000" b="1" dirty="0"/>
              <a:t> </a:t>
            </a:r>
            <a:r>
              <a:rPr lang="da-DK" sz="2000" b="1" dirty="0" smtClean="0"/>
              <a:t>definition</a:t>
            </a:r>
            <a:endParaRPr lang="da-DK" sz="20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Thermal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the Danish </a:t>
            </a:r>
            <a:r>
              <a:rPr lang="da-DK" sz="2000" dirty="0" err="1" smtClean="0"/>
              <a:t>energy</a:t>
            </a:r>
            <a:r>
              <a:rPr lang="da-DK" sz="2000" dirty="0" smtClean="0"/>
              <a:t>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 </a:t>
            </a:r>
            <a:r>
              <a:rPr lang="da-DK" sz="2000" dirty="0" err="1" smtClean="0"/>
              <a:t>experiences</a:t>
            </a:r>
            <a:r>
              <a:rPr lang="da-DK" sz="2000" dirty="0" smtClean="0"/>
              <a:t>: </a:t>
            </a:r>
            <a:endParaRPr lang="da-DK" sz="2000" dirty="0" smtClean="0"/>
          </a:p>
          <a:p>
            <a:pPr lvl="1">
              <a:lnSpc>
                <a:spcPct val="150000"/>
              </a:lnSpc>
            </a:pPr>
            <a:r>
              <a:rPr lang="da-DK" sz="2000" dirty="0" smtClean="0"/>
              <a:t>	</a:t>
            </a:r>
            <a:r>
              <a:rPr lang="da-DK" sz="2000" dirty="0" err="1" smtClean="0"/>
              <a:t>replicating</a:t>
            </a:r>
            <a:r>
              <a:rPr lang="da-DK" sz="2000" dirty="0" smtClean="0"/>
              <a:t>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South </a:t>
            </a:r>
            <a:r>
              <a:rPr lang="da-DK" sz="2000" dirty="0" err="1" smtClean="0"/>
              <a:t>Africa</a:t>
            </a:r>
            <a:r>
              <a:rPr lang="da-DK" sz="2000" dirty="0" smtClean="0"/>
              <a:t> 				to </a:t>
            </a:r>
            <a:r>
              <a:rPr lang="da-DK" sz="2000" dirty="0" err="1" smtClean="0"/>
              <a:t>facilitate</a:t>
            </a:r>
            <a:r>
              <a:rPr lang="da-DK" sz="2000" dirty="0" smtClean="0"/>
              <a:t> integration of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Key</a:t>
            </a:r>
            <a:r>
              <a:rPr lang="da-DK" sz="2000" dirty="0" smtClean="0"/>
              <a:t> </a:t>
            </a:r>
            <a:r>
              <a:rPr lang="da-DK" sz="2000" dirty="0" err="1" smtClean="0"/>
              <a:t>learnings</a:t>
            </a:r>
            <a:r>
              <a:rPr lang="da-DK" sz="2000" dirty="0" smtClean="0"/>
              <a:t> and </a:t>
            </a:r>
            <a:r>
              <a:rPr lang="da-DK" sz="2000" dirty="0" err="1" smtClean="0"/>
              <a:t>takeaways</a:t>
            </a:r>
            <a:endParaRPr lang="da-DK" sz="20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4" y="1778992"/>
            <a:ext cx="2417432" cy="1872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9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Thermal </a:t>
            </a:r>
            <a:r>
              <a:rPr lang="da-DK" dirty="0" err="1" smtClean="0"/>
              <a:t>plants</a:t>
            </a:r>
            <a:r>
              <a:rPr lang="da-DK" dirty="0" smtClean="0"/>
              <a:t> </a:t>
            </a:r>
            <a:r>
              <a:rPr lang="da-DK" dirty="0" err="1" smtClean="0"/>
              <a:t>flexibility</a:t>
            </a:r>
            <a:r>
              <a:rPr lang="da-DK" dirty="0" smtClean="0"/>
              <a:t>: </a:t>
            </a:r>
            <a:r>
              <a:rPr lang="da-DK" dirty="0" err="1" smtClean="0"/>
              <a:t>conceptual</a:t>
            </a:r>
            <a:r>
              <a:rPr lang="da-DK" dirty="0" smtClean="0"/>
              <a:t> definition</a:t>
            </a:r>
            <a:endParaRPr lang="en-GB" dirty="0"/>
          </a:p>
        </p:txBody>
      </p:sp>
      <p:pic>
        <p:nvPicPr>
          <p:cNvPr id="9" name="Pladsholder til indhold 3">
            <a:extLst>
              <a:ext uri="{FF2B5EF4-FFF2-40B4-BE49-F238E27FC236}">
                <a16:creationId xmlns:a16="http://schemas.microsoft.com/office/drawing/2014/main" id="{7E039340-871A-4FCB-99B7-35B72E73C8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 bwMode="auto">
          <a:xfrm>
            <a:off x="251521" y="915567"/>
            <a:ext cx="8582918" cy="40023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987824" y="768037"/>
            <a:ext cx="417443" cy="12090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79912" y="3158269"/>
            <a:ext cx="566530" cy="15542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387806" y="3482773"/>
            <a:ext cx="801756" cy="13160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34687" y="2916764"/>
            <a:ext cx="861088" cy="15542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189562" y="707441"/>
            <a:ext cx="457665" cy="12090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64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Thermal </a:t>
            </a:r>
            <a:r>
              <a:rPr lang="da-DK" dirty="0" err="1"/>
              <a:t>plants</a:t>
            </a:r>
            <a:r>
              <a:rPr lang="da-DK" dirty="0"/>
              <a:t> </a:t>
            </a:r>
            <a:r>
              <a:rPr lang="da-DK" dirty="0" err="1"/>
              <a:t>flexibility</a:t>
            </a:r>
            <a:r>
              <a:rPr lang="da-DK" dirty="0"/>
              <a:t>: </a:t>
            </a:r>
            <a:r>
              <a:rPr lang="da-DK" dirty="0" err="1"/>
              <a:t>conceptual</a:t>
            </a:r>
            <a:r>
              <a:rPr lang="da-DK" dirty="0"/>
              <a:t> definition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23528" y="1159055"/>
            <a:ext cx="5688632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a-DK" sz="2000" dirty="0" err="1" smtClean="0">
                <a:cs typeface="Segoe UI Semilight" panose="020B0402040204020203" pitchFamily="34" charset="0"/>
              </a:rPr>
              <a:t>Conceptual</a:t>
            </a:r>
            <a:r>
              <a:rPr lang="da-DK" sz="2000" dirty="0" smtClean="0">
                <a:cs typeface="Segoe UI Semilight" panose="020B0402040204020203" pitchFamily="34" charset="0"/>
              </a:rPr>
              <a:t> definition of </a:t>
            </a:r>
            <a:r>
              <a:rPr lang="da-DK" sz="2000" dirty="0" err="1" smtClean="0">
                <a:cs typeface="Segoe UI Semilight" panose="020B0402040204020203" pitchFamily="34" charset="0"/>
              </a:rPr>
              <a:t>thermal</a:t>
            </a:r>
            <a:r>
              <a:rPr lang="da-DK" sz="2000" dirty="0" smtClean="0">
                <a:cs typeface="Segoe UI Semilight" panose="020B0402040204020203" pitchFamily="34" charset="0"/>
              </a:rPr>
              <a:t> plant </a:t>
            </a:r>
            <a:r>
              <a:rPr lang="da-DK" sz="2000" dirty="0" err="1" smtClean="0">
                <a:cs typeface="Segoe UI Semilight" panose="020B0402040204020203" pitchFamily="34" charset="0"/>
              </a:rPr>
              <a:t>flexibility</a:t>
            </a:r>
            <a:r>
              <a:rPr lang="da-DK" sz="2000" dirty="0" smtClean="0">
                <a:cs typeface="Segoe UI Semilight" panose="020B0402040204020203" pitchFamily="34" charset="0"/>
              </a:rPr>
              <a:t>:</a:t>
            </a:r>
            <a:endParaRPr lang="da-DK" sz="2000" dirty="0">
              <a:cs typeface="Segoe UI Semilight" panose="020B0402040204020203" pitchFamily="34" charset="0"/>
            </a:endParaRPr>
          </a:p>
        </p:txBody>
      </p:sp>
      <p:pic>
        <p:nvPicPr>
          <p:cNvPr id="11" name="Billed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90" y="2067694"/>
            <a:ext cx="4162498" cy="2088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3528" y="2249985"/>
            <a:ext cx="4478462" cy="224676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da-DK" sz="2000" i="1" dirty="0" smtClean="0">
                <a:cs typeface="Segoe UI Semilight" panose="020B0402040204020203" pitchFamily="34" charset="0"/>
              </a:rPr>
              <a:t>The </a:t>
            </a:r>
            <a:r>
              <a:rPr lang="da-DK" sz="2000" i="1" dirty="0" err="1" smtClean="0">
                <a:cs typeface="Segoe UI Semilight" panose="020B0402040204020203" pitchFamily="34" charset="0"/>
              </a:rPr>
              <a:t>ability</a:t>
            </a:r>
            <a:r>
              <a:rPr lang="da-DK" sz="2000" i="1" dirty="0" smtClean="0">
                <a:cs typeface="Segoe UI Semilight" panose="020B0402040204020203" pitchFamily="34" charset="0"/>
              </a:rPr>
              <a:t> </a:t>
            </a:r>
            <a:r>
              <a:rPr lang="da-DK" sz="2000" i="1" dirty="0">
                <a:cs typeface="Segoe UI Semilight" panose="020B0402040204020203" pitchFamily="34" charset="0"/>
              </a:rPr>
              <a:t>of a </a:t>
            </a:r>
            <a:r>
              <a:rPr lang="da-DK" sz="2000" i="1" dirty="0" err="1">
                <a:cs typeface="Segoe UI Semilight" panose="020B0402040204020203" pitchFamily="34" charset="0"/>
              </a:rPr>
              <a:t>thermal</a:t>
            </a:r>
            <a:r>
              <a:rPr lang="da-DK" sz="2000" i="1" dirty="0">
                <a:cs typeface="Segoe UI Semilight" panose="020B0402040204020203" pitchFamily="34" charset="0"/>
              </a:rPr>
              <a:t> power </a:t>
            </a:r>
            <a:r>
              <a:rPr lang="da-DK" sz="2000" i="1" dirty="0" err="1">
                <a:cs typeface="Segoe UI Semilight" panose="020B0402040204020203" pitchFamily="34" charset="0"/>
              </a:rPr>
              <a:t>plants</a:t>
            </a:r>
            <a:r>
              <a:rPr lang="da-DK" sz="2000" i="1" dirty="0">
                <a:cs typeface="Segoe UI Semilight" panose="020B0402040204020203" pitchFamily="34" charset="0"/>
              </a:rPr>
              <a:t> to </a:t>
            </a:r>
            <a:r>
              <a:rPr lang="da-DK" sz="2000" i="1" dirty="0" err="1">
                <a:cs typeface="Segoe UI Semilight" panose="020B0402040204020203" pitchFamily="34" charset="0"/>
              </a:rPr>
              <a:t>follow</a:t>
            </a:r>
            <a:r>
              <a:rPr lang="da-DK" sz="2000" i="1" dirty="0">
                <a:cs typeface="Segoe UI Semilight" panose="020B0402040204020203" pitchFamily="34" charset="0"/>
              </a:rPr>
              <a:t> the load, </a:t>
            </a:r>
            <a:r>
              <a:rPr lang="da-DK" sz="2000" i="1" dirty="0" err="1">
                <a:cs typeface="Segoe UI Semilight" panose="020B0402040204020203" pitchFamily="34" charset="0"/>
              </a:rPr>
              <a:t>changing</a:t>
            </a:r>
            <a:r>
              <a:rPr lang="da-DK" sz="2000" i="1" dirty="0">
                <a:cs typeface="Segoe UI Semilight" panose="020B0402040204020203" pitchFamily="34" charset="0"/>
              </a:rPr>
              <a:t> the </a:t>
            </a:r>
            <a:r>
              <a:rPr lang="da-DK" sz="2000" i="1" dirty="0" err="1">
                <a:cs typeface="Segoe UI Semilight" panose="020B0402040204020203" pitchFamily="34" charset="0"/>
              </a:rPr>
              <a:t>operational</a:t>
            </a:r>
            <a:r>
              <a:rPr lang="da-DK" sz="2000" i="1" dirty="0">
                <a:cs typeface="Segoe UI Semilight" panose="020B0402040204020203" pitchFamily="34" charset="0"/>
              </a:rPr>
              <a:t> </a:t>
            </a:r>
            <a:r>
              <a:rPr lang="da-DK" sz="2000" i="1" dirty="0" err="1">
                <a:cs typeface="Segoe UI Semilight" panose="020B0402040204020203" pitchFamily="34" charset="0"/>
              </a:rPr>
              <a:t>constrains</a:t>
            </a:r>
            <a:r>
              <a:rPr lang="da-DK" sz="2000" i="1" dirty="0">
                <a:cs typeface="Segoe UI Semilight" panose="020B0402040204020203" pitchFamily="34" charset="0"/>
              </a:rPr>
              <a:t> (</a:t>
            </a:r>
            <a:r>
              <a:rPr lang="da-DK" sz="2000" i="1" dirty="0" err="1">
                <a:cs typeface="Segoe UI Semilight" panose="020B0402040204020203" pitchFamily="34" charset="0"/>
              </a:rPr>
              <a:t>e.g</a:t>
            </a:r>
            <a:r>
              <a:rPr lang="da-DK" sz="2000" i="1" dirty="0">
                <a:cs typeface="Segoe UI Semilight" panose="020B0402040204020203" pitchFamily="34" charset="0"/>
              </a:rPr>
              <a:t>. </a:t>
            </a:r>
            <a:r>
              <a:rPr lang="da-DK" sz="2000" i="1" dirty="0" err="1">
                <a:cs typeface="Segoe UI Semilight" panose="020B0402040204020203" pitchFamily="34" charset="0"/>
              </a:rPr>
              <a:t>ramp</a:t>
            </a:r>
            <a:r>
              <a:rPr lang="da-DK" sz="2000" i="1" dirty="0">
                <a:cs typeface="Segoe UI Semilight" panose="020B0402040204020203" pitchFamily="34" charset="0"/>
              </a:rPr>
              <a:t> rates, start-ups, </a:t>
            </a:r>
            <a:r>
              <a:rPr lang="da-DK" sz="2000" i="1" dirty="0" err="1">
                <a:cs typeface="Segoe UI Semilight" panose="020B0402040204020203" pitchFamily="34" charset="0"/>
              </a:rPr>
              <a:t>shut</a:t>
            </a:r>
            <a:r>
              <a:rPr lang="da-DK" sz="2000" i="1" dirty="0">
                <a:cs typeface="Segoe UI Semilight" panose="020B0402040204020203" pitchFamily="34" charset="0"/>
              </a:rPr>
              <a:t> </a:t>
            </a:r>
            <a:r>
              <a:rPr lang="da-DK" sz="2000" i="1" dirty="0" err="1">
                <a:cs typeface="Segoe UI Semilight" panose="020B0402040204020203" pitchFamily="34" charset="0"/>
              </a:rPr>
              <a:t>down</a:t>
            </a:r>
            <a:r>
              <a:rPr lang="da-DK" sz="2000" i="1" dirty="0" smtClean="0">
                <a:cs typeface="Segoe UI Semilight" panose="020B0402040204020203" pitchFamily="34" charset="0"/>
              </a:rPr>
              <a:t>, …) </a:t>
            </a:r>
            <a:r>
              <a:rPr lang="da-DK" sz="2000" i="1" dirty="0" err="1" smtClean="0">
                <a:cs typeface="Segoe UI Semilight" panose="020B0402040204020203" pitchFamily="34" charset="0"/>
              </a:rPr>
              <a:t>according</a:t>
            </a:r>
            <a:r>
              <a:rPr lang="da-DK" sz="2000" i="1" dirty="0" smtClean="0">
                <a:cs typeface="Segoe UI Semilight" panose="020B0402040204020203" pitchFamily="34" charset="0"/>
              </a:rPr>
              <a:t> </a:t>
            </a:r>
            <a:r>
              <a:rPr lang="da-DK" sz="2000" i="1" dirty="0">
                <a:cs typeface="Segoe UI Semilight" panose="020B0402040204020203" pitchFamily="34" charset="0"/>
              </a:rPr>
              <a:t>to </a:t>
            </a:r>
            <a:r>
              <a:rPr lang="da-DK" sz="2000" i="1" dirty="0" err="1">
                <a:cs typeface="Segoe UI Semilight" panose="020B0402040204020203" pitchFamily="34" charset="0"/>
              </a:rPr>
              <a:t>external</a:t>
            </a:r>
            <a:r>
              <a:rPr lang="da-DK" sz="2000" i="1" dirty="0">
                <a:cs typeface="Segoe UI Semilight" panose="020B0402040204020203" pitchFamily="34" charset="0"/>
              </a:rPr>
              <a:t> inputs (</a:t>
            </a:r>
            <a:r>
              <a:rPr lang="da-DK" sz="2000" i="1" dirty="0" err="1">
                <a:cs typeface="Segoe UI Semilight" panose="020B0402040204020203" pitchFamily="34" charset="0"/>
              </a:rPr>
              <a:t>e.g</a:t>
            </a:r>
            <a:r>
              <a:rPr lang="da-DK" sz="2000" i="1" dirty="0">
                <a:cs typeface="Segoe UI Semilight" panose="020B0402040204020203" pitchFamily="34" charset="0"/>
              </a:rPr>
              <a:t>. </a:t>
            </a:r>
            <a:r>
              <a:rPr lang="da-DK" sz="2000" i="1" dirty="0" err="1">
                <a:cs typeface="Segoe UI Semilight" panose="020B0402040204020203" pitchFamily="34" charset="0"/>
              </a:rPr>
              <a:t>fluctuating</a:t>
            </a:r>
            <a:r>
              <a:rPr lang="da-DK" sz="2000" i="1" dirty="0">
                <a:cs typeface="Segoe UI Semilight" panose="020B0402040204020203" pitchFamily="34" charset="0"/>
              </a:rPr>
              <a:t> </a:t>
            </a:r>
            <a:r>
              <a:rPr lang="da-DK" sz="2000" i="1" dirty="0" err="1">
                <a:cs typeface="Segoe UI Semilight" panose="020B0402040204020203" pitchFamily="34" charset="0"/>
              </a:rPr>
              <a:t>production</a:t>
            </a:r>
            <a:r>
              <a:rPr lang="da-DK" sz="2000" i="1" dirty="0">
                <a:cs typeface="Segoe UI Semilight" panose="020B0402040204020203" pitchFamily="34" charset="0"/>
              </a:rPr>
              <a:t> from </a:t>
            </a:r>
            <a:r>
              <a:rPr lang="da-DK" sz="2000" i="1" dirty="0" smtClean="0">
                <a:cs typeface="Segoe UI Semilight" panose="020B0402040204020203" pitchFamily="34" charset="0"/>
              </a:rPr>
              <a:t>RES, </a:t>
            </a:r>
            <a:r>
              <a:rPr lang="da-DK" sz="2000" i="1" dirty="0" err="1" smtClean="0">
                <a:cs typeface="Segoe UI Semilight" panose="020B0402040204020203" pitchFamily="34" charset="0"/>
              </a:rPr>
              <a:t>price</a:t>
            </a:r>
            <a:r>
              <a:rPr lang="da-DK" sz="2000" i="1" dirty="0" smtClean="0">
                <a:cs typeface="Segoe UI Semilight" panose="020B0402040204020203" pitchFamily="34" charset="0"/>
              </a:rPr>
              <a:t> signals, …). </a:t>
            </a:r>
            <a:endParaRPr lang="da-DK" sz="2000" i="1" dirty="0"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-50" dirty="0">
                <a:solidFill>
                  <a:srgbClr val="FFFFFF"/>
                </a:solidFill>
                <a:latin typeface="Arial"/>
              </a:rPr>
              <a:t>Sharing knowledge from the </a:t>
            </a:r>
            <a:r>
              <a:rPr lang="en-US" spc="-50" dirty="0" smtClean="0">
                <a:solidFill>
                  <a:srgbClr val="FFFFFF"/>
                </a:solidFill>
                <a:latin typeface="Arial"/>
              </a:rPr>
              <a:t>Danish experience</a:t>
            </a:r>
            <a:endParaRPr lang="en-US" spc="-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Agenda for the </a:t>
            </a:r>
            <a:r>
              <a:rPr lang="da-DK" dirty="0" err="1" smtClean="0"/>
              <a:t>day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8312" y="1491630"/>
            <a:ext cx="8460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Thermal </a:t>
            </a:r>
            <a:r>
              <a:rPr lang="da-DK" sz="2000" dirty="0" err="1"/>
              <a:t>plants</a:t>
            </a:r>
            <a:r>
              <a:rPr lang="da-DK" sz="2000" dirty="0"/>
              <a:t> </a:t>
            </a:r>
            <a:r>
              <a:rPr lang="da-DK" sz="2000" dirty="0" err="1"/>
              <a:t>flexibility</a:t>
            </a:r>
            <a:r>
              <a:rPr lang="da-DK" sz="2000" dirty="0"/>
              <a:t>: </a:t>
            </a:r>
            <a:r>
              <a:rPr lang="da-DK" sz="2000" dirty="0" err="1"/>
              <a:t>conceptual</a:t>
            </a:r>
            <a:r>
              <a:rPr lang="da-DK" sz="2000" dirty="0"/>
              <a:t> </a:t>
            </a:r>
            <a:r>
              <a:rPr lang="da-DK" sz="2000" dirty="0" smtClean="0"/>
              <a:t>definition</a:t>
            </a:r>
            <a:endParaRPr lang="da-DK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b="1" dirty="0" smtClean="0"/>
              <a:t>Thermal </a:t>
            </a:r>
            <a:r>
              <a:rPr lang="da-DK" sz="2000" b="1" dirty="0" err="1" smtClean="0"/>
              <a:t>flexibility</a:t>
            </a:r>
            <a:r>
              <a:rPr lang="da-DK" sz="2000" b="1" dirty="0" smtClean="0"/>
              <a:t> in the Danish </a:t>
            </a:r>
            <a:r>
              <a:rPr lang="da-DK" sz="2000" b="1" dirty="0" err="1" smtClean="0"/>
              <a:t>energy</a:t>
            </a:r>
            <a:r>
              <a:rPr lang="da-DK" sz="2000" b="1" dirty="0" smtClean="0"/>
              <a:t>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 </a:t>
            </a:r>
            <a:r>
              <a:rPr lang="da-DK" sz="2000" dirty="0" err="1" smtClean="0"/>
              <a:t>experiences</a:t>
            </a:r>
            <a:r>
              <a:rPr lang="da-DK" sz="2000" dirty="0" smtClean="0"/>
              <a:t>: </a:t>
            </a:r>
            <a:endParaRPr lang="da-DK" sz="2000" dirty="0" smtClean="0"/>
          </a:p>
          <a:p>
            <a:pPr lvl="1">
              <a:lnSpc>
                <a:spcPct val="150000"/>
              </a:lnSpc>
            </a:pPr>
            <a:r>
              <a:rPr lang="da-DK" sz="2000" dirty="0" smtClean="0"/>
              <a:t>	</a:t>
            </a:r>
            <a:r>
              <a:rPr lang="da-DK" sz="2000" dirty="0" err="1" smtClean="0"/>
              <a:t>replicating</a:t>
            </a:r>
            <a:r>
              <a:rPr lang="da-DK" sz="2000" dirty="0" smtClean="0"/>
              <a:t> </a:t>
            </a:r>
            <a:r>
              <a:rPr lang="da-DK" sz="2000" dirty="0" err="1" smtClean="0"/>
              <a:t>thermal</a:t>
            </a:r>
            <a:r>
              <a:rPr lang="da-DK" sz="2000" dirty="0" smtClean="0"/>
              <a:t> </a:t>
            </a:r>
            <a:r>
              <a:rPr lang="da-DK" sz="2000" dirty="0" err="1" smtClean="0"/>
              <a:t>flexibility</a:t>
            </a:r>
            <a:r>
              <a:rPr lang="da-DK" sz="2000" dirty="0" smtClean="0"/>
              <a:t> in South </a:t>
            </a:r>
            <a:r>
              <a:rPr lang="da-DK" sz="2000" dirty="0" err="1" smtClean="0"/>
              <a:t>Africa</a:t>
            </a:r>
            <a:r>
              <a:rPr lang="da-DK" sz="2000" dirty="0" smtClean="0"/>
              <a:t> 				to </a:t>
            </a:r>
            <a:r>
              <a:rPr lang="da-DK" sz="2000" dirty="0" err="1" smtClean="0"/>
              <a:t>facilitate</a:t>
            </a:r>
            <a:r>
              <a:rPr lang="da-DK" sz="2000" dirty="0" smtClean="0"/>
              <a:t> integration of 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/>
              <a:t>Key</a:t>
            </a:r>
            <a:r>
              <a:rPr lang="da-DK" sz="2000" dirty="0" smtClean="0"/>
              <a:t> </a:t>
            </a:r>
            <a:r>
              <a:rPr lang="da-DK" sz="2000" dirty="0" err="1" smtClean="0"/>
              <a:t>learnings</a:t>
            </a:r>
            <a:r>
              <a:rPr lang="da-DK" sz="2000" dirty="0" smtClean="0"/>
              <a:t> and </a:t>
            </a:r>
            <a:r>
              <a:rPr lang="da-DK" sz="2000" dirty="0" err="1" smtClean="0"/>
              <a:t>takeaways</a:t>
            </a:r>
            <a:endParaRPr lang="da-DK" sz="20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4" y="1778992"/>
            <a:ext cx="2417432" cy="1872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48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/>
              <a:t>Integration of RES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Thermal </a:t>
            </a:r>
            <a:r>
              <a:rPr lang="da-DK" dirty="0" err="1"/>
              <a:t>flexibility</a:t>
            </a:r>
            <a:r>
              <a:rPr lang="da-DK" dirty="0"/>
              <a:t> in the Danish system</a:t>
            </a:r>
            <a:endParaRPr lang="en-GB" dirty="0"/>
          </a:p>
        </p:txBody>
      </p:sp>
      <p:sp>
        <p:nvSpPr>
          <p:cNvPr id="13" name="object 8"/>
          <p:cNvSpPr/>
          <p:nvPr/>
        </p:nvSpPr>
        <p:spPr>
          <a:xfrm>
            <a:off x="774311" y="2128618"/>
            <a:ext cx="1280795" cy="782955"/>
          </a:xfrm>
          <a:custGeom>
            <a:avLst/>
            <a:gdLst/>
            <a:ahLst/>
            <a:cxnLst/>
            <a:rect l="l" t="t" r="r" b="b"/>
            <a:pathLst>
              <a:path w="1280795" h="782954">
                <a:moveTo>
                  <a:pt x="0" y="78359"/>
                </a:moveTo>
                <a:lnTo>
                  <a:pt x="6151" y="47845"/>
                </a:lnTo>
                <a:lnTo>
                  <a:pt x="22923" y="22939"/>
                </a:lnTo>
                <a:lnTo>
                  <a:pt x="47791" y="6153"/>
                </a:lnTo>
                <a:lnTo>
                  <a:pt x="78231" y="0"/>
                </a:lnTo>
                <a:lnTo>
                  <a:pt x="1202055" y="0"/>
                </a:lnTo>
                <a:lnTo>
                  <a:pt x="1232548" y="6153"/>
                </a:lnTo>
                <a:lnTo>
                  <a:pt x="1257411" y="22939"/>
                </a:lnTo>
                <a:lnTo>
                  <a:pt x="1274153" y="47845"/>
                </a:lnTo>
                <a:lnTo>
                  <a:pt x="1280286" y="78359"/>
                </a:lnTo>
                <a:lnTo>
                  <a:pt x="1280286" y="704341"/>
                </a:lnTo>
                <a:lnTo>
                  <a:pt x="1274153" y="734782"/>
                </a:lnTo>
                <a:lnTo>
                  <a:pt x="1257411" y="759650"/>
                </a:lnTo>
                <a:lnTo>
                  <a:pt x="1232548" y="776422"/>
                </a:lnTo>
                <a:lnTo>
                  <a:pt x="1202055" y="782574"/>
                </a:lnTo>
                <a:lnTo>
                  <a:pt x="78231" y="782574"/>
                </a:lnTo>
                <a:lnTo>
                  <a:pt x="47791" y="776422"/>
                </a:lnTo>
                <a:lnTo>
                  <a:pt x="22923" y="759650"/>
                </a:lnTo>
                <a:lnTo>
                  <a:pt x="6151" y="734782"/>
                </a:lnTo>
                <a:lnTo>
                  <a:pt x="0" y="704341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800472" y="3204689"/>
            <a:ext cx="1228090" cy="782955"/>
          </a:xfrm>
          <a:custGeom>
            <a:avLst/>
            <a:gdLst/>
            <a:ahLst/>
            <a:cxnLst/>
            <a:rect l="l" t="t" r="r" b="b"/>
            <a:pathLst>
              <a:path w="1228089" h="782954">
                <a:moveTo>
                  <a:pt x="0" y="78231"/>
                </a:moveTo>
                <a:lnTo>
                  <a:pt x="6133" y="47738"/>
                </a:lnTo>
                <a:lnTo>
                  <a:pt x="22875" y="22875"/>
                </a:lnTo>
                <a:lnTo>
                  <a:pt x="47738" y="6133"/>
                </a:lnTo>
                <a:lnTo>
                  <a:pt x="78231" y="0"/>
                </a:lnTo>
                <a:lnTo>
                  <a:pt x="1149858" y="0"/>
                </a:lnTo>
                <a:lnTo>
                  <a:pt x="1180298" y="6133"/>
                </a:lnTo>
                <a:lnTo>
                  <a:pt x="1205166" y="22875"/>
                </a:lnTo>
                <a:lnTo>
                  <a:pt x="1221938" y="47738"/>
                </a:lnTo>
                <a:lnTo>
                  <a:pt x="1228090" y="78231"/>
                </a:lnTo>
                <a:lnTo>
                  <a:pt x="1228090" y="704214"/>
                </a:lnTo>
                <a:lnTo>
                  <a:pt x="1221938" y="734655"/>
                </a:lnTo>
                <a:lnTo>
                  <a:pt x="1205166" y="759523"/>
                </a:lnTo>
                <a:lnTo>
                  <a:pt x="1180298" y="776295"/>
                </a:lnTo>
                <a:lnTo>
                  <a:pt x="1149858" y="782446"/>
                </a:lnTo>
                <a:lnTo>
                  <a:pt x="78231" y="782446"/>
                </a:lnTo>
                <a:lnTo>
                  <a:pt x="47738" y="776295"/>
                </a:lnTo>
                <a:lnTo>
                  <a:pt x="22875" y="759523"/>
                </a:lnTo>
                <a:lnTo>
                  <a:pt x="6133" y="734655"/>
                </a:lnTo>
                <a:lnTo>
                  <a:pt x="0" y="704214"/>
                </a:lnTo>
                <a:lnTo>
                  <a:pt x="0" y="7823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/>
        </p:nvSpPr>
        <p:spPr>
          <a:xfrm>
            <a:off x="765547" y="4280633"/>
            <a:ext cx="1297940" cy="782955"/>
          </a:xfrm>
          <a:custGeom>
            <a:avLst/>
            <a:gdLst/>
            <a:ahLst/>
            <a:cxnLst/>
            <a:rect l="l" t="t" r="r" b="b"/>
            <a:pathLst>
              <a:path w="1297939" h="782954">
                <a:moveTo>
                  <a:pt x="0" y="78232"/>
                </a:moveTo>
                <a:lnTo>
                  <a:pt x="6151" y="47738"/>
                </a:lnTo>
                <a:lnTo>
                  <a:pt x="22923" y="22875"/>
                </a:lnTo>
                <a:lnTo>
                  <a:pt x="47791" y="6133"/>
                </a:lnTo>
                <a:lnTo>
                  <a:pt x="78231" y="0"/>
                </a:lnTo>
                <a:lnTo>
                  <a:pt x="1219580" y="0"/>
                </a:lnTo>
                <a:lnTo>
                  <a:pt x="1250021" y="6133"/>
                </a:lnTo>
                <a:lnTo>
                  <a:pt x="1274889" y="22875"/>
                </a:lnTo>
                <a:lnTo>
                  <a:pt x="1291661" y="47738"/>
                </a:lnTo>
                <a:lnTo>
                  <a:pt x="1297813" y="78232"/>
                </a:lnTo>
                <a:lnTo>
                  <a:pt x="1297813" y="704215"/>
                </a:lnTo>
                <a:lnTo>
                  <a:pt x="1291661" y="734673"/>
                </a:lnTo>
                <a:lnTo>
                  <a:pt x="1274889" y="759544"/>
                </a:lnTo>
                <a:lnTo>
                  <a:pt x="1250021" y="776311"/>
                </a:lnTo>
                <a:lnTo>
                  <a:pt x="1219580" y="782459"/>
                </a:lnTo>
                <a:lnTo>
                  <a:pt x="78231" y="782459"/>
                </a:lnTo>
                <a:lnTo>
                  <a:pt x="47791" y="776311"/>
                </a:lnTo>
                <a:lnTo>
                  <a:pt x="22923" y="759544"/>
                </a:lnTo>
                <a:lnTo>
                  <a:pt x="6151" y="734673"/>
                </a:lnTo>
                <a:lnTo>
                  <a:pt x="0" y="704215"/>
                </a:lnTo>
                <a:lnTo>
                  <a:pt x="0" y="7823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468312" y="1223313"/>
            <a:ext cx="820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Danish power systems is characterized by large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lexibility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and 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manages to </a:t>
            </a:r>
            <a:r>
              <a:rPr lang="en-US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integrate 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increasing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levels of </a:t>
            </a:r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RES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 the power system </a:t>
            </a:r>
            <a:r>
              <a:rPr lang="en-US" b="1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through: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301" y="2026443"/>
            <a:ext cx="5831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market </a:t>
            </a:r>
            <a:r>
              <a:rPr lang="en-US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design, </a:t>
            </a:r>
            <a:endParaRPr lang="en-US" b="1" u="sng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</a:t>
            </a:r>
            <a:r>
              <a:rPr lang="en-US" b="1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rid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forecast and dispatch</a:t>
            </a: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thermal power plant flexibility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US" b="1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nterconnectors and transmission planning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68" y="3389482"/>
            <a:ext cx="3338177" cy="1656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3381" y="2089473"/>
            <a:ext cx="2856249" cy="2025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7964" y="4579575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 smtClean="0">
                <a:hlinkClick r:id="rId4"/>
              </a:rPr>
              <a:t>Download Report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787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bP7.mg.p1_b6DP.PVRZ7A"/>
</p:tagLst>
</file>

<file path=ppt/theme/theme1.xml><?xml version="1.0" encoding="utf-8"?>
<a:theme xmlns:a="http://schemas.openxmlformats.org/drawingml/2006/main" name="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-2020_PPt DK bredt format.pptx" id="{5B4174C6-AF46-4A10-A078-22F363548191}" vid="{8EF85EA2-3116-440E-BDC2-E5A7EDC2EE64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DK bredt format</Template>
  <TotalTime>8530</TotalTime>
  <Words>1659</Words>
  <Application>Microsoft Office PowerPoint</Application>
  <PresentationFormat>On-screen Show (16:9)</PresentationFormat>
  <Paragraphs>261</Paragraphs>
  <Slides>27</Slides>
  <Notes>23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Barlow Light</vt:lpstr>
      <vt:lpstr>Calibri</vt:lpstr>
      <vt:lpstr>Segoe UI Semibold</vt:lpstr>
      <vt:lpstr>Segoe UI Semilight</vt:lpstr>
      <vt:lpstr>ENS Layout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Jonas Katz</dc:creator>
  <cp:lastModifiedBy>Mattia Baldini</cp:lastModifiedBy>
  <cp:revision>610</cp:revision>
  <dcterms:created xsi:type="dcterms:W3CDTF">2020-07-01T19:23:12Z</dcterms:created>
  <dcterms:modified xsi:type="dcterms:W3CDTF">2021-10-14T14:55:23Z</dcterms:modified>
</cp:coreProperties>
</file>