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03" r:id="rId3"/>
    <p:sldId id="265" r:id="rId4"/>
    <p:sldId id="308" r:id="rId5"/>
    <p:sldId id="306" r:id="rId6"/>
    <p:sldId id="307" r:id="rId7"/>
    <p:sldId id="258" r:id="rId8"/>
    <p:sldId id="311" r:id="rId9"/>
    <p:sldId id="264" r:id="rId10"/>
    <p:sldId id="268" r:id="rId11"/>
    <p:sldId id="276" r:id="rId12"/>
    <p:sldId id="269" r:id="rId13"/>
    <p:sldId id="304" r:id="rId14"/>
    <p:sldId id="277" r:id="rId15"/>
    <p:sldId id="294" r:id="rId16"/>
    <p:sldId id="271" r:id="rId17"/>
    <p:sldId id="309" r:id="rId18"/>
    <p:sldId id="310" r:id="rId19"/>
    <p:sldId id="274" r:id="rId20"/>
    <p:sldId id="292" r:id="rId21"/>
    <p:sldId id="305" r:id="rId22"/>
    <p:sldId id="259" r:id="rId23"/>
    <p:sldId id="260" r:id="rId24"/>
    <p:sldId id="261" r:id="rId25"/>
    <p:sldId id="262" r:id="rId26"/>
    <p:sldId id="263" r:id="rId27"/>
    <p:sldId id="275" r:id="rId28"/>
    <p:sldId id="302" r:id="rId29"/>
    <p:sldId id="290" r:id="rId30"/>
    <p:sldId id="279" r:id="rId31"/>
    <p:sldId id="270" r:id="rId32"/>
    <p:sldId id="272" r:id="rId33"/>
    <p:sldId id="295" r:id="rId34"/>
    <p:sldId id="280" r:id="rId35"/>
    <p:sldId id="282" r:id="rId36"/>
    <p:sldId id="281" r:id="rId37"/>
    <p:sldId id="293" r:id="rId38"/>
    <p:sldId id="297" r:id="rId39"/>
    <p:sldId id="298" r:id="rId40"/>
    <p:sldId id="299" r:id="rId41"/>
    <p:sldId id="300" r:id="rId4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FFFF"/>
    <a:srgbClr val="274735"/>
    <a:srgbClr val="E6E6E6"/>
    <a:srgbClr val="F2E8BC"/>
    <a:srgbClr val="EFE3AF"/>
    <a:srgbClr val="383837"/>
    <a:srgbClr val="D9E6C6"/>
    <a:srgbClr val="F5DE62"/>
    <a:srgbClr val="B3CE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llemlayou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11" autoAdjust="0"/>
    <p:restoredTop sz="96395" autoAdjust="0"/>
  </p:normalViewPr>
  <p:slideViewPr>
    <p:cSldViewPr snapToGrid="0">
      <p:cViewPr varScale="1">
        <p:scale>
          <a:sx n="111" d="100"/>
          <a:sy n="111" d="100"/>
        </p:scale>
        <p:origin x="756" y="114"/>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047211\Downloads\kf21_resultater_-_tal_bag_figurer%2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prod.sitad.dk\dfs\CU2303\enheder2\GR\Wind%20faggruppe\Windstats\windsta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a:ea typeface="Arial"/>
                <a:cs typeface="Arial"/>
              </a:defRPr>
            </a:pPr>
            <a:r>
              <a:rPr lang="da-DK" dirty="0" smtClean="0"/>
              <a:t>Emissions from </a:t>
            </a:r>
            <a:r>
              <a:rPr lang="da-DK" dirty="0" err="1" smtClean="0"/>
              <a:t>electricity</a:t>
            </a:r>
            <a:r>
              <a:rPr lang="da-DK" dirty="0" smtClean="0"/>
              <a:t> and </a:t>
            </a:r>
            <a:r>
              <a:rPr lang="da-DK" dirty="0" err="1" smtClean="0"/>
              <a:t>district</a:t>
            </a:r>
            <a:r>
              <a:rPr lang="da-DK" baseline="0" dirty="0" smtClean="0"/>
              <a:t> heating </a:t>
            </a:r>
            <a:r>
              <a:rPr lang="da-DK" baseline="0" dirty="0" err="1" smtClean="0"/>
              <a:t>excluding</a:t>
            </a:r>
            <a:r>
              <a:rPr lang="da-DK" baseline="0" dirty="0" smtClean="0"/>
              <a:t> </a:t>
            </a:r>
            <a:r>
              <a:rPr lang="da-DK" baseline="0" dirty="0" err="1" smtClean="0"/>
              <a:t>waste</a:t>
            </a:r>
            <a:r>
              <a:rPr lang="da-DK" baseline="0" dirty="0" smtClean="0"/>
              <a:t>-to-</a:t>
            </a:r>
            <a:r>
              <a:rPr lang="da-DK" baseline="0" dirty="0" err="1" smtClean="0"/>
              <a:t>energy</a:t>
            </a:r>
            <a:endParaRPr lang="da-DK" dirty="0"/>
          </a:p>
        </c:rich>
      </c:tx>
      <c:layout>
        <c:manualLayout>
          <c:xMode val="edge"/>
          <c:yMode val="edge"/>
          <c:x val="0.12654672000353645"/>
          <c:y val="7.575886371248855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a:ea typeface="Arial"/>
              <a:cs typeface="Arial"/>
            </a:defRPr>
          </a:pPr>
          <a:endParaRPr lang="en-US"/>
        </a:p>
      </c:txPr>
    </c:title>
    <c:autoTitleDeleted val="0"/>
    <c:plotArea>
      <c:layout>
        <c:manualLayout>
          <c:layoutTarget val="inner"/>
          <c:xMode val="edge"/>
          <c:yMode val="edge"/>
          <c:x val="6.2090387011777534E-2"/>
          <c:y val="0.14333040140565501"/>
          <c:w val="0.87993762134574383"/>
          <c:h val="0.77387142408469722"/>
        </c:manualLayout>
      </c:layout>
      <c:areaChart>
        <c:grouping val="standard"/>
        <c:varyColors val="0"/>
        <c:ser>
          <c:idx val="0"/>
          <c:order val="0"/>
          <c:tx>
            <c:strRef>
              <c:f>'8A'!$M$4</c:f>
              <c:strCache>
                <c:ptCount val="1"/>
                <c:pt idx="0">
                  <c:v> </c:v>
                </c:pt>
              </c:strCache>
            </c:strRef>
          </c:tx>
          <c:spPr>
            <a:solidFill>
              <a:srgbClr val="002060"/>
            </a:solidFill>
            <a:ln w="9525">
              <a:solidFill>
                <a:srgbClr val="3C95CC"/>
              </a:solidFill>
            </a:ln>
            <a:effectLst/>
          </c:spPr>
          <c:cat>
            <c:strRef>
              <c:f>'8A'!$N$3:$BB$3</c:f>
              <c:strCach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strCache>
            </c:strRef>
          </c:cat>
          <c:val>
            <c:numRef>
              <c:f>'8A'!$N$4:$BB$4</c:f>
              <c:numCache>
                <c:formatCode>General</c:formatCode>
                <c:ptCount val="41"/>
                <c:pt idx="0">
                  <c:v>24.37</c:v>
                </c:pt>
                <c:pt idx="1">
                  <c:v>33.130000000000003</c:v>
                </c:pt>
                <c:pt idx="2">
                  <c:v>27.95</c:v>
                </c:pt>
                <c:pt idx="3">
                  <c:v>29.5</c:v>
                </c:pt>
                <c:pt idx="4">
                  <c:v>33.6</c:v>
                </c:pt>
                <c:pt idx="5">
                  <c:v>29.89</c:v>
                </c:pt>
                <c:pt idx="6">
                  <c:v>42.08</c:v>
                </c:pt>
                <c:pt idx="7">
                  <c:v>32.89</c:v>
                </c:pt>
                <c:pt idx="8">
                  <c:v>29.28</c:v>
                </c:pt>
                <c:pt idx="9">
                  <c:v>25.98</c:v>
                </c:pt>
                <c:pt idx="10">
                  <c:v>22.75</c:v>
                </c:pt>
                <c:pt idx="11">
                  <c:v>24.04</c:v>
                </c:pt>
                <c:pt idx="12">
                  <c:v>24.08</c:v>
                </c:pt>
                <c:pt idx="13">
                  <c:v>28.76</c:v>
                </c:pt>
                <c:pt idx="14">
                  <c:v>22.78</c:v>
                </c:pt>
                <c:pt idx="15">
                  <c:v>19.52</c:v>
                </c:pt>
                <c:pt idx="16">
                  <c:v>27.28</c:v>
                </c:pt>
                <c:pt idx="17">
                  <c:v>22.5</c:v>
                </c:pt>
                <c:pt idx="18">
                  <c:v>20.47</c:v>
                </c:pt>
                <c:pt idx="19">
                  <c:v>20.440000000000001</c:v>
                </c:pt>
                <c:pt idx="20">
                  <c:v>20.52</c:v>
                </c:pt>
                <c:pt idx="21">
                  <c:v>16.52</c:v>
                </c:pt>
                <c:pt idx="22">
                  <c:v>13.17</c:v>
                </c:pt>
                <c:pt idx="23">
                  <c:v>15.32</c:v>
                </c:pt>
                <c:pt idx="24">
                  <c:v>11.82</c:v>
                </c:pt>
                <c:pt idx="25">
                  <c:v>8.8800000000000008</c:v>
                </c:pt>
                <c:pt idx="26">
                  <c:v>10.27</c:v>
                </c:pt>
                <c:pt idx="27">
                  <c:v>7.74</c:v>
                </c:pt>
                <c:pt idx="28">
                  <c:v>7.79</c:v>
                </c:pt>
                <c:pt idx="29">
                  <c:v>4.92</c:v>
                </c:pt>
                <c:pt idx="30">
                  <c:v>2.66</c:v>
                </c:pt>
                <c:pt idx="31">
                  <c:v>2.8</c:v>
                </c:pt>
                <c:pt idx="32">
                  <c:v>2.46</c:v>
                </c:pt>
                <c:pt idx="33">
                  <c:v>1.54</c:v>
                </c:pt>
                <c:pt idx="34">
                  <c:v>1.26</c:v>
                </c:pt>
                <c:pt idx="35">
                  <c:v>1.1200000000000001</c:v>
                </c:pt>
                <c:pt idx="36">
                  <c:v>0.99</c:v>
                </c:pt>
                <c:pt idx="37">
                  <c:v>0.76</c:v>
                </c:pt>
                <c:pt idx="38">
                  <c:v>0.59</c:v>
                </c:pt>
                <c:pt idx="39">
                  <c:v>0.27</c:v>
                </c:pt>
                <c:pt idx="40">
                  <c:v>0.24</c:v>
                </c:pt>
              </c:numCache>
            </c:numRef>
          </c:val>
          <c:extLst>
            <c:ext xmlns:c16="http://schemas.microsoft.com/office/drawing/2014/chart" uri="{C3380CC4-5D6E-409C-BE32-E72D297353CC}">
              <c16:uniqueId val="{00000000-D57E-4632-A0F2-BFA55E610D80}"/>
            </c:ext>
          </c:extLst>
        </c:ser>
        <c:dLbls>
          <c:showLegendKey val="0"/>
          <c:showVal val="0"/>
          <c:showCatName val="0"/>
          <c:showSerName val="0"/>
          <c:showPercent val="0"/>
          <c:showBubbleSize val="0"/>
        </c:dLbls>
        <c:axId val="594689248"/>
        <c:axId val="594686624"/>
      </c:areaChart>
      <c:catAx>
        <c:axId val="5946892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Arial"/>
                <a:ea typeface="Arial"/>
                <a:cs typeface="Arial"/>
              </a:defRPr>
            </a:pPr>
            <a:endParaRPr lang="en-US"/>
          </a:p>
        </c:txPr>
        <c:crossAx val="594686624"/>
        <c:crosses val="autoZero"/>
        <c:auto val="1"/>
        <c:lblAlgn val="ctr"/>
        <c:lblOffset val="100"/>
        <c:tickLblSkip val="5"/>
        <c:noMultiLvlLbl val="0"/>
      </c:catAx>
      <c:valAx>
        <c:axId val="594686624"/>
        <c:scaling>
          <c:orientation val="minMax"/>
        </c:scaling>
        <c:delete val="0"/>
        <c:axPos val="l"/>
        <c:majorGridlines>
          <c:spPr>
            <a:ln w="9525" cap="flat" cmpd="sng" algn="ctr">
              <a:solidFill>
                <a:srgbClr val="C8C8C8"/>
              </a:solidFill>
              <a:prstDash val="dash"/>
              <a:round/>
            </a:ln>
            <a:effectLst/>
          </c:spPr>
        </c:majorGridlines>
        <c:title>
          <c:tx>
            <c:rich>
              <a:bodyPr rot="0" spcFirstLastPara="1" vertOverflow="ellipsis"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mn-cs"/>
                  </a:defRPr>
                </a:pPr>
                <a:r>
                  <a:rPr lang="da-DK" sz="800" b="1" dirty="0" smtClean="0">
                    <a:latin typeface="Arial" panose="020B0604020202020204" pitchFamily="34" charset="0"/>
                  </a:rPr>
                  <a:t>million </a:t>
                </a:r>
                <a:r>
                  <a:rPr lang="da-DK" sz="800" b="1" dirty="0">
                    <a:latin typeface="Arial" panose="020B0604020202020204" pitchFamily="34" charset="0"/>
                  </a:rPr>
                  <a:t>ton CO2e</a:t>
                </a:r>
              </a:p>
            </c:rich>
          </c:tx>
          <c:layout>
            <c:manualLayout>
              <c:xMode val="edge"/>
              <c:yMode val="edge"/>
              <c:x val="1.1891395315620128E-2"/>
              <c:y val="6.3997150989503218E-2"/>
            </c:manualLayout>
          </c:layout>
          <c:overlay val="0"/>
          <c:spPr>
            <a:noFill/>
            <a:ln>
              <a:noFill/>
            </a:ln>
            <a:effectLst/>
          </c:spPr>
          <c:txPr>
            <a:bodyPr rot="0" spcFirstLastPara="1" vertOverflow="ellipsis"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Arial"/>
                <a:ea typeface="Arial"/>
                <a:cs typeface="Arial"/>
              </a:defRPr>
            </a:pPr>
            <a:endParaRPr lang="en-US"/>
          </a:p>
        </c:txPr>
        <c:crossAx val="594689248"/>
        <c:crosses val="autoZero"/>
        <c:crossBetween val="midCat"/>
      </c:valAx>
      <c:spPr>
        <a:noFill/>
        <a:ln>
          <a:noFill/>
        </a:ln>
        <a:effectLst/>
      </c:spPr>
    </c:plotArea>
    <c:plotVisOnly val="1"/>
    <c:dispBlanksAs val="zero"/>
    <c:showDLblsOverMax val="0"/>
  </c:chart>
  <c:spPr>
    <a:no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Offshore wind auctions</a:t>
            </a:r>
            <a:r>
              <a:rPr lang="da-DK" baseline="0"/>
              <a:t> in Denmark</a:t>
            </a:r>
            <a:endParaRPr lang="da-DK"/>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spPr>
            <a:solidFill>
              <a:schemeClr val="accent1">
                <a:alpha val="50000"/>
              </a:schemeClr>
            </a:solidFill>
            <a:ln w="19050">
              <a:solidFill>
                <a:schemeClr val="accent1"/>
              </a:solidFill>
            </a:ln>
            <a:effectLst/>
          </c:spPr>
          <c:invertIfNegative val="0"/>
          <c:xVal>
            <c:numRef>
              <c:f>(udbud!$B$2,udbud!$B$4:$B$8)</c:f>
              <c:numCache>
                <c:formatCode>General</c:formatCode>
                <c:ptCount val="6"/>
                <c:pt idx="0">
                  <c:v>2005</c:v>
                </c:pt>
                <c:pt idx="1">
                  <c:v>2008</c:v>
                </c:pt>
                <c:pt idx="2">
                  <c:v>2010</c:v>
                </c:pt>
                <c:pt idx="3">
                  <c:v>2015</c:v>
                </c:pt>
                <c:pt idx="4">
                  <c:v>2016</c:v>
                </c:pt>
                <c:pt idx="5">
                  <c:v>2016</c:v>
                </c:pt>
              </c:numCache>
            </c:numRef>
          </c:xVal>
          <c:yVal>
            <c:numRef>
              <c:f>(udbud!$D$2,udbud!$D$4:$D$8)</c:f>
              <c:numCache>
                <c:formatCode>General</c:formatCode>
                <c:ptCount val="6"/>
                <c:pt idx="0">
                  <c:v>0.51800000000000002</c:v>
                </c:pt>
                <c:pt idx="1">
                  <c:v>0.629</c:v>
                </c:pt>
                <c:pt idx="2">
                  <c:v>1.05</c:v>
                </c:pt>
                <c:pt idx="3">
                  <c:v>0.77</c:v>
                </c:pt>
                <c:pt idx="4">
                  <c:v>0.372</c:v>
                </c:pt>
                <c:pt idx="5">
                  <c:v>0.47499999999999998</c:v>
                </c:pt>
              </c:numCache>
            </c:numRef>
          </c:yVal>
          <c:bubbleSize>
            <c:numRef>
              <c:f>(udbud!$C$2,udbud!$C$4:$C$8)</c:f>
              <c:numCache>
                <c:formatCode>General</c:formatCode>
                <c:ptCount val="6"/>
                <c:pt idx="0">
                  <c:v>209</c:v>
                </c:pt>
                <c:pt idx="1">
                  <c:v>207</c:v>
                </c:pt>
                <c:pt idx="2">
                  <c:v>400</c:v>
                </c:pt>
                <c:pt idx="3">
                  <c:v>400</c:v>
                </c:pt>
                <c:pt idx="4">
                  <c:v>600</c:v>
                </c:pt>
                <c:pt idx="5">
                  <c:v>350</c:v>
                </c:pt>
              </c:numCache>
            </c:numRef>
          </c:bubbleSize>
          <c:bubble3D val="0"/>
          <c:extLst>
            <c:ext xmlns:c16="http://schemas.microsoft.com/office/drawing/2014/chart" uri="{C3380CC4-5D6E-409C-BE32-E72D297353CC}">
              <c16:uniqueId val="{00000000-848B-43CB-B24A-D764FF3B79F8}"/>
            </c:ext>
          </c:extLst>
        </c:ser>
        <c:dLbls>
          <c:showLegendKey val="0"/>
          <c:showVal val="0"/>
          <c:showCatName val="0"/>
          <c:showSerName val="0"/>
          <c:showPercent val="0"/>
          <c:showBubbleSize val="0"/>
        </c:dLbls>
        <c:bubbleScale val="100"/>
        <c:showNegBubbles val="0"/>
        <c:axId val="644760776"/>
        <c:axId val="644761760"/>
      </c:bubbleChart>
      <c:valAx>
        <c:axId val="644760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761760"/>
        <c:crosses val="autoZero"/>
        <c:crossBetween val="midCat"/>
      </c:valAx>
      <c:valAx>
        <c:axId val="644761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Price (DKK/kWh)</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760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0.7374</cdr:x>
      <cdr:y>0.87257</cdr:y>
    </cdr:from>
    <cdr:to>
      <cdr:x>0.7383</cdr:x>
      <cdr:y>0.91793</cdr:y>
    </cdr:to>
    <cdr:cxnSp macro="">
      <cdr:nvCxnSpPr>
        <cdr:cNvPr id="3" name="Lige forbindelse 2"/>
        <cdr:cNvCxnSpPr/>
      </cdr:nvCxnSpPr>
      <cdr:spPr>
        <a:xfrm xmlns:a="http://schemas.openxmlformats.org/drawingml/2006/main" flipH="1" flipV="1">
          <a:off x="7756526" y="3848057"/>
          <a:ext cx="9525" cy="200026"/>
        </a:xfrm>
        <a:prstGeom xmlns:a="http://schemas.openxmlformats.org/drawingml/2006/main" prst="line">
          <a:avLst/>
        </a:prstGeom>
        <a:ln xmlns:a="http://schemas.openxmlformats.org/drawingml/2006/main">
          <a:solidFill>
            <a:srgbClr val="FFFFFF"/>
          </a:solidFill>
          <a:headEnd type="none" w="med" len="med"/>
          <a:tailEnd type="none" w="med" len="med"/>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E6096-7162-458C-8374-BD5EA00E6A51}" type="datetimeFigureOut">
              <a:rPr lang="da-DK" smtClean="0"/>
              <a:t>11-10-2021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01A9D-EF75-43F5-83FB-EB31D0611073}" type="slidenum">
              <a:rPr lang="da-DK" smtClean="0"/>
              <a:t>‹#›</a:t>
            </a:fld>
            <a:endParaRPr lang="da-DK"/>
          </a:p>
        </p:txBody>
      </p:sp>
    </p:spTree>
    <p:extLst>
      <p:ext uri="{BB962C8B-B14F-4D97-AF65-F5344CB8AC3E}">
        <p14:creationId xmlns:p14="http://schemas.microsoft.com/office/powerpoint/2010/main" val="1509305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Thank</a:t>
            </a:r>
            <a:r>
              <a:rPr lang="da-DK" dirty="0" smtClean="0"/>
              <a:t> </a:t>
            </a:r>
            <a:r>
              <a:rPr lang="da-DK" dirty="0" err="1" smtClean="0"/>
              <a:t>you</a:t>
            </a:r>
            <a:r>
              <a:rPr lang="da-DK" dirty="0" smtClean="0"/>
              <a:t> </a:t>
            </a:r>
            <a:r>
              <a:rPr lang="da-DK" dirty="0" err="1" smtClean="0"/>
              <a:t>chair</a:t>
            </a:r>
            <a:r>
              <a:rPr lang="da-DK" baseline="0" dirty="0" smtClean="0"/>
              <a:t> and </a:t>
            </a:r>
            <a:r>
              <a:rPr lang="da-DK" baseline="0" dirty="0" err="1" smtClean="0"/>
              <a:t>thanks</a:t>
            </a:r>
            <a:r>
              <a:rPr lang="da-DK" baseline="0" dirty="0" smtClean="0"/>
              <a:t> to all participants for the </a:t>
            </a:r>
            <a:r>
              <a:rPr lang="da-DK" baseline="0" dirty="0" err="1" smtClean="0"/>
              <a:t>introduction</a:t>
            </a:r>
            <a:r>
              <a:rPr lang="da-DK" baseline="0" dirty="0" smtClean="0"/>
              <a:t>.</a:t>
            </a:r>
          </a:p>
          <a:p>
            <a:endParaRPr lang="da-DK" baseline="0" dirty="0" smtClean="0"/>
          </a:p>
          <a:p>
            <a:r>
              <a:rPr lang="da-DK" baseline="0" dirty="0" err="1" smtClean="0"/>
              <a:t>Today</a:t>
            </a:r>
            <a:r>
              <a:rPr lang="da-DK" baseline="0" dirty="0" smtClean="0"/>
              <a:t> I </a:t>
            </a:r>
            <a:r>
              <a:rPr lang="da-DK" baseline="0" dirty="0" err="1" smtClean="0"/>
              <a:t>would</a:t>
            </a:r>
            <a:r>
              <a:rPr lang="da-DK" baseline="0" dirty="0" smtClean="0"/>
              <a:t> </a:t>
            </a:r>
            <a:r>
              <a:rPr lang="da-DK" baseline="0" dirty="0" err="1" smtClean="0"/>
              <a:t>like</a:t>
            </a:r>
            <a:r>
              <a:rPr lang="da-DK" baseline="0" dirty="0" smtClean="0"/>
              <a:t> to </a:t>
            </a:r>
            <a:r>
              <a:rPr lang="da-DK" baseline="0" dirty="0" err="1" smtClean="0"/>
              <a:t>share</a:t>
            </a:r>
            <a:r>
              <a:rPr lang="da-DK" baseline="0" dirty="0" smtClean="0"/>
              <a:t> </a:t>
            </a:r>
            <a:r>
              <a:rPr lang="da-DK" baseline="0" dirty="0" err="1" smtClean="0"/>
              <a:t>some</a:t>
            </a:r>
            <a:r>
              <a:rPr lang="da-DK" baseline="0" dirty="0" smtClean="0"/>
              <a:t> </a:t>
            </a:r>
            <a:r>
              <a:rPr lang="da-DK" baseline="0" dirty="0" err="1" smtClean="0"/>
              <a:t>experience</a:t>
            </a:r>
            <a:r>
              <a:rPr lang="da-DK" baseline="0" dirty="0" smtClean="0"/>
              <a:t> from the Danish green transition, and </a:t>
            </a:r>
            <a:r>
              <a:rPr lang="da-DK" baseline="0" dirty="0" err="1" smtClean="0"/>
              <a:t>specifically</a:t>
            </a:r>
            <a:r>
              <a:rPr lang="da-DK" baseline="0" dirty="0" smtClean="0"/>
              <a:t> </a:t>
            </a:r>
            <a:r>
              <a:rPr lang="da-DK" baseline="0" dirty="0" err="1" smtClean="0"/>
              <a:t>how</a:t>
            </a:r>
            <a:r>
              <a:rPr lang="da-DK" baseline="0" dirty="0" smtClean="0"/>
              <a:t> </a:t>
            </a:r>
            <a:r>
              <a:rPr lang="da-DK" baseline="0" dirty="0" err="1" smtClean="0"/>
              <a:t>one</a:t>
            </a:r>
            <a:r>
              <a:rPr lang="da-DK" baseline="0" dirty="0" smtClean="0"/>
              <a:t> </a:t>
            </a:r>
            <a:r>
              <a:rPr lang="da-DK" baseline="0" dirty="0" err="1" smtClean="0"/>
              <a:t>state-owned</a:t>
            </a:r>
            <a:r>
              <a:rPr lang="da-DK" baseline="0" dirty="0" smtClean="0"/>
              <a:t> </a:t>
            </a:r>
            <a:r>
              <a:rPr lang="da-DK" baseline="0" dirty="0" err="1" smtClean="0"/>
              <a:t>energy</a:t>
            </a:r>
            <a:r>
              <a:rPr lang="da-DK" baseline="0" dirty="0" smtClean="0"/>
              <a:t> </a:t>
            </a:r>
            <a:r>
              <a:rPr lang="da-DK" baseline="0" dirty="0" err="1" smtClean="0"/>
              <a:t>company</a:t>
            </a:r>
            <a:r>
              <a:rPr lang="da-DK" baseline="0" dirty="0" smtClean="0"/>
              <a:t> </a:t>
            </a:r>
            <a:r>
              <a:rPr lang="da-DK" baseline="0" dirty="0" err="1" smtClean="0"/>
              <a:t>transitioned</a:t>
            </a:r>
            <a:r>
              <a:rPr lang="da-DK" baseline="0" dirty="0" smtClean="0"/>
              <a:t> from </a:t>
            </a:r>
            <a:r>
              <a:rPr lang="da-DK" baseline="0" dirty="0" err="1" smtClean="0"/>
              <a:t>black</a:t>
            </a:r>
            <a:r>
              <a:rPr lang="da-DK" baseline="0" dirty="0" smtClean="0"/>
              <a:t> to green </a:t>
            </a:r>
            <a:r>
              <a:rPr lang="da-DK" baseline="0" dirty="0" err="1" smtClean="0"/>
              <a:t>energy</a:t>
            </a:r>
            <a:r>
              <a:rPr lang="da-DK" baseline="0" dirty="0" smtClean="0"/>
              <a:t> </a:t>
            </a:r>
            <a:r>
              <a:rPr lang="da-DK" baseline="0" dirty="0" err="1" smtClean="0"/>
              <a:t>while</a:t>
            </a:r>
            <a:r>
              <a:rPr lang="da-DK" baseline="0" dirty="0" smtClean="0"/>
              <a:t> </a:t>
            </a:r>
            <a:r>
              <a:rPr lang="da-DK" baseline="0" dirty="0" err="1" smtClean="0"/>
              <a:t>remaining</a:t>
            </a:r>
            <a:r>
              <a:rPr lang="da-DK" baseline="0" dirty="0" smtClean="0"/>
              <a:t> profitable. I </a:t>
            </a:r>
            <a:r>
              <a:rPr lang="da-DK" baseline="0" dirty="0" err="1" smtClean="0"/>
              <a:t>would</a:t>
            </a:r>
            <a:r>
              <a:rPr lang="da-DK" baseline="0" dirty="0" smtClean="0"/>
              <a:t> </a:t>
            </a:r>
            <a:r>
              <a:rPr lang="da-DK" baseline="0" dirty="0" err="1" smtClean="0"/>
              <a:t>like</a:t>
            </a:r>
            <a:r>
              <a:rPr lang="da-DK" baseline="0" dirty="0" smtClean="0"/>
              <a:t> to </a:t>
            </a:r>
            <a:r>
              <a:rPr lang="da-DK" baseline="0" dirty="0" err="1" smtClean="0"/>
              <a:t>share</a:t>
            </a:r>
            <a:r>
              <a:rPr lang="da-DK" baseline="0" dirty="0" smtClean="0"/>
              <a:t> </a:t>
            </a:r>
            <a:r>
              <a:rPr lang="da-DK" baseline="0" dirty="0" err="1" smtClean="0"/>
              <a:t>lessons</a:t>
            </a:r>
            <a:r>
              <a:rPr lang="da-DK" baseline="0" dirty="0" smtClean="0"/>
              <a:t> </a:t>
            </a:r>
            <a:r>
              <a:rPr lang="da-DK" baseline="0" dirty="0" err="1" smtClean="0"/>
              <a:t>learned</a:t>
            </a:r>
            <a:r>
              <a:rPr lang="da-DK" baseline="0" dirty="0" smtClean="0"/>
              <a:t> </a:t>
            </a:r>
            <a:r>
              <a:rPr lang="da-DK" baseline="0" dirty="0" err="1" smtClean="0"/>
              <a:t>relating</a:t>
            </a:r>
            <a:r>
              <a:rPr lang="da-DK" baseline="0" dirty="0" smtClean="0"/>
              <a:t> to the </a:t>
            </a:r>
            <a:r>
              <a:rPr lang="da-DK" baseline="0" dirty="0" err="1" smtClean="0"/>
              <a:t>regulatory</a:t>
            </a:r>
            <a:r>
              <a:rPr lang="da-DK" baseline="0" dirty="0" smtClean="0"/>
              <a:t> </a:t>
            </a:r>
            <a:r>
              <a:rPr lang="da-DK" baseline="0" dirty="0" err="1" smtClean="0"/>
              <a:t>framework</a:t>
            </a:r>
            <a:r>
              <a:rPr lang="da-DK" baseline="0" dirty="0" smtClean="0"/>
              <a:t> </a:t>
            </a:r>
            <a:r>
              <a:rPr lang="da-DK" baseline="0" dirty="0" err="1" smtClean="0"/>
              <a:t>that</a:t>
            </a:r>
            <a:r>
              <a:rPr lang="da-DK" baseline="0" dirty="0" smtClean="0"/>
              <a:t> made it </a:t>
            </a:r>
            <a:r>
              <a:rPr lang="da-DK" baseline="0" dirty="0" err="1" smtClean="0"/>
              <a:t>possible</a:t>
            </a:r>
            <a:r>
              <a:rPr lang="da-DK" baseline="0" dirty="0" smtClean="0"/>
              <a:t>.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a:t>
            </a:fld>
            <a:endParaRPr lang="da-DK"/>
          </a:p>
        </p:txBody>
      </p:sp>
    </p:spTree>
    <p:extLst>
      <p:ext uri="{BB962C8B-B14F-4D97-AF65-F5344CB8AC3E}">
        <p14:creationId xmlns:p14="http://schemas.microsoft.com/office/powerpoint/2010/main" val="384151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So, </a:t>
            </a:r>
            <a:r>
              <a:rPr lang="da-DK" baseline="0" dirty="0" err="1" smtClean="0"/>
              <a:t>that</a:t>
            </a:r>
            <a:r>
              <a:rPr lang="da-DK" baseline="0" dirty="0" smtClean="0"/>
              <a:t> </a:t>
            </a:r>
            <a:r>
              <a:rPr lang="da-DK" baseline="0" dirty="0" err="1" smtClean="0"/>
              <a:t>was</a:t>
            </a:r>
            <a:r>
              <a:rPr lang="da-DK" baseline="0" dirty="0" smtClean="0"/>
              <a:t> a </a:t>
            </a:r>
            <a:r>
              <a:rPr lang="da-DK" baseline="0" dirty="0" err="1" smtClean="0"/>
              <a:t>whirlwind</a:t>
            </a:r>
            <a:r>
              <a:rPr lang="da-DK" baseline="0" dirty="0" smtClean="0"/>
              <a:t> tour </a:t>
            </a:r>
            <a:r>
              <a:rPr lang="da-DK" baseline="0" dirty="0" err="1" smtClean="0"/>
              <a:t>through</a:t>
            </a:r>
            <a:r>
              <a:rPr lang="da-DK" baseline="0" dirty="0" smtClean="0"/>
              <a:t> 50 </a:t>
            </a:r>
            <a:r>
              <a:rPr lang="da-DK" baseline="0" dirty="0" err="1" smtClean="0"/>
              <a:t>years</a:t>
            </a:r>
            <a:r>
              <a:rPr lang="da-DK" baseline="0" dirty="0" smtClean="0"/>
              <a:t> of policy and </a:t>
            </a:r>
            <a:r>
              <a:rPr lang="da-DK" baseline="0" dirty="0" err="1" smtClean="0"/>
              <a:t>energy</a:t>
            </a:r>
            <a:r>
              <a:rPr lang="da-DK" baseline="0" dirty="0" smtClean="0"/>
              <a:t> </a:t>
            </a:r>
            <a:r>
              <a:rPr lang="da-DK" baseline="0" dirty="0" err="1" smtClean="0"/>
              <a:t>company</a:t>
            </a:r>
            <a:r>
              <a:rPr lang="da-DK" baseline="0" dirty="0" smtClean="0"/>
              <a:t> </a:t>
            </a:r>
            <a:r>
              <a:rPr lang="da-DK" baseline="0" dirty="0" err="1" smtClean="0"/>
              <a:t>developments</a:t>
            </a:r>
            <a:r>
              <a:rPr lang="da-DK" baseline="0" dirty="0" smtClean="0"/>
              <a:t> in Denmark and a green transition. </a:t>
            </a:r>
            <a:endParaRPr lang="da-DK" dirty="0" smtClean="0"/>
          </a:p>
          <a:p>
            <a:endParaRPr lang="da-DK" dirty="0" smtClean="0"/>
          </a:p>
          <a:p>
            <a:r>
              <a:rPr lang="da-DK" dirty="0" smtClean="0"/>
              <a:t>In the </a:t>
            </a:r>
            <a:r>
              <a:rPr lang="da-DK" dirty="0" err="1" smtClean="0"/>
              <a:t>next</a:t>
            </a:r>
            <a:r>
              <a:rPr lang="da-DK" dirty="0" smtClean="0"/>
              <a:t> </a:t>
            </a:r>
            <a:r>
              <a:rPr lang="da-DK" dirty="0" err="1" smtClean="0"/>
              <a:t>section</a:t>
            </a:r>
            <a:r>
              <a:rPr lang="da-DK" dirty="0" smtClean="0"/>
              <a:t> I </a:t>
            </a:r>
            <a:r>
              <a:rPr lang="da-DK" dirty="0" err="1" smtClean="0"/>
              <a:t>would</a:t>
            </a:r>
            <a:r>
              <a:rPr lang="da-DK" dirty="0" smtClean="0"/>
              <a:t> </a:t>
            </a:r>
            <a:r>
              <a:rPr lang="da-DK" dirty="0" err="1" smtClean="0"/>
              <a:t>like</a:t>
            </a:r>
            <a:r>
              <a:rPr lang="da-DK" dirty="0" smtClean="0"/>
              <a:t> to present </a:t>
            </a:r>
            <a:r>
              <a:rPr lang="da-DK" dirty="0" err="1" smtClean="0"/>
              <a:t>some</a:t>
            </a:r>
            <a:r>
              <a:rPr lang="da-DK" dirty="0" smtClean="0"/>
              <a:t> of the </a:t>
            </a:r>
            <a:r>
              <a:rPr lang="da-DK" dirty="0" err="1" smtClean="0"/>
              <a:t>learnings</a:t>
            </a:r>
            <a:r>
              <a:rPr lang="da-DK" dirty="0" smtClean="0"/>
              <a:t> from </a:t>
            </a:r>
            <a:r>
              <a:rPr lang="da-DK" dirty="0" err="1" smtClean="0"/>
              <a:t>this</a:t>
            </a:r>
            <a:r>
              <a:rPr lang="da-DK" dirty="0" smtClean="0"/>
              <a:t> </a:t>
            </a:r>
            <a:r>
              <a:rPr lang="da-DK" dirty="0" err="1" smtClean="0"/>
              <a:t>journey</a:t>
            </a:r>
            <a:r>
              <a:rPr lang="da-DK" baseline="0" dirty="0" smtClean="0"/>
              <a:t> </a:t>
            </a:r>
            <a:r>
              <a:rPr lang="da-DK" baseline="0" dirty="0" err="1" smtClean="0"/>
              <a:t>which</a:t>
            </a:r>
            <a:r>
              <a:rPr lang="da-DK" baseline="0" dirty="0" smtClean="0"/>
              <a:t> </a:t>
            </a:r>
            <a:r>
              <a:rPr lang="da-DK" baseline="0" dirty="0" err="1" smtClean="0"/>
              <a:t>may</a:t>
            </a:r>
            <a:r>
              <a:rPr lang="da-DK" baseline="0" dirty="0" smtClean="0"/>
              <a:t> </a:t>
            </a:r>
            <a:r>
              <a:rPr lang="da-DK" baseline="0" dirty="0" err="1" smtClean="0"/>
              <a:t>be</a:t>
            </a:r>
            <a:r>
              <a:rPr lang="da-DK" baseline="0" dirty="0" smtClean="0"/>
              <a:t> </a:t>
            </a:r>
            <a:r>
              <a:rPr lang="da-DK" baseline="0" dirty="0" err="1" smtClean="0"/>
              <a:t>interesting</a:t>
            </a:r>
            <a:r>
              <a:rPr lang="da-DK" baseline="0" dirty="0" smtClean="0"/>
              <a:t> for an international </a:t>
            </a:r>
            <a:r>
              <a:rPr lang="da-DK" baseline="0" dirty="0" err="1" smtClean="0"/>
              <a:t>audience</a:t>
            </a:r>
            <a:r>
              <a:rPr lang="da-DK" dirty="0" smtClean="0"/>
              <a:t>. I </a:t>
            </a:r>
            <a:r>
              <a:rPr lang="da-DK" dirty="0" err="1" smtClean="0"/>
              <a:t>will</a:t>
            </a:r>
            <a:r>
              <a:rPr lang="da-DK" dirty="0" smtClean="0"/>
              <a:t> start from the policy-side </a:t>
            </a:r>
            <a:r>
              <a:rPr lang="da-DK" dirty="0" err="1" smtClean="0"/>
              <a:t>learnings</a:t>
            </a:r>
            <a:r>
              <a:rPr lang="da-DK" dirty="0" smtClean="0"/>
              <a:t>, </a:t>
            </a:r>
            <a:r>
              <a:rPr lang="da-DK" dirty="0" err="1" smtClean="0"/>
              <a:t>which</a:t>
            </a:r>
            <a:r>
              <a:rPr lang="da-DK" dirty="0" smtClean="0"/>
              <a:t> </a:t>
            </a:r>
            <a:r>
              <a:rPr lang="da-DK" dirty="0" err="1" smtClean="0"/>
              <a:t>we</a:t>
            </a:r>
            <a:r>
              <a:rPr lang="da-DK" dirty="0" smtClean="0"/>
              <a:t> have </a:t>
            </a:r>
            <a:r>
              <a:rPr lang="da-DK" dirty="0" err="1" smtClean="0"/>
              <a:t>grouped</a:t>
            </a:r>
            <a:r>
              <a:rPr lang="da-DK" baseline="0" dirty="0" smtClean="0"/>
              <a:t> </a:t>
            </a:r>
            <a:r>
              <a:rPr lang="da-DK" baseline="0" dirty="0" err="1" smtClean="0"/>
              <a:t>into</a:t>
            </a:r>
            <a:r>
              <a:rPr lang="da-DK" baseline="0" dirty="0" smtClean="0"/>
              <a:t> 5 </a:t>
            </a:r>
            <a:r>
              <a:rPr lang="da-DK" baseline="0" dirty="0" err="1" smtClean="0"/>
              <a:t>categories</a:t>
            </a:r>
            <a:r>
              <a:rPr lang="da-DK" baseline="0" dirty="0" smtClean="0"/>
              <a:t>. A </a:t>
            </a:r>
            <a:r>
              <a:rPr lang="da-DK" baseline="0" dirty="0" err="1" smtClean="0"/>
              <a:t>lot</a:t>
            </a:r>
            <a:r>
              <a:rPr lang="da-DK" baseline="0" dirty="0" smtClean="0"/>
              <a:t> of </a:t>
            </a:r>
            <a:r>
              <a:rPr lang="da-DK" baseline="0" dirty="0" err="1" smtClean="0"/>
              <a:t>these</a:t>
            </a:r>
            <a:r>
              <a:rPr lang="da-DK" baseline="0" dirty="0" smtClean="0"/>
              <a:t> </a:t>
            </a:r>
            <a:r>
              <a:rPr lang="da-DK" baseline="0" dirty="0" err="1" smtClean="0"/>
              <a:t>are</a:t>
            </a:r>
            <a:r>
              <a:rPr lang="da-DK" baseline="0" dirty="0" smtClean="0"/>
              <a:t> </a:t>
            </a:r>
            <a:r>
              <a:rPr lang="da-DK" baseline="0" dirty="0" err="1" smtClean="0"/>
              <a:t>focused</a:t>
            </a:r>
            <a:r>
              <a:rPr lang="da-DK" baseline="0" dirty="0" smtClean="0"/>
              <a:t> on </a:t>
            </a:r>
            <a:r>
              <a:rPr lang="da-DK" baseline="0" dirty="0" err="1" smtClean="0"/>
              <a:t>reducing</a:t>
            </a:r>
            <a:r>
              <a:rPr lang="da-DK" baseline="0" dirty="0" smtClean="0"/>
              <a:t> </a:t>
            </a:r>
            <a:r>
              <a:rPr lang="da-DK" baseline="0" dirty="0" err="1" smtClean="0"/>
              <a:t>regulatory</a:t>
            </a:r>
            <a:r>
              <a:rPr lang="da-DK" baseline="0" dirty="0" smtClean="0"/>
              <a:t> </a:t>
            </a:r>
            <a:r>
              <a:rPr lang="da-DK" baseline="0" dirty="0" err="1" smtClean="0"/>
              <a:t>risk</a:t>
            </a:r>
            <a:r>
              <a:rPr lang="da-DK" baseline="0" dirty="0" smtClean="0"/>
              <a:t> or policy </a:t>
            </a:r>
            <a:r>
              <a:rPr lang="da-DK" baseline="0" dirty="0" err="1" smtClean="0"/>
              <a:t>risk</a:t>
            </a:r>
            <a:r>
              <a:rPr lang="da-DK" baseline="0" dirty="0" smtClean="0"/>
              <a:t> – as developers or investors </a:t>
            </a:r>
            <a:r>
              <a:rPr lang="da-DK" baseline="0" dirty="0" err="1" smtClean="0"/>
              <a:t>may</a:t>
            </a:r>
            <a:r>
              <a:rPr lang="da-DK" baseline="0" dirty="0" smtClean="0"/>
              <a:t> </a:t>
            </a:r>
            <a:r>
              <a:rPr lang="da-DK" baseline="0" dirty="0" err="1" smtClean="0"/>
              <a:t>perceive</a:t>
            </a:r>
            <a:r>
              <a:rPr lang="da-DK" baseline="0" dirty="0" smtClean="0"/>
              <a:t> a </a:t>
            </a:r>
            <a:r>
              <a:rPr lang="da-DK" baseline="0" dirty="0" err="1" smtClean="0"/>
              <a:t>market</a:t>
            </a:r>
            <a:r>
              <a:rPr lang="da-DK" baseline="0" dirty="0" smtClean="0"/>
              <a:t> to </a:t>
            </a:r>
            <a:r>
              <a:rPr lang="da-DK" baseline="0" dirty="0" err="1" smtClean="0"/>
              <a:t>be</a:t>
            </a:r>
            <a:r>
              <a:rPr lang="da-DK" baseline="0" dirty="0" smtClean="0"/>
              <a:t> </a:t>
            </a:r>
            <a:r>
              <a:rPr lang="da-DK" baseline="0" dirty="0" err="1" smtClean="0"/>
              <a:t>risky</a:t>
            </a:r>
            <a:r>
              <a:rPr lang="da-DK" baseline="0" dirty="0" smtClean="0"/>
              <a:t> and </a:t>
            </a:r>
            <a:r>
              <a:rPr lang="da-DK" baseline="0" dirty="0" err="1" smtClean="0"/>
              <a:t>therefore</a:t>
            </a:r>
            <a:r>
              <a:rPr lang="da-DK" baseline="0" dirty="0" smtClean="0"/>
              <a:t> </a:t>
            </a:r>
            <a:r>
              <a:rPr lang="da-DK" baseline="0" dirty="0" err="1" smtClean="0"/>
              <a:t>price</a:t>
            </a:r>
            <a:r>
              <a:rPr lang="da-DK" baseline="0" dirty="0" smtClean="0"/>
              <a:t> it as </a:t>
            </a:r>
            <a:r>
              <a:rPr lang="da-DK" baseline="0" dirty="0" err="1" smtClean="0"/>
              <a:t>such</a:t>
            </a:r>
            <a:r>
              <a:rPr lang="da-DK" baseline="0" dirty="0" smtClean="0"/>
              <a:t>, </a:t>
            </a:r>
            <a:r>
              <a:rPr lang="da-DK" baseline="0" dirty="0" err="1" smtClean="0"/>
              <a:t>leading</a:t>
            </a:r>
            <a:r>
              <a:rPr lang="da-DK" baseline="0" dirty="0" smtClean="0"/>
              <a:t> to </a:t>
            </a:r>
            <a:r>
              <a:rPr lang="da-DK" baseline="0" dirty="0" err="1" smtClean="0"/>
              <a:t>higher</a:t>
            </a:r>
            <a:r>
              <a:rPr lang="da-DK" baseline="0" dirty="0" smtClean="0"/>
              <a:t> </a:t>
            </a:r>
            <a:r>
              <a:rPr lang="da-DK" baseline="0" dirty="0" err="1" smtClean="0"/>
              <a:t>prices</a:t>
            </a:r>
            <a:r>
              <a:rPr lang="da-DK" baseline="0" dirty="0" smtClean="0"/>
              <a:t> </a:t>
            </a:r>
            <a:r>
              <a:rPr lang="da-DK" baseline="0" dirty="0" err="1" smtClean="0"/>
              <a:t>than</a:t>
            </a:r>
            <a:r>
              <a:rPr lang="da-DK" baseline="0" dirty="0" smtClean="0"/>
              <a:t> </a:t>
            </a:r>
            <a:r>
              <a:rPr lang="da-DK" baseline="0" dirty="0" err="1" smtClean="0"/>
              <a:t>necessary</a:t>
            </a:r>
            <a:r>
              <a:rPr lang="da-DK" baseline="0" dirty="0" smtClean="0"/>
              <a:t> and a </a:t>
            </a:r>
            <a:r>
              <a:rPr lang="da-DK" baseline="0" dirty="0" err="1" smtClean="0"/>
              <a:t>slower</a:t>
            </a:r>
            <a:r>
              <a:rPr lang="da-DK" baseline="0" dirty="0" smtClean="0"/>
              <a:t> </a:t>
            </a:r>
            <a:r>
              <a:rPr lang="da-DK" baseline="0" dirty="0" err="1" smtClean="0"/>
              <a:t>build</a:t>
            </a:r>
            <a:r>
              <a:rPr lang="da-DK" baseline="0" dirty="0" smtClean="0"/>
              <a:t> out of </a:t>
            </a:r>
            <a:r>
              <a:rPr lang="da-DK" baseline="0" dirty="0" err="1" smtClean="0"/>
              <a:t>renewables</a:t>
            </a:r>
            <a:r>
              <a:rPr lang="da-DK" baseline="0" dirty="0" smtClean="0"/>
              <a:t>. </a:t>
            </a:r>
          </a:p>
          <a:p>
            <a:endParaRPr lang="da-DK" baseline="0" dirty="0" smtClean="0"/>
          </a:p>
          <a:p>
            <a:r>
              <a:rPr lang="da-DK" baseline="0" dirty="0" smtClean="0"/>
              <a:t>The </a:t>
            </a:r>
            <a:r>
              <a:rPr lang="da-DK" baseline="0" dirty="0" err="1" smtClean="0"/>
              <a:t>first</a:t>
            </a:r>
            <a:r>
              <a:rPr lang="da-DK" baseline="0" dirty="0" smtClean="0"/>
              <a:t> </a:t>
            </a:r>
            <a:r>
              <a:rPr lang="da-DK" baseline="0" dirty="0" err="1" smtClean="0"/>
              <a:t>learning</a:t>
            </a:r>
            <a:r>
              <a:rPr lang="da-DK" baseline="0" dirty="0" smtClean="0"/>
              <a:t> is the </a:t>
            </a:r>
            <a:r>
              <a:rPr lang="da-DK" baseline="0" dirty="0" err="1" smtClean="0"/>
              <a:t>importance</a:t>
            </a:r>
            <a:r>
              <a:rPr lang="da-DK" baseline="0" dirty="0" smtClean="0"/>
              <a:t> of </a:t>
            </a:r>
            <a:r>
              <a:rPr lang="da-DK" baseline="0" dirty="0" err="1" smtClean="0"/>
              <a:t>energy</a:t>
            </a:r>
            <a:r>
              <a:rPr lang="da-DK" baseline="0" dirty="0" smtClean="0"/>
              <a:t> </a:t>
            </a:r>
            <a:r>
              <a:rPr lang="da-DK" baseline="0" dirty="0" err="1" smtClean="0"/>
              <a:t>planning</a:t>
            </a:r>
            <a:r>
              <a:rPr lang="da-DK" baseline="0" dirty="0" smtClean="0"/>
              <a:t> – it is </a:t>
            </a:r>
            <a:r>
              <a:rPr lang="da-DK" baseline="0" dirty="0" err="1" smtClean="0"/>
              <a:t>essential</a:t>
            </a:r>
            <a:r>
              <a:rPr lang="da-DK" baseline="0" dirty="0" smtClean="0"/>
              <a:t> but it </a:t>
            </a:r>
            <a:r>
              <a:rPr lang="da-DK" baseline="0" dirty="0" err="1" smtClean="0"/>
              <a:t>should</a:t>
            </a:r>
            <a:r>
              <a:rPr lang="da-DK" baseline="0" dirty="0" smtClean="0"/>
              <a:t> have </a:t>
            </a:r>
            <a:r>
              <a:rPr lang="da-DK" baseline="0" dirty="0" err="1" smtClean="0"/>
              <a:t>several</a:t>
            </a:r>
            <a:r>
              <a:rPr lang="da-DK" baseline="0" dirty="0" smtClean="0"/>
              <a:t> </a:t>
            </a:r>
            <a:r>
              <a:rPr lang="da-DK" baseline="0" dirty="0" err="1" smtClean="0"/>
              <a:t>characteristics</a:t>
            </a:r>
            <a:r>
              <a:rPr lang="da-DK" baseline="0" dirty="0" smtClean="0"/>
              <a:t> to </a:t>
            </a:r>
            <a:r>
              <a:rPr lang="da-DK" baseline="0" dirty="0" err="1" smtClean="0"/>
              <a:t>be</a:t>
            </a:r>
            <a:r>
              <a:rPr lang="da-DK" baseline="0" dirty="0" smtClean="0"/>
              <a:t> </a:t>
            </a:r>
            <a:r>
              <a:rPr lang="da-DK" baseline="0" dirty="0" err="1" smtClean="0"/>
              <a:t>effective</a:t>
            </a:r>
            <a:r>
              <a:rPr lang="da-DK" baseline="0" dirty="0" smtClean="0"/>
              <a:t>. </a:t>
            </a:r>
            <a:r>
              <a:rPr lang="da-DK" baseline="0" dirty="0" err="1" smtClean="0"/>
              <a:t>These</a:t>
            </a:r>
            <a:r>
              <a:rPr lang="da-DK" baseline="0" dirty="0" smtClean="0"/>
              <a:t> </a:t>
            </a:r>
            <a:r>
              <a:rPr lang="da-DK" baseline="0" dirty="0" err="1" smtClean="0"/>
              <a:t>are</a:t>
            </a:r>
            <a:r>
              <a:rPr lang="da-DK" baseline="0" dirty="0" smtClean="0"/>
              <a:t> </a:t>
            </a:r>
            <a:r>
              <a:rPr lang="da-DK" baseline="0" dirty="0" err="1" smtClean="0"/>
              <a:t>mainly</a:t>
            </a:r>
            <a:r>
              <a:rPr lang="da-DK" baseline="0" dirty="0" smtClean="0"/>
              <a:t> </a:t>
            </a:r>
            <a:r>
              <a:rPr lang="da-DK" baseline="0" dirty="0" err="1" smtClean="0"/>
              <a:t>again</a:t>
            </a:r>
            <a:r>
              <a:rPr lang="da-DK" baseline="0" dirty="0" smtClean="0"/>
              <a:t> to </a:t>
            </a:r>
            <a:r>
              <a:rPr lang="da-DK" baseline="0" dirty="0" err="1" smtClean="0"/>
              <a:t>reduce</a:t>
            </a:r>
            <a:r>
              <a:rPr lang="da-DK" baseline="0" dirty="0" smtClean="0"/>
              <a:t> </a:t>
            </a:r>
            <a:r>
              <a:rPr lang="da-DK" baseline="0" dirty="0" err="1" smtClean="0"/>
              <a:t>that</a:t>
            </a:r>
            <a:r>
              <a:rPr lang="da-DK" baseline="0" dirty="0" smtClean="0"/>
              <a:t> policy </a:t>
            </a:r>
            <a:r>
              <a:rPr lang="da-DK" baseline="0" dirty="0" err="1" smtClean="0"/>
              <a:t>risk</a:t>
            </a:r>
            <a:r>
              <a:rPr lang="da-DK" baseline="0" dirty="0" smtClean="0"/>
              <a:t> or </a:t>
            </a:r>
            <a:r>
              <a:rPr lang="da-DK" baseline="0" dirty="0" err="1" smtClean="0"/>
              <a:t>regulatory</a:t>
            </a:r>
            <a:r>
              <a:rPr lang="da-DK" baseline="0" dirty="0" smtClean="0"/>
              <a:t> </a:t>
            </a:r>
            <a:r>
              <a:rPr lang="da-DK" baseline="0" dirty="0" err="1" smtClean="0"/>
              <a:t>risk</a:t>
            </a:r>
            <a:r>
              <a:rPr lang="da-DK" baseline="0" dirty="0" smtClean="0"/>
              <a:t> and to </a:t>
            </a:r>
            <a:r>
              <a:rPr lang="da-DK" baseline="0" dirty="0" err="1" smtClean="0"/>
              <a:t>achieve</a:t>
            </a:r>
            <a:r>
              <a:rPr lang="da-DK" baseline="0" dirty="0" smtClean="0"/>
              <a:t> </a:t>
            </a:r>
            <a:r>
              <a:rPr lang="da-DK" baseline="0" dirty="0" err="1" smtClean="0"/>
              <a:t>cliamte</a:t>
            </a:r>
            <a:r>
              <a:rPr lang="da-DK" baseline="0" dirty="0" smtClean="0"/>
              <a:t> and </a:t>
            </a:r>
            <a:r>
              <a:rPr lang="da-DK" baseline="0" dirty="0" err="1" smtClean="0"/>
              <a:t>energy</a:t>
            </a:r>
            <a:r>
              <a:rPr lang="da-DK" baseline="0" dirty="0" smtClean="0"/>
              <a:t> </a:t>
            </a:r>
            <a:r>
              <a:rPr lang="da-DK" baseline="0" dirty="0" err="1" smtClean="0"/>
              <a:t>targets</a:t>
            </a:r>
            <a:endParaRPr lang="da-DK" baseline="0" dirty="0" smtClean="0"/>
          </a:p>
          <a:p>
            <a:endParaRPr lang="da-DK" baseline="0" dirty="0" smtClean="0"/>
          </a:p>
          <a:p>
            <a:pPr marL="228600" indent="-228600">
              <a:buAutoNum type="arabicPeriod"/>
            </a:pPr>
            <a:r>
              <a:rPr lang="da-DK" baseline="0" dirty="0" smtClean="0"/>
              <a:t>Energy </a:t>
            </a:r>
            <a:r>
              <a:rPr lang="da-DK" baseline="0" dirty="0" err="1" smtClean="0"/>
              <a:t>planning</a:t>
            </a:r>
            <a:r>
              <a:rPr lang="da-DK" baseline="0" dirty="0" smtClean="0"/>
              <a:t> </a:t>
            </a:r>
            <a:r>
              <a:rPr lang="da-DK" baseline="0" dirty="0" err="1" smtClean="0"/>
              <a:t>needs</a:t>
            </a:r>
            <a:r>
              <a:rPr lang="da-DK" baseline="0" dirty="0" smtClean="0"/>
              <a:t> to </a:t>
            </a:r>
            <a:r>
              <a:rPr lang="da-DK" baseline="0" dirty="0" err="1" smtClean="0"/>
              <a:t>be</a:t>
            </a:r>
            <a:r>
              <a:rPr lang="da-DK" baseline="0" dirty="0" smtClean="0"/>
              <a:t> </a:t>
            </a:r>
            <a:r>
              <a:rPr lang="da-DK" b="1" baseline="0" dirty="0" smtClean="0"/>
              <a:t>long term </a:t>
            </a:r>
            <a:r>
              <a:rPr lang="da-DK" baseline="0" dirty="0" smtClean="0"/>
              <a:t>in </a:t>
            </a:r>
            <a:r>
              <a:rPr lang="da-DK" baseline="0" dirty="0" err="1" smtClean="0"/>
              <a:t>order</a:t>
            </a:r>
            <a:r>
              <a:rPr lang="da-DK" baseline="0" dirty="0" smtClean="0"/>
              <a:t> for </a:t>
            </a:r>
            <a:r>
              <a:rPr lang="da-DK" baseline="0" dirty="0" err="1" smtClean="0"/>
              <a:t>industry</a:t>
            </a:r>
            <a:r>
              <a:rPr lang="da-DK" baseline="0" dirty="0" smtClean="0"/>
              <a:t> to </a:t>
            </a:r>
            <a:r>
              <a:rPr lang="da-DK" baseline="0" dirty="0" err="1" smtClean="0"/>
              <a:t>make</a:t>
            </a:r>
            <a:r>
              <a:rPr lang="da-DK" baseline="0" dirty="0" smtClean="0"/>
              <a:t> long term </a:t>
            </a:r>
            <a:r>
              <a:rPr lang="da-DK" baseline="0" dirty="0" err="1" smtClean="0"/>
              <a:t>commitments</a:t>
            </a:r>
            <a:r>
              <a:rPr lang="da-DK" baseline="0" dirty="0" smtClean="0"/>
              <a:t> </a:t>
            </a:r>
          </a:p>
          <a:p>
            <a:pPr marL="228600" indent="-228600">
              <a:buAutoNum type="arabicPeriod"/>
            </a:pPr>
            <a:endParaRPr lang="da-DK" baseline="0" dirty="0" smtClean="0"/>
          </a:p>
          <a:p>
            <a:pPr marL="228600" indent="-228600">
              <a:buAutoNum type="arabicPeriod"/>
            </a:pPr>
            <a:r>
              <a:rPr lang="da-DK" baseline="0" dirty="0" smtClean="0"/>
              <a:t>It </a:t>
            </a:r>
            <a:r>
              <a:rPr lang="da-DK" baseline="0" dirty="0" err="1" smtClean="0"/>
              <a:t>needs</a:t>
            </a:r>
            <a:r>
              <a:rPr lang="da-DK" baseline="0" dirty="0" smtClean="0"/>
              <a:t> to </a:t>
            </a:r>
            <a:r>
              <a:rPr lang="da-DK" baseline="0" dirty="0" err="1" smtClean="0"/>
              <a:t>reflect</a:t>
            </a:r>
            <a:r>
              <a:rPr lang="da-DK" baseline="0" dirty="0" smtClean="0"/>
              <a:t> </a:t>
            </a:r>
            <a:r>
              <a:rPr lang="da-DK" b="1" baseline="0" dirty="0" err="1" smtClean="0"/>
              <a:t>transparency</a:t>
            </a:r>
            <a:r>
              <a:rPr lang="da-DK" b="1" baseline="0" dirty="0" smtClean="0"/>
              <a:t> and </a:t>
            </a:r>
            <a:r>
              <a:rPr lang="da-DK" b="1" baseline="0" dirty="0" err="1" smtClean="0"/>
              <a:t>stability</a:t>
            </a:r>
            <a:r>
              <a:rPr lang="da-DK" baseline="0" dirty="0" smtClean="0"/>
              <a:t>. If </a:t>
            </a:r>
            <a:r>
              <a:rPr lang="da-DK" baseline="0" dirty="0" err="1" smtClean="0"/>
              <a:t>political</a:t>
            </a:r>
            <a:r>
              <a:rPr lang="da-DK" baseline="0" dirty="0" smtClean="0"/>
              <a:t> decisions </a:t>
            </a:r>
            <a:r>
              <a:rPr lang="da-DK" baseline="0" dirty="0" err="1" smtClean="0"/>
              <a:t>are</a:t>
            </a:r>
            <a:r>
              <a:rPr lang="da-DK" baseline="0" dirty="0" smtClean="0"/>
              <a:t> </a:t>
            </a:r>
            <a:r>
              <a:rPr lang="da-DK" baseline="0" dirty="0" err="1" smtClean="0"/>
              <a:t>reversed</a:t>
            </a:r>
            <a:r>
              <a:rPr lang="da-DK" baseline="0" dirty="0" smtClean="0"/>
              <a:t> or </a:t>
            </a:r>
            <a:r>
              <a:rPr lang="da-DK" baseline="0" dirty="0" err="1" smtClean="0"/>
              <a:t>retroactively</a:t>
            </a:r>
            <a:r>
              <a:rPr lang="da-DK" baseline="0" dirty="0" smtClean="0"/>
              <a:t> changed, it </a:t>
            </a:r>
            <a:r>
              <a:rPr lang="da-DK" baseline="0" dirty="0" err="1" smtClean="0"/>
              <a:t>can</a:t>
            </a:r>
            <a:r>
              <a:rPr lang="da-DK" baseline="0" dirty="0" smtClean="0"/>
              <a:t> </a:t>
            </a:r>
            <a:r>
              <a:rPr lang="da-DK" baseline="0" dirty="0" err="1" smtClean="0"/>
              <a:t>severely</a:t>
            </a:r>
            <a:r>
              <a:rPr lang="da-DK" baseline="0" dirty="0" smtClean="0"/>
              <a:t> </a:t>
            </a:r>
            <a:r>
              <a:rPr lang="da-DK" baseline="0" dirty="0" err="1" smtClean="0"/>
              <a:t>damage</a:t>
            </a:r>
            <a:r>
              <a:rPr lang="da-DK" baseline="0" dirty="0" smtClean="0"/>
              <a:t> the </a:t>
            </a:r>
            <a:r>
              <a:rPr lang="da-DK" baseline="0" dirty="0" err="1" smtClean="0"/>
              <a:t>government’s</a:t>
            </a:r>
            <a:r>
              <a:rPr lang="da-DK" baseline="0" dirty="0" smtClean="0"/>
              <a:t> </a:t>
            </a:r>
            <a:r>
              <a:rPr lang="da-DK" baseline="0" dirty="0" err="1" smtClean="0"/>
              <a:t>credibility</a:t>
            </a:r>
            <a:r>
              <a:rPr lang="da-DK" baseline="0" dirty="0" smtClean="0"/>
              <a:t> with developers and investors, </a:t>
            </a:r>
            <a:r>
              <a:rPr lang="da-DK" baseline="0" dirty="0" err="1" smtClean="0"/>
              <a:t>leading</a:t>
            </a:r>
            <a:r>
              <a:rPr lang="da-DK" baseline="0" dirty="0" smtClean="0"/>
              <a:t> to </a:t>
            </a:r>
            <a:r>
              <a:rPr lang="da-DK" baseline="0" dirty="0" err="1" smtClean="0"/>
              <a:t>greater</a:t>
            </a:r>
            <a:r>
              <a:rPr lang="da-DK" baseline="0" dirty="0" smtClean="0"/>
              <a:t> </a:t>
            </a:r>
            <a:r>
              <a:rPr lang="da-DK" baseline="0" dirty="0" err="1" smtClean="0"/>
              <a:t>perceived</a:t>
            </a:r>
            <a:r>
              <a:rPr lang="da-DK" baseline="0" dirty="0" smtClean="0"/>
              <a:t> </a:t>
            </a:r>
            <a:r>
              <a:rPr lang="da-DK" baseline="0" dirty="0" err="1" smtClean="0"/>
              <a:t>risk</a:t>
            </a:r>
            <a:r>
              <a:rPr lang="da-DK" baseline="0" dirty="0" smtClean="0"/>
              <a:t>, </a:t>
            </a:r>
            <a:r>
              <a:rPr lang="da-DK" baseline="0" dirty="0" err="1" smtClean="0"/>
              <a:t>higher</a:t>
            </a:r>
            <a:r>
              <a:rPr lang="da-DK" baseline="0" dirty="0" smtClean="0"/>
              <a:t> </a:t>
            </a:r>
            <a:r>
              <a:rPr lang="da-DK" baseline="0" dirty="0" err="1" smtClean="0"/>
              <a:t>prices</a:t>
            </a:r>
            <a:r>
              <a:rPr lang="da-DK" baseline="0" dirty="0" smtClean="0"/>
              <a:t> and </a:t>
            </a:r>
            <a:r>
              <a:rPr lang="da-DK" baseline="0" dirty="0" err="1" smtClean="0"/>
              <a:t>slower</a:t>
            </a:r>
            <a:r>
              <a:rPr lang="da-DK" baseline="0" dirty="0" smtClean="0"/>
              <a:t> </a:t>
            </a:r>
            <a:r>
              <a:rPr lang="da-DK" baseline="0" dirty="0" err="1" smtClean="0"/>
              <a:t>uptake</a:t>
            </a:r>
            <a:r>
              <a:rPr lang="da-DK" baseline="0" dirty="0" smtClean="0"/>
              <a:t> of </a:t>
            </a:r>
            <a:r>
              <a:rPr lang="da-DK" baseline="0" dirty="0" err="1" smtClean="0"/>
              <a:t>renewable</a:t>
            </a:r>
            <a:r>
              <a:rPr lang="da-DK" baseline="0" dirty="0" smtClean="0"/>
              <a:t> </a:t>
            </a:r>
            <a:r>
              <a:rPr lang="da-DK" baseline="0" dirty="0" err="1" smtClean="0"/>
              <a:t>energy</a:t>
            </a:r>
            <a:r>
              <a:rPr lang="da-DK" baseline="0" dirty="0" smtClean="0"/>
              <a:t>.</a:t>
            </a:r>
          </a:p>
          <a:p>
            <a:pPr marL="0" indent="0">
              <a:buNone/>
            </a:pPr>
            <a:endParaRPr lang="da-DK" baseline="0" dirty="0" smtClean="0"/>
          </a:p>
          <a:p>
            <a:pPr marL="228600" indent="-228600">
              <a:buAutoNum type="arabicPeriod"/>
            </a:pPr>
            <a:r>
              <a:rPr lang="da-DK" baseline="0" dirty="0" err="1" smtClean="0"/>
              <a:t>Include</a:t>
            </a:r>
            <a:r>
              <a:rPr lang="da-DK" baseline="0" dirty="0" smtClean="0"/>
              <a:t> </a:t>
            </a:r>
            <a:r>
              <a:rPr lang="da-DK" baseline="0" dirty="0" err="1" smtClean="0"/>
              <a:t>dialogue</a:t>
            </a:r>
            <a:r>
              <a:rPr lang="da-DK" baseline="0" dirty="0" smtClean="0"/>
              <a:t> with future </a:t>
            </a:r>
            <a:r>
              <a:rPr lang="da-DK" baseline="0" dirty="0" err="1" smtClean="0"/>
              <a:t>players</a:t>
            </a:r>
            <a:r>
              <a:rPr lang="da-DK" baseline="0" dirty="0" smtClean="0"/>
              <a:t> at the </a:t>
            </a:r>
            <a:r>
              <a:rPr lang="da-DK" baseline="0" dirty="0" err="1" smtClean="0"/>
              <a:t>early</a:t>
            </a:r>
            <a:r>
              <a:rPr lang="da-DK" baseline="0" dirty="0" smtClean="0"/>
              <a:t> stages – </a:t>
            </a:r>
            <a:r>
              <a:rPr lang="da-DK" baseline="0" dirty="0" err="1" smtClean="0"/>
              <a:t>this</a:t>
            </a:r>
            <a:r>
              <a:rPr lang="da-DK" baseline="0" dirty="0" smtClean="0"/>
              <a:t> </a:t>
            </a:r>
            <a:r>
              <a:rPr lang="da-DK" baseline="0" dirty="0" err="1" smtClean="0"/>
              <a:t>can</a:t>
            </a:r>
            <a:r>
              <a:rPr lang="da-DK" baseline="0" dirty="0" smtClean="0"/>
              <a:t> </a:t>
            </a:r>
            <a:r>
              <a:rPr lang="da-DK" baseline="0" dirty="0" err="1" smtClean="0"/>
              <a:t>help</a:t>
            </a:r>
            <a:r>
              <a:rPr lang="da-DK" baseline="0" dirty="0" smtClean="0"/>
              <a:t> design the </a:t>
            </a:r>
            <a:r>
              <a:rPr lang="da-DK" baseline="0" dirty="0" err="1" smtClean="0"/>
              <a:t>rules</a:t>
            </a:r>
            <a:r>
              <a:rPr lang="da-DK" baseline="0" dirty="0" smtClean="0"/>
              <a:t> to </a:t>
            </a:r>
            <a:r>
              <a:rPr lang="da-DK" baseline="0" dirty="0" err="1" smtClean="0"/>
              <a:t>avoid</a:t>
            </a:r>
            <a:r>
              <a:rPr lang="da-DK" baseline="0" dirty="0" smtClean="0"/>
              <a:t> </a:t>
            </a:r>
            <a:r>
              <a:rPr lang="da-DK" baseline="0" dirty="0" err="1" smtClean="0"/>
              <a:t>delays</a:t>
            </a:r>
            <a:r>
              <a:rPr lang="da-DK" baseline="0" dirty="0" smtClean="0"/>
              <a:t> at a </a:t>
            </a:r>
            <a:r>
              <a:rPr lang="da-DK" baseline="0" dirty="0" err="1" smtClean="0"/>
              <a:t>later</a:t>
            </a:r>
            <a:r>
              <a:rPr lang="da-DK" baseline="0" dirty="0" smtClean="0"/>
              <a:t> stage. A </a:t>
            </a:r>
            <a:r>
              <a:rPr lang="da-DK" baseline="0" dirty="0" err="1" smtClean="0"/>
              <a:t>concrete</a:t>
            </a:r>
            <a:r>
              <a:rPr lang="da-DK" baseline="0" dirty="0" smtClean="0"/>
              <a:t> </a:t>
            </a:r>
            <a:r>
              <a:rPr lang="da-DK" baseline="0" dirty="0" err="1" smtClean="0"/>
              <a:t>example</a:t>
            </a:r>
            <a:r>
              <a:rPr lang="da-DK" baseline="0" dirty="0" smtClean="0"/>
              <a:t> of </a:t>
            </a:r>
            <a:r>
              <a:rPr lang="da-DK" baseline="0" dirty="0" err="1" smtClean="0"/>
              <a:t>this</a:t>
            </a:r>
            <a:r>
              <a:rPr lang="da-DK" baseline="0" dirty="0" smtClean="0"/>
              <a:t> in Denmark is the </a:t>
            </a:r>
            <a:r>
              <a:rPr lang="da-DK" baseline="0" dirty="0" err="1" smtClean="0"/>
              <a:t>market</a:t>
            </a:r>
            <a:r>
              <a:rPr lang="da-DK" baseline="0" dirty="0" smtClean="0"/>
              <a:t> </a:t>
            </a:r>
            <a:r>
              <a:rPr lang="da-DK" baseline="0" dirty="0" err="1" smtClean="0"/>
              <a:t>dialogues</a:t>
            </a:r>
            <a:r>
              <a:rPr lang="da-DK" baseline="0" dirty="0" smtClean="0"/>
              <a:t> in offshore </a:t>
            </a:r>
            <a:r>
              <a:rPr lang="da-DK" baseline="0" dirty="0" err="1" smtClean="0"/>
              <a:t>wind</a:t>
            </a:r>
            <a:r>
              <a:rPr lang="da-DK" baseline="0" dirty="0" smtClean="0"/>
              <a:t> tenders </a:t>
            </a:r>
            <a:r>
              <a:rPr lang="da-DK" baseline="0" dirty="0" err="1" smtClean="0"/>
              <a:t>where</a:t>
            </a:r>
            <a:r>
              <a:rPr lang="da-DK" baseline="0" dirty="0" smtClean="0"/>
              <a:t> </a:t>
            </a:r>
            <a:r>
              <a:rPr lang="da-DK" baseline="0" dirty="0" err="1" smtClean="0"/>
              <a:t>industry</a:t>
            </a:r>
            <a:r>
              <a:rPr lang="da-DK" baseline="0" dirty="0" smtClean="0"/>
              <a:t> is </a:t>
            </a:r>
            <a:r>
              <a:rPr lang="da-DK" baseline="0" dirty="0" err="1" smtClean="0"/>
              <a:t>invited</a:t>
            </a:r>
            <a:r>
              <a:rPr lang="da-DK" baseline="0" dirty="0" smtClean="0"/>
              <a:t> in to </a:t>
            </a:r>
            <a:r>
              <a:rPr lang="da-DK" baseline="0" dirty="0" err="1" smtClean="0"/>
              <a:t>discuss</a:t>
            </a:r>
            <a:r>
              <a:rPr lang="da-DK" baseline="0" dirty="0" smtClean="0"/>
              <a:t> tender </a:t>
            </a:r>
            <a:r>
              <a:rPr lang="da-DK" baseline="0" dirty="0" err="1" smtClean="0"/>
              <a:t>rules</a:t>
            </a:r>
            <a:r>
              <a:rPr lang="da-DK" baseline="0" dirty="0" smtClean="0"/>
              <a:t>, or </a:t>
            </a:r>
            <a:r>
              <a:rPr lang="da-DK" baseline="0" dirty="0" err="1" smtClean="0"/>
              <a:t>technology</a:t>
            </a:r>
            <a:r>
              <a:rPr lang="da-DK" baseline="0" dirty="0" smtClean="0"/>
              <a:t> </a:t>
            </a:r>
            <a:r>
              <a:rPr lang="da-DK" baseline="0" dirty="0" err="1" smtClean="0"/>
              <a:t>catalogues</a:t>
            </a:r>
            <a:r>
              <a:rPr lang="da-DK" baseline="0" dirty="0" smtClean="0"/>
              <a:t>, </a:t>
            </a:r>
            <a:r>
              <a:rPr lang="da-DK" baseline="0" dirty="0" err="1" smtClean="0"/>
              <a:t>where</a:t>
            </a:r>
            <a:r>
              <a:rPr lang="da-DK" baseline="0" dirty="0" smtClean="0"/>
              <a:t> </a:t>
            </a:r>
            <a:r>
              <a:rPr lang="da-DK" baseline="0" dirty="0" err="1" smtClean="0"/>
              <a:t>industry</a:t>
            </a:r>
            <a:r>
              <a:rPr lang="da-DK" baseline="0" dirty="0" smtClean="0"/>
              <a:t> is </a:t>
            </a:r>
            <a:r>
              <a:rPr lang="da-DK" baseline="0" dirty="0" err="1" smtClean="0"/>
              <a:t>invited</a:t>
            </a:r>
            <a:r>
              <a:rPr lang="da-DK" baseline="0" dirty="0" smtClean="0"/>
              <a:t> to give feedback to </a:t>
            </a:r>
            <a:r>
              <a:rPr lang="da-DK" baseline="0" dirty="0" err="1" smtClean="0"/>
              <a:t>technology</a:t>
            </a:r>
            <a:r>
              <a:rPr lang="da-DK" baseline="0" dirty="0" smtClean="0"/>
              <a:t> data </a:t>
            </a:r>
            <a:r>
              <a:rPr lang="da-DK" baseline="0" dirty="0" err="1" smtClean="0"/>
              <a:t>used</a:t>
            </a:r>
            <a:r>
              <a:rPr lang="da-DK" baseline="0" dirty="0" smtClean="0"/>
              <a:t> for </a:t>
            </a:r>
            <a:r>
              <a:rPr lang="da-DK" baseline="0" dirty="0" err="1" smtClean="0"/>
              <a:t>energy</a:t>
            </a:r>
            <a:r>
              <a:rPr lang="da-DK" baseline="0" dirty="0" smtClean="0"/>
              <a:t> </a:t>
            </a:r>
            <a:r>
              <a:rPr lang="da-DK" baseline="0" dirty="0" err="1" smtClean="0"/>
              <a:t>planning</a:t>
            </a:r>
            <a:r>
              <a:rPr lang="da-DK" baseline="0" dirty="0" smtClean="0"/>
              <a:t>. All of </a:t>
            </a:r>
            <a:r>
              <a:rPr lang="da-DK" baseline="0" dirty="0" err="1" smtClean="0"/>
              <a:t>this</a:t>
            </a:r>
            <a:r>
              <a:rPr lang="da-DK" baseline="0" dirty="0" smtClean="0"/>
              <a:t> information is </a:t>
            </a:r>
            <a:r>
              <a:rPr lang="da-DK" baseline="0" dirty="0" err="1" smtClean="0"/>
              <a:t>published</a:t>
            </a:r>
            <a:r>
              <a:rPr lang="da-DK" baseline="0" dirty="0" smtClean="0"/>
              <a:t> online in a transparent </a:t>
            </a:r>
            <a:r>
              <a:rPr lang="da-DK" baseline="0" dirty="0" err="1" smtClean="0"/>
              <a:t>manner</a:t>
            </a:r>
            <a:endParaRPr lang="da-DK" baseline="0" dirty="0" smtClean="0"/>
          </a:p>
          <a:p>
            <a:pPr marL="228600" indent="-228600">
              <a:buAutoNum type="arabicPeriod"/>
            </a:pPr>
            <a:endParaRPr lang="da-DK" baseline="0" dirty="0" smtClean="0"/>
          </a:p>
          <a:p>
            <a:pPr marL="228600" indent="-228600">
              <a:buAutoNum type="arabicPeriod"/>
            </a:pPr>
            <a:r>
              <a:rPr lang="da-DK" baseline="0" dirty="0" smtClean="0"/>
              <a:t>Be </a:t>
            </a:r>
            <a:r>
              <a:rPr lang="da-DK" baseline="0" dirty="0" err="1" smtClean="0"/>
              <a:t>supported</a:t>
            </a:r>
            <a:r>
              <a:rPr lang="da-DK" baseline="0" dirty="0" smtClean="0"/>
              <a:t> by the </a:t>
            </a:r>
            <a:r>
              <a:rPr lang="da-DK" baseline="0" dirty="0" err="1" smtClean="0"/>
              <a:t>legislation</a:t>
            </a:r>
            <a:r>
              <a:rPr lang="da-DK" baseline="0" dirty="0" smtClean="0"/>
              <a:t> </a:t>
            </a:r>
            <a:r>
              <a:rPr lang="da-DK" baseline="0" dirty="0" err="1" smtClean="0"/>
              <a:t>through</a:t>
            </a:r>
            <a:r>
              <a:rPr lang="da-DK" baseline="0" dirty="0" smtClean="0"/>
              <a:t> </a:t>
            </a:r>
            <a:r>
              <a:rPr lang="da-DK" baseline="0" dirty="0" err="1" smtClean="0"/>
              <a:t>concrete</a:t>
            </a:r>
            <a:r>
              <a:rPr lang="da-DK" baseline="0" dirty="0" smtClean="0"/>
              <a:t> reforms. This </a:t>
            </a:r>
            <a:r>
              <a:rPr lang="da-DK" baseline="0" dirty="0" err="1" smtClean="0"/>
              <a:t>ensures</a:t>
            </a:r>
            <a:r>
              <a:rPr lang="da-DK" baseline="0" dirty="0" smtClean="0"/>
              <a:t> the </a:t>
            </a:r>
            <a:r>
              <a:rPr lang="da-DK" baseline="0" dirty="0" err="1" smtClean="0"/>
              <a:t>energy</a:t>
            </a:r>
            <a:r>
              <a:rPr lang="da-DK" baseline="0" dirty="0" smtClean="0"/>
              <a:t> plans </a:t>
            </a:r>
            <a:r>
              <a:rPr lang="da-DK" baseline="0" dirty="0" err="1" smtClean="0"/>
              <a:t>are</a:t>
            </a:r>
            <a:r>
              <a:rPr lang="da-DK" baseline="0" dirty="0" smtClean="0"/>
              <a:t> </a:t>
            </a:r>
            <a:r>
              <a:rPr lang="da-DK" baseline="0" dirty="0" err="1" smtClean="0"/>
              <a:t>achieved</a:t>
            </a:r>
            <a:r>
              <a:rPr lang="da-DK" baseline="0" dirty="0" smtClean="0"/>
              <a:t>. </a:t>
            </a:r>
          </a:p>
          <a:p>
            <a:endParaRPr lang="da-DK" dirty="0" smtClean="0"/>
          </a:p>
          <a:p>
            <a:endParaRPr lang="da-DK" dirty="0" smtClean="0"/>
          </a:p>
          <a:p>
            <a:r>
              <a:rPr lang="da-DK" dirty="0" smtClean="0"/>
              <a:t>DEMONSTRATION PROJECTS </a:t>
            </a:r>
            <a:r>
              <a:rPr lang="da-DK" dirty="0" err="1" smtClean="0"/>
              <a:t>ar</a:t>
            </a:r>
            <a:r>
              <a:rPr lang="da-DK" baseline="0" dirty="0" err="1" smtClean="0"/>
              <a:t>e</a:t>
            </a:r>
            <a:r>
              <a:rPr lang="da-DK" baseline="0" dirty="0" smtClean="0"/>
              <a:t> </a:t>
            </a:r>
            <a:r>
              <a:rPr lang="da-DK" baseline="0" dirty="0" err="1" smtClean="0"/>
              <a:t>often</a:t>
            </a:r>
            <a:r>
              <a:rPr lang="da-DK" baseline="0" dirty="0" smtClean="0"/>
              <a:t> </a:t>
            </a:r>
            <a:r>
              <a:rPr lang="da-DK" baseline="0" dirty="0" err="1" smtClean="0"/>
              <a:t>thought</a:t>
            </a:r>
            <a:r>
              <a:rPr lang="da-DK" baseline="0" dirty="0" smtClean="0"/>
              <a:t> of as a </a:t>
            </a:r>
            <a:r>
              <a:rPr lang="da-DK" baseline="0" dirty="0" err="1" smtClean="0"/>
              <a:t>way</a:t>
            </a:r>
            <a:r>
              <a:rPr lang="da-DK" baseline="0" dirty="0" smtClean="0"/>
              <a:t> to </a:t>
            </a:r>
            <a:r>
              <a:rPr lang="da-DK" baseline="0" dirty="0" err="1" smtClean="0"/>
              <a:t>prove</a:t>
            </a:r>
            <a:r>
              <a:rPr lang="da-DK" baseline="0" dirty="0" smtClean="0"/>
              <a:t> </a:t>
            </a:r>
            <a:r>
              <a:rPr lang="da-DK" baseline="0" dirty="0" err="1" smtClean="0"/>
              <a:t>teh</a:t>
            </a:r>
            <a:r>
              <a:rPr lang="da-DK" baseline="0" dirty="0" smtClean="0"/>
              <a:t> </a:t>
            </a:r>
            <a:r>
              <a:rPr lang="da-DK" baseline="0" dirty="0" err="1" smtClean="0"/>
              <a:t>technology</a:t>
            </a:r>
            <a:r>
              <a:rPr lang="da-DK" baseline="0" dirty="0" smtClean="0"/>
              <a:t>, but </a:t>
            </a:r>
            <a:r>
              <a:rPr lang="da-DK" baseline="0" dirty="0" err="1" smtClean="0"/>
              <a:t>actually</a:t>
            </a:r>
            <a:r>
              <a:rPr lang="da-DK" baseline="0" dirty="0" smtClean="0"/>
              <a:t> in Denmark </a:t>
            </a:r>
            <a:r>
              <a:rPr lang="da-DK" baseline="0" dirty="0" err="1" smtClean="0"/>
              <a:t>they</a:t>
            </a:r>
            <a:r>
              <a:rPr lang="da-DK" baseline="0" dirty="0" smtClean="0"/>
              <a:t> have </a:t>
            </a:r>
            <a:r>
              <a:rPr lang="da-DK" baseline="0" dirty="0" err="1" smtClean="0"/>
              <a:t>proven</a:t>
            </a:r>
            <a:r>
              <a:rPr lang="da-DK" baseline="0" dirty="0" smtClean="0"/>
              <a:t> to provide a </a:t>
            </a:r>
            <a:r>
              <a:rPr lang="da-DK" baseline="0" dirty="0" err="1" smtClean="0"/>
              <a:t>comprehensive</a:t>
            </a:r>
            <a:r>
              <a:rPr lang="da-DK" baseline="0" dirty="0" smtClean="0"/>
              <a:t> </a:t>
            </a:r>
            <a:r>
              <a:rPr lang="da-DK" baseline="0" dirty="0" err="1" smtClean="0"/>
              <a:t>experience</a:t>
            </a:r>
            <a:r>
              <a:rPr lang="da-DK" baseline="0" dirty="0" smtClean="0"/>
              <a:t> in </a:t>
            </a:r>
            <a:r>
              <a:rPr lang="da-DK" baseline="0" dirty="0" err="1" smtClean="0"/>
              <a:t>planning</a:t>
            </a:r>
            <a:r>
              <a:rPr lang="da-DK" baseline="0" dirty="0" smtClean="0"/>
              <a:t> and </a:t>
            </a:r>
            <a:r>
              <a:rPr lang="da-DK" baseline="0" dirty="0" err="1" smtClean="0"/>
              <a:t>regulation</a:t>
            </a:r>
            <a:r>
              <a:rPr lang="da-DK" baseline="0" dirty="0" smtClean="0"/>
              <a:t>.</a:t>
            </a:r>
          </a:p>
          <a:p>
            <a:endParaRPr lang="da-DK" baseline="0" dirty="0" smtClean="0"/>
          </a:p>
          <a:p>
            <a:r>
              <a:rPr lang="da-DK" dirty="0" smtClean="0"/>
              <a:t>PERMITTING AND DE-RISKING</a:t>
            </a:r>
          </a:p>
          <a:p>
            <a:r>
              <a:rPr lang="da-DK" dirty="0" smtClean="0"/>
              <a:t>The </a:t>
            </a:r>
            <a:r>
              <a:rPr lang="da-DK" dirty="0" err="1" smtClean="0"/>
              <a:t>way</a:t>
            </a:r>
            <a:r>
              <a:rPr lang="da-DK" dirty="0" smtClean="0"/>
              <a:t> the </a:t>
            </a:r>
            <a:r>
              <a:rPr lang="da-DK" dirty="0" err="1" smtClean="0"/>
              <a:t>permitting</a:t>
            </a:r>
            <a:r>
              <a:rPr lang="da-DK" dirty="0" smtClean="0"/>
              <a:t> </a:t>
            </a:r>
            <a:r>
              <a:rPr lang="da-DK" dirty="0" err="1" smtClean="0"/>
              <a:t>process</a:t>
            </a:r>
            <a:r>
              <a:rPr lang="da-DK" dirty="0" smtClean="0"/>
              <a:t> is </a:t>
            </a:r>
            <a:r>
              <a:rPr lang="da-DK" dirty="0" err="1" smtClean="0"/>
              <a:t>designed</a:t>
            </a:r>
            <a:r>
              <a:rPr lang="da-DK" dirty="0" smtClean="0"/>
              <a:t> is </a:t>
            </a:r>
            <a:r>
              <a:rPr lang="da-DK" dirty="0" err="1" smtClean="0"/>
              <a:t>crucial</a:t>
            </a:r>
            <a:r>
              <a:rPr lang="da-DK" dirty="0" smtClean="0"/>
              <a:t> to </a:t>
            </a:r>
            <a:r>
              <a:rPr lang="da-DK" dirty="0" err="1" smtClean="0"/>
              <a:t>ensure</a:t>
            </a:r>
            <a:r>
              <a:rPr lang="da-DK" dirty="0" smtClean="0"/>
              <a:t> </a:t>
            </a:r>
            <a:r>
              <a:rPr lang="da-DK" dirty="0" err="1" smtClean="0"/>
              <a:t>appropriate</a:t>
            </a:r>
            <a:r>
              <a:rPr lang="da-DK" dirty="0" smtClean="0"/>
              <a:t> </a:t>
            </a:r>
            <a:r>
              <a:rPr lang="da-DK" dirty="0" err="1" smtClean="0"/>
              <a:t>allocation</a:t>
            </a:r>
            <a:r>
              <a:rPr lang="da-DK" dirty="0" smtClean="0"/>
              <a:t> of </a:t>
            </a:r>
            <a:r>
              <a:rPr lang="da-DK" dirty="0" err="1" smtClean="0"/>
              <a:t>risk</a:t>
            </a:r>
            <a:r>
              <a:rPr lang="da-DK" dirty="0" smtClean="0"/>
              <a:t>.</a:t>
            </a:r>
            <a:r>
              <a:rPr lang="da-DK" baseline="0" dirty="0" smtClean="0"/>
              <a:t> This is </a:t>
            </a:r>
            <a:r>
              <a:rPr lang="da-DK" baseline="0" dirty="0" err="1" smtClean="0"/>
              <a:t>important</a:t>
            </a:r>
            <a:r>
              <a:rPr lang="da-DK" baseline="0" dirty="0" smtClean="0"/>
              <a:t> to </a:t>
            </a:r>
            <a:r>
              <a:rPr lang="da-DK" baseline="0" dirty="0" err="1" smtClean="0"/>
              <a:t>avoid</a:t>
            </a:r>
            <a:r>
              <a:rPr lang="da-DK" baseline="0" dirty="0" smtClean="0"/>
              <a:t> </a:t>
            </a:r>
            <a:r>
              <a:rPr lang="da-DK" baseline="0" dirty="0" err="1" smtClean="0"/>
              <a:t>costly</a:t>
            </a:r>
            <a:r>
              <a:rPr lang="da-DK" baseline="0" dirty="0" smtClean="0"/>
              <a:t> </a:t>
            </a:r>
            <a:r>
              <a:rPr lang="da-DK" baseline="0" dirty="0" err="1" smtClean="0"/>
              <a:t>delays</a:t>
            </a:r>
            <a:r>
              <a:rPr lang="da-DK" baseline="0" dirty="0" smtClean="0"/>
              <a:t> and </a:t>
            </a:r>
            <a:r>
              <a:rPr lang="da-DK" baseline="0" dirty="0" err="1" smtClean="0"/>
              <a:t>competitive</a:t>
            </a:r>
            <a:r>
              <a:rPr lang="da-DK" baseline="0" dirty="0" smtClean="0"/>
              <a:t> </a:t>
            </a:r>
            <a:r>
              <a:rPr lang="da-DK" baseline="0" dirty="0" err="1" smtClean="0"/>
              <a:t>costs</a:t>
            </a:r>
            <a:r>
              <a:rPr lang="da-DK" baseline="0" dirty="0" smtClean="0"/>
              <a:t>.</a:t>
            </a:r>
          </a:p>
          <a:p>
            <a:endParaRPr lang="da-DK" baseline="0" dirty="0" smtClean="0"/>
          </a:p>
          <a:p>
            <a:endParaRPr lang="da-DK" baseline="0" dirty="0" smtClean="0"/>
          </a:p>
          <a:p>
            <a:r>
              <a:rPr lang="da-DK" baseline="0" dirty="0" smtClean="0"/>
              <a:t>COMPETITION:</a:t>
            </a:r>
          </a:p>
          <a:p>
            <a:r>
              <a:rPr lang="da-DK" baseline="0" dirty="0" err="1" smtClean="0"/>
              <a:t>Competition</a:t>
            </a:r>
            <a:r>
              <a:rPr lang="da-DK" baseline="0" dirty="0" smtClean="0"/>
              <a:t> </a:t>
            </a:r>
            <a:r>
              <a:rPr lang="da-DK" baseline="0" dirty="0" err="1" smtClean="0"/>
              <a:t>creates</a:t>
            </a:r>
            <a:r>
              <a:rPr lang="da-DK" baseline="0" dirty="0" smtClean="0"/>
              <a:t> </a:t>
            </a:r>
            <a:r>
              <a:rPr lang="da-DK" baseline="0" dirty="0" err="1" smtClean="0"/>
              <a:t>incentives</a:t>
            </a:r>
            <a:r>
              <a:rPr lang="da-DK" baseline="0" dirty="0" smtClean="0"/>
              <a:t> to </a:t>
            </a:r>
            <a:r>
              <a:rPr lang="da-DK" baseline="0" dirty="0" err="1" smtClean="0"/>
              <a:t>innovate</a:t>
            </a:r>
            <a:r>
              <a:rPr lang="da-DK" baseline="0" dirty="0" smtClean="0"/>
              <a:t> and </a:t>
            </a:r>
            <a:r>
              <a:rPr lang="da-DK" baseline="0" dirty="0" err="1" smtClean="0"/>
              <a:t>lower</a:t>
            </a:r>
            <a:r>
              <a:rPr lang="da-DK" baseline="0" dirty="0" smtClean="0"/>
              <a:t> </a:t>
            </a:r>
            <a:r>
              <a:rPr lang="da-DK" baseline="0" dirty="0" err="1" smtClean="0"/>
              <a:t>prices</a:t>
            </a:r>
            <a:r>
              <a:rPr lang="da-DK" baseline="0" dirty="0" smtClean="0"/>
              <a:t>. </a:t>
            </a:r>
            <a:r>
              <a:rPr lang="da-DK" baseline="0" dirty="0" err="1" smtClean="0"/>
              <a:t>Lower</a:t>
            </a:r>
            <a:r>
              <a:rPr lang="da-DK" baseline="0" dirty="0" smtClean="0"/>
              <a:t> </a:t>
            </a:r>
            <a:r>
              <a:rPr lang="da-DK" baseline="0" dirty="0" err="1" smtClean="0"/>
              <a:t>prices</a:t>
            </a:r>
            <a:r>
              <a:rPr lang="da-DK" baseline="0" dirty="0" smtClean="0"/>
              <a:t> </a:t>
            </a:r>
            <a:r>
              <a:rPr lang="da-DK" baseline="0" dirty="0" err="1" smtClean="0"/>
              <a:t>are</a:t>
            </a:r>
            <a:r>
              <a:rPr lang="da-DK" baseline="0" dirty="0" smtClean="0"/>
              <a:t> </a:t>
            </a:r>
            <a:r>
              <a:rPr lang="da-DK" baseline="0" dirty="0" err="1" smtClean="0"/>
              <a:t>passed</a:t>
            </a:r>
            <a:r>
              <a:rPr lang="da-DK" baseline="0" dirty="0" smtClean="0"/>
              <a:t> </a:t>
            </a:r>
            <a:r>
              <a:rPr lang="da-DK" baseline="0" dirty="0" err="1" smtClean="0"/>
              <a:t>down</a:t>
            </a:r>
            <a:r>
              <a:rPr lang="da-DK" baseline="0" dirty="0" smtClean="0"/>
              <a:t> to </a:t>
            </a:r>
            <a:r>
              <a:rPr lang="da-DK" baseline="0" dirty="0" err="1" smtClean="0"/>
              <a:t>consumers</a:t>
            </a:r>
            <a:r>
              <a:rPr lang="da-DK" baseline="0" dirty="0" smtClean="0"/>
              <a:t>. </a:t>
            </a:r>
          </a:p>
          <a:p>
            <a:r>
              <a:rPr lang="da-DK" baseline="0" dirty="0" smtClean="0"/>
              <a:t>As the generators </a:t>
            </a:r>
            <a:r>
              <a:rPr lang="da-DK" baseline="0" dirty="0" err="1" smtClean="0"/>
              <a:t>compete</a:t>
            </a:r>
            <a:r>
              <a:rPr lang="da-DK" baseline="0" dirty="0" smtClean="0"/>
              <a:t> on </a:t>
            </a:r>
            <a:r>
              <a:rPr lang="da-DK" baseline="0" dirty="0" err="1" smtClean="0"/>
              <a:t>costs</a:t>
            </a:r>
            <a:r>
              <a:rPr lang="da-DK" baseline="0" dirty="0" smtClean="0"/>
              <a:t>, new </a:t>
            </a:r>
            <a:r>
              <a:rPr lang="da-DK" baseline="0" dirty="0" err="1" smtClean="0"/>
              <a:t>markets</a:t>
            </a:r>
            <a:r>
              <a:rPr lang="da-DK" baseline="0" dirty="0" smtClean="0"/>
              <a:t> </a:t>
            </a:r>
            <a:r>
              <a:rPr lang="da-DK" baseline="0" dirty="0" err="1" smtClean="0"/>
              <a:t>overseas</a:t>
            </a:r>
            <a:r>
              <a:rPr lang="da-DK" baseline="0" dirty="0" smtClean="0"/>
              <a:t> </a:t>
            </a:r>
            <a:r>
              <a:rPr lang="da-DK" baseline="0" dirty="0" err="1" smtClean="0"/>
              <a:t>can</a:t>
            </a:r>
            <a:r>
              <a:rPr lang="da-DK" baseline="0" dirty="0" smtClean="0"/>
              <a:t> open up as has </a:t>
            </a:r>
            <a:r>
              <a:rPr lang="da-DK" baseline="0" dirty="0" err="1" smtClean="0"/>
              <a:t>been</a:t>
            </a:r>
            <a:r>
              <a:rPr lang="da-DK" baseline="0" dirty="0" smtClean="0"/>
              <a:t> </a:t>
            </a:r>
            <a:r>
              <a:rPr lang="da-DK" baseline="0" dirty="0" err="1" smtClean="0"/>
              <a:t>seen</a:t>
            </a:r>
            <a:r>
              <a:rPr lang="da-DK" baseline="0" dirty="0" smtClean="0"/>
              <a:t> with Ørsted.</a:t>
            </a:r>
          </a:p>
          <a:p>
            <a:r>
              <a:rPr lang="da-DK" baseline="0" dirty="0" smtClean="0"/>
              <a:t>This has </a:t>
            </a:r>
            <a:r>
              <a:rPr lang="da-DK" baseline="0" dirty="0" err="1" smtClean="0"/>
              <a:t>created</a:t>
            </a:r>
            <a:r>
              <a:rPr lang="da-DK" baseline="0" dirty="0" smtClean="0"/>
              <a:t> a </a:t>
            </a:r>
            <a:r>
              <a:rPr lang="da-DK" baseline="0" dirty="0" err="1" smtClean="0"/>
              <a:t>vibrant</a:t>
            </a:r>
            <a:r>
              <a:rPr lang="da-DK" baseline="0" dirty="0" smtClean="0"/>
              <a:t> offshore </a:t>
            </a:r>
            <a:r>
              <a:rPr lang="da-DK" baseline="0" dirty="0" err="1" smtClean="0"/>
              <a:t>wind</a:t>
            </a:r>
            <a:r>
              <a:rPr lang="da-DK" baseline="0" dirty="0" smtClean="0"/>
              <a:t> </a:t>
            </a:r>
            <a:r>
              <a:rPr lang="da-DK" baseline="0" dirty="0" err="1" smtClean="0"/>
              <a:t>industry</a:t>
            </a:r>
            <a:r>
              <a:rPr lang="da-DK" baseline="0" dirty="0" smtClean="0"/>
              <a:t> in Denmark.</a:t>
            </a:r>
          </a:p>
          <a:p>
            <a:endParaRPr lang="da-DK" dirty="0" smtClean="0"/>
          </a:p>
          <a:p>
            <a:r>
              <a:rPr lang="da-DK" dirty="0" smtClean="0"/>
              <a:t>Power plant </a:t>
            </a:r>
            <a:r>
              <a:rPr lang="da-DK" dirty="0" err="1" smtClean="0"/>
              <a:t>package</a:t>
            </a:r>
            <a:r>
              <a:rPr lang="da-DK" dirty="0" smtClean="0"/>
              <a:t>: </a:t>
            </a:r>
            <a:r>
              <a:rPr lang="en-US" sz="1200" b="0" i="0" u="none" strike="noStrike" kern="1200" baseline="0" dirty="0" smtClean="0">
                <a:solidFill>
                  <a:schemeClr val="tx1"/>
                </a:solidFill>
                <a:latin typeface="+mn-lt"/>
                <a:ea typeface="+mn-ea"/>
                <a:cs typeface="+mn-cs"/>
              </a:rPr>
              <a:t>While not all countries may have the financial</a:t>
            </a:r>
          </a:p>
          <a:p>
            <a:r>
              <a:rPr lang="en-US" sz="1200" b="0" i="0" u="none" strike="noStrike" kern="1200" baseline="0" dirty="0" smtClean="0">
                <a:solidFill>
                  <a:schemeClr val="tx1"/>
                </a:solidFill>
                <a:latin typeface="+mn-lt"/>
                <a:ea typeface="+mn-ea"/>
                <a:cs typeface="+mn-cs"/>
              </a:rPr>
              <a:t>capacity for such a buyout, capital can be raised in addition</a:t>
            </a:r>
          </a:p>
          <a:p>
            <a:r>
              <a:rPr lang="en-US" sz="1200" b="0" i="0" u="none" strike="noStrike" kern="1200" baseline="0" dirty="0" smtClean="0">
                <a:solidFill>
                  <a:schemeClr val="tx1"/>
                </a:solidFill>
                <a:latin typeface="+mn-lt"/>
                <a:ea typeface="+mn-ea"/>
                <a:cs typeface="+mn-cs"/>
              </a:rPr>
              <a:t>to any available funds, and cost benefit analyses can reveal</a:t>
            </a:r>
          </a:p>
          <a:p>
            <a:r>
              <a:rPr lang="en-US" sz="1200" b="0" i="0" u="none" strike="noStrike" kern="1200" baseline="0" dirty="0" smtClean="0">
                <a:solidFill>
                  <a:schemeClr val="tx1"/>
                </a:solidFill>
                <a:latin typeface="+mn-lt"/>
                <a:ea typeface="+mn-ea"/>
                <a:cs typeface="+mn-cs"/>
              </a:rPr>
              <a:t>where buyouts can make the most impact.</a:t>
            </a:r>
            <a:endParaRPr lang="da-DK" dirty="0" smtClean="0"/>
          </a:p>
          <a:p>
            <a:endParaRPr lang="da-DK" dirty="0" smtClean="0"/>
          </a:p>
          <a:p>
            <a:endParaRPr lang="da-DK" baseline="0" dirty="0" smtClean="0"/>
          </a:p>
          <a:p>
            <a:r>
              <a:rPr lang="da-DK" baseline="0" dirty="0" smtClean="0"/>
              <a:t>ECONOMIC </a:t>
            </a:r>
            <a:r>
              <a:rPr lang="da-DK" baseline="0" dirty="0" err="1" smtClean="0"/>
              <a:t>incentives</a:t>
            </a:r>
            <a:r>
              <a:rPr lang="da-DK" baseline="0" dirty="0" smtClean="0"/>
              <a:t>: on </a:t>
            </a:r>
            <a:r>
              <a:rPr lang="da-DK" baseline="0" dirty="0" err="1" smtClean="0"/>
              <a:t>next</a:t>
            </a:r>
            <a:r>
              <a:rPr lang="da-DK" baseline="0" dirty="0" smtClean="0"/>
              <a:t> slide</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10</a:t>
            </a:fld>
            <a:endParaRPr lang="da-DK"/>
          </a:p>
        </p:txBody>
      </p:sp>
    </p:spTree>
    <p:extLst>
      <p:ext uri="{BB962C8B-B14F-4D97-AF65-F5344CB8AC3E}">
        <p14:creationId xmlns:p14="http://schemas.microsoft.com/office/powerpoint/2010/main" val="416016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smtClean="0"/>
          </a:p>
          <a:p>
            <a:r>
              <a:rPr lang="da-DK" baseline="0" dirty="0" smtClean="0"/>
              <a:t>Demonstration </a:t>
            </a:r>
            <a:r>
              <a:rPr lang="da-DK" baseline="0" dirty="0" err="1" smtClean="0"/>
              <a:t>projects</a:t>
            </a:r>
            <a:r>
              <a:rPr lang="da-DK" baseline="0" dirty="0" smtClean="0"/>
              <a:t> </a:t>
            </a:r>
            <a:r>
              <a:rPr lang="da-DK" baseline="0" dirty="0" err="1" smtClean="0"/>
              <a:t>are</a:t>
            </a:r>
            <a:r>
              <a:rPr lang="da-DK" baseline="0" dirty="0" smtClean="0"/>
              <a:t> </a:t>
            </a:r>
            <a:r>
              <a:rPr lang="da-DK" baseline="0" dirty="0" err="1" smtClean="0"/>
              <a:t>essential</a:t>
            </a:r>
            <a:r>
              <a:rPr lang="da-DK" baseline="0" dirty="0" smtClean="0"/>
              <a:t> to </a:t>
            </a:r>
            <a:r>
              <a:rPr lang="da-DK" baseline="0" dirty="0" err="1" smtClean="0"/>
              <a:t>prove</a:t>
            </a:r>
            <a:r>
              <a:rPr lang="da-DK" baseline="0" dirty="0" smtClean="0"/>
              <a:t> a </a:t>
            </a:r>
            <a:r>
              <a:rPr lang="da-DK" baseline="0" dirty="0" err="1" smtClean="0"/>
              <a:t>technology</a:t>
            </a:r>
            <a:r>
              <a:rPr lang="da-DK" baseline="0" dirty="0" smtClean="0"/>
              <a:t> and </a:t>
            </a:r>
            <a:r>
              <a:rPr lang="da-DK" baseline="0" dirty="0" err="1" smtClean="0"/>
              <a:t>encourage</a:t>
            </a:r>
            <a:r>
              <a:rPr lang="da-DK" baseline="0" dirty="0" smtClean="0"/>
              <a:t> </a:t>
            </a:r>
            <a:r>
              <a:rPr lang="da-DK" baseline="0" dirty="0" err="1" smtClean="0"/>
              <a:t>cost</a:t>
            </a:r>
            <a:r>
              <a:rPr lang="da-DK" baseline="0" dirty="0" smtClean="0"/>
              <a:t> </a:t>
            </a:r>
            <a:r>
              <a:rPr lang="da-DK" baseline="0" dirty="0" err="1" smtClean="0"/>
              <a:t>reductions</a:t>
            </a:r>
            <a:endParaRPr lang="da-DK" baseline="0" dirty="0" smtClean="0"/>
          </a:p>
          <a:p>
            <a:endParaRPr lang="da-DK" baseline="0" dirty="0" smtClean="0"/>
          </a:p>
          <a:p>
            <a:r>
              <a:rPr lang="da-DK" baseline="0" dirty="0" err="1" smtClean="0"/>
              <a:t>They</a:t>
            </a:r>
            <a:r>
              <a:rPr lang="da-DK" baseline="0" dirty="0" smtClean="0"/>
              <a:t> have given </a:t>
            </a:r>
            <a:r>
              <a:rPr lang="da-DK" baseline="0" dirty="0" err="1" smtClean="0"/>
              <a:t>technical</a:t>
            </a:r>
            <a:r>
              <a:rPr lang="da-DK" baseline="0" dirty="0" smtClean="0"/>
              <a:t> and </a:t>
            </a:r>
            <a:r>
              <a:rPr lang="da-DK" baseline="0" dirty="0" err="1" smtClean="0"/>
              <a:t>operational</a:t>
            </a:r>
            <a:r>
              <a:rPr lang="da-DK" baseline="0" dirty="0" smtClean="0"/>
              <a:t> </a:t>
            </a:r>
            <a:r>
              <a:rPr lang="da-DK" baseline="0" dirty="0" err="1" smtClean="0"/>
              <a:t>learnings</a:t>
            </a:r>
            <a:r>
              <a:rPr lang="da-DK" baseline="0" dirty="0" smtClean="0"/>
              <a:t> but </a:t>
            </a:r>
            <a:r>
              <a:rPr lang="da-DK" baseline="0" dirty="0" err="1" smtClean="0"/>
              <a:t>also</a:t>
            </a:r>
            <a:r>
              <a:rPr lang="da-DK" baseline="0" dirty="0" smtClean="0"/>
              <a:t> </a:t>
            </a:r>
            <a:r>
              <a:rPr lang="da-DK" baseline="0" dirty="0" err="1" smtClean="0"/>
              <a:t>regulatory</a:t>
            </a:r>
            <a:r>
              <a:rPr lang="da-DK" baseline="0" dirty="0" smtClean="0"/>
              <a:t> </a:t>
            </a:r>
            <a:r>
              <a:rPr lang="da-DK" baseline="0" dirty="0" err="1" smtClean="0"/>
              <a:t>learnings</a:t>
            </a:r>
            <a:r>
              <a:rPr lang="da-DK" baseline="0" dirty="0" smtClean="0"/>
              <a:t>, </a:t>
            </a:r>
            <a:r>
              <a:rPr lang="da-DK" baseline="0" dirty="0" err="1" smtClean="0"/>
              <a:t>e.g</a:t>
            </a:r>
            <a:r>
              <a:rPr lang="da-DK" baseline="0" dirty="0" smtClean="0"/>
              <a:t>. </a:t>
            </a:r>
            <a:r>
              <a:rPr lang="da-DK" baseline="0" dirty="0" err="1" smtClean="0"/>
              <a:t>environmental</a:t>
            </a:r>
            <a:r>
              <a:rPr lang="da-DK" baseline="0" dirty="0" smtClean="0"/>
              <a:t> </a:t>
            </a:r>
            <a:r>
              <a:rPr lang="da-DK" baseline="0" dirty="0" err="1" smtClean="0"/>
              <a:t>impact</a:t>
            </a:r>
            <a:r>
              <a:rPr lang="da-DK" baseline="0" dirty="0" smtClean="0"/>
              <a:t> </a:t>
            </a:r>
            <a:r>
              <a:rPr lang="da-DK" baseline="0" dirty="0" err="1" smtClean="0"/>
              <a:t>assessments</a:t>
            </a:r>
            <a:r>
              <a:rPr lang="da-DK" baseline="0" dirty="0" smtClean="0"/>
              <a:t>. </a:t>
            </a:r>
          </a:p>
          <a:p>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11</a:t>
            </a:fld>
            <a:endParaRPr lang="da-DK"/>
          </a:p>
        </p:txBody>
      </p:sp>
    </p:spTree>
    <p:extLst>
      <p:ext uri="{BB962C8B-B14F-4D97-AF65-F5344CB8AC3E}">
        <p14:creationId xmlns:p14="http://schemas.microsoft.com/office/powerpoint/2010/main" val="2839428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And </a:t>
            </a:r>
            <a:r>
              <a:rPr lang="da-DK" baseline="0" dirty="0" err="1" smtClean="0"/>
              <a:t>permitting</a:t>
            </a:r>
            <a:r>
              <a:rPr lang="da-DK" baseline="0" dirty="0" smtClean="0"/>
              <a:t> and de-</a:t>
            </a:r>
            <a:r>
              <a:rPr lang="da-DK" baseline="0" dirty="0" err="1" smtClean="0"/>
              <a:t>risking</a:t>
            </a:r>
            <a:r>
              <a:rPr lang="da-DK" baseline="0" dirty="0" smtClean="0"/>
              <a:t> is an </a:t>
            </a:r>
            <a:r>
              <a:rPr lang="da-DK" baseline="0" dirty="0" err="1" smtClean="0"/>
              <a:t>important</a:t>
            </a:r>
            <a:r>
              <a:rPr lang="da-DK" baseline="0" dirty="0" smtClean="0"/>
              <a:t> </a:t>
            </a:r>
            <a:r>
              <a:rPr lang="da-DK" baseline="0" dirty="0" err="1" smtClean="0"/>
              <a:t>area</a:t>
            </a:r>
            <a:r>
              <a:rPr lang="da-DK" baseline="0" dirty="0" smtClean="0"/>
              <a:t> to de-</a:t>
            </a:r>
            <a:r>
              <a:rPr lang="da-DK" baseline="0" dirty="0" err="1" smtClean="0"/>
              <a:t>risk</a:t>
            </a:r>
            <a:r>
              <a:rPr lang="da-DK" baseline="0" dirty="0" smtClean="0"/>
              <a:t> and </a:t>
            </a:r>
            <a:r>
              <a:rPr lang="da-DK" baseline="0" dirty="0" err="1" smtClean="0"/>
              <a:t>streamline</a:t>
            </a:r>
            <a:r>
              <a:rPr lang="da-DK" baseline="0" dirty="0" smtClean="0"/>
              <a:t> </a:t>
            </a:r>
            <a:r>
              <a:rPr lang="da-DK" baseline="0" dirty="0" err="1" smtClean="0"/>
              <a:t>projects</a:t>
            </a:r>
            <a:r>
              <a:rPr lang="da-DK" baseline="0" dirty="0" smtClean="0"/>
              <a:t>. </a:t>
            </a:r>
          </a:p>
          <a:p>
            <a:r>
              <a:rPr lang="da-DK" dirty="0" smtClean="0"/>
              <a:t>DEA </a:t>
            </a:r>
            <a:r>
              <a:rPr lang="da-DK" dirty="0" err="1" smtClean="0"/>
              <a:t>acts</a:t>
            </a:r>
            <a:r>
              <a:rPr lang="da-DK" baseline="0" dirty="0" smtClean="0"/>
              <a:t> as a </a:t>
            </a:r>
            <a:r>
              <a:rPr lang="da-DK" baseline="0" dirty="0" err="1" smtClean="0"/>
              <a:t>one</a:t>
            </a:r>
            <a:r>
              <a:rPr lang="da-DK" baseline="0" dirty="0" smtClean="0"/>
              <a:t> stop shop to </a:t>
            </a:r>
            <a:r>
              <a:rPr lang="da-DK" baseline="0" dirty="0" err="1" smtClean="0"/>
              <a:t>streamline</a:t>
            </a:r>
            <a:r>
              <a:rPr lang="da-DK" baseline="0" dirty="0" smtClean="0"/>
              <a:t> the </a:t>
            </a:r>
            <a:r>
              <a:rPr lang="da-DK" baseline="0" dirty="0" err="1" smtClean="0"/>
              <a:t>consenting</a:t>
            </a:r>
            <a:r>
              <a:rPr lang="da-DK" baseline="0" dirty="0" smtClean="0"/>
              <a:t> </a:t>
            </a:r>
            <a:r>
              <a:rPr lang="da-DK" baseline="0" dirty="0" err="1" smtClean="0"/>
              <a:t>process</a:t>
            </a:r>
            <a:r>
              <a:rPr lang="da-DK" baseline="0" dirty="0" smtClean="0"/>
              <a:t>, </a:t>
            </a:r>
            <a:r>
              <a:rPr lang="da-DK" baseline="0" dirty="0" err="1" smtClean="0"/>
              <a:t>which</a:t>
            </a:r>
            <a:r>
              <a:rPr lang="da-DK" baseline="0" dirty="0" smtClean="0"/>
              <a:t> is </a:t>
            </a:r>
            <a:r>
              <a:rPr lang="da-DK" baseline="0" dirty="0" err="1" smtClean="0"/>
              <a:t>important</a:t>
            </a:r>
            <a:r>
              <a:rPr lang="da-DK" baseline="0" dirty="0" smtClean="0"/>
              <a:t> to </a:t>
            </a:r>
            <a:r>
              <a:rPr lang="da-DK" baseline="0" dirty="0" err="1" smtClean="0"/>
              <a:t>avoid</a:t>
            </a:r>
            <a:r>
              <a:rPr lang="da-DK" baseline="0" dirty="0" smtClean="0"/>
              <a:t> </a:t>
            </a:r>
            <a:r>
              <a:rPr lang="da-DK" baseline="0" dirty="0" err="1" smtClean="0"/>
              <a:t>costly</a:t>
            </a:r>
            <a:r>
              <a:rPr lang="da-DK" baseline="0" dirty="0" smtClean="0"/>
              <a:t> </a:t>
            </a:r>
            <a:r>
              <a:rPr lang="da-DK" baseline="0" dirty="0" err="1" smtClean="0"/>
              <a:t>delays</a:t>
            </a:r>
            <a:r>
              <a:rPr lang="da-DK" baseline="0" dirty="0" smtClean="0"/>
              <a: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12</a:t>
            </a:fld>
            <a:endParaRPr lang="da-DK"/>
          </a:p>
        </p:txBody>
      </p:sp>
    </p:spTree>
    <p:extLst>
      <p:ext uri="{BB962C8B-B14F-4D97-AF65-F5344CB8AC3E}">
        <p14:creationId xmlns:p14="http://schemas.microsoft.com/office/powerpoint/2010/main" val="1660791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know typically that costs of RE are decreasing year by year, so what happened to </a:t>
            </a:r>
            <a:r>
              <a:rPr lang="en-US" sz="1200" b="0" i="0" u="none" strike="noStrike" kern="1200" baseline="0" dirty="0" err="1" smtClean="0">
                <a:solidFill>
                  <a:schemeClr val="tx1"/>
                </a:solidFill>
                <a:latin typeface="+mn-lt"/>
                <a:ea typeface="+mn-ea"/>
                <a:cs typeface="+mn-cs"/>
              </a:rPr>
              <a:t>Anholt</a:t>
            </a:r>
            <a:r>
              <a:rPr lang="en-US" sz="1200" b="0" i="0" u="none" strike="noStrike" kern="1200" baseline="0" dirty="0" smtClean="0">
                <a:solidFill>
                  <a:schemeClr val="tx1"/>
                </a:solidFill>
                <a:latin typeface="+mn-lt"/>
                <a:ea typeface="+mn-ea"/>
                <a:cs typeface="+mn-cs"/>
              </a:rPr>
              <a:t> here?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was the largest offshore wind farm in the world at the time, the 400 MW </a:t>
            </a:r>
            <a:r>
              <a:rPr lang="en-US" sz="1200" b="0" i="0" u="none" strike="noStrike" kern="1200" baseline="0" dirty="0" err="1" smtClean="0">
                <a:solidFill>
                  <a:schemeClr val="tx1"/>
                </a:solidFill>
                <a:latin typeface="+mn-lt"/>
                <a:ea typeface="+mn-ea"/>
                <a:cs typeface="+mn-cs"/>
              </a:rPr>
              <a:t>Anholt</a:t>
            </a:r>
            <a:r>
              <a:rPr lang="en-US" sz="1200" b="0" i="0" u="none" strike="noStrike" kern="1200" baseline="0" dirty="0" smtClean="0">
                <a:solidFill>
                  <a:schemeClr val="tx1"/>
                </a:solidFill>
                <a:latin typeface="+mn-lt"/>
                <a:ea typeface="+mn-ea"/>
                <a:cs typeface="+mn-cs"/>
              </a:rPr>
              <a:t> project, the tender was launched in 2009. Lessons from the previous tender dictated that penalties were applied in the tender process so that the winning bidder would have to pay penalties if they withdrew their bid. Furthermore, the tender specified that if the winning bidder withdrew within the first half year, the second placed bidder would have to take over the project. Additionally, it was decided that </a:t>
            </a:r>
            <a:r>
              <a:rPr lang="en-US" sz="1200" b="0" i="0" u="none" strike="noStrike" kern="1200" baseline="0" dirty="0" err="1" smtClean="0">
                <a:solidFill>
                  <a:schemeClr val="tx1"/>
                </a:solidFill>
                <a:latin typeface="+mn-lt"/>
                <a:ea typeface="+mn-ea"/>
                <a:cs typeface="+mn-cs"/>
              </a:rPr>
              <a:t>Anholt</a:t>
            </a:r>
            <a:r>
              <a:rPr lang="en-US" sz="1200" b="0" i="0" u="none" strike="noStrike" kern="1200" baseline="0" dirty="0" smtClean="0">
                <a:solidFill>
                  <a:schemeClr val="tx1"/>
                </a:solidFill>
                <a:latin typeface="+mn-lt"/>
                <a:ea typeface="+mn-ea"/>
                <a:cs typeface="+mn-cs"/>
              </a:rPr>
              <a:t> had to be established in a </a:t>
            </a:r>
            <a:r>
              <a:rPr lang="en-US" sz="1200" b="0" i="0" u="none" strike="noStrike" kern="1200" baseline="0" dirty="0" err="1" smtClean="0">
                <a:solidFill>
                  <a:schemeClr val="tx1"/>
                </a:solidFill>
                <a:latin typeface="+mn-lt"/>
                <a:ea typeface="+mn-ea"/>
                <a:cs typeface="+mn-cs"/>
              </a:rPr>
              <a:t>recordbreaking</a:t>
            </a:r>
            <a:r>
              <a:rPr lang="en-US" sz="1200" b="0" i="0" u="none" strike="noStrike" kern="1200" baseline="0" dirty="0" smtClean="0">
                <a:solidFill>
                  <a:schemeClr val="tx1"/>
                </a:solidFill>
                <a:latin typeface="+mn-lt"/>
                <a:ea typeface="+mn-ea"/>
                <a:cs typeface="+mn-cs"/>
              </a:rPr>
              <a:t> four years, the same time as the previous projects despite being double the size. At the time, the wind turbine market was overheated due to the many projects being developed as a result of the UK ‘s first round of tenders, meaning wind turbines and components came at a higher cost than the previous tenders. A combination of these factors, alongside the context of the GFC, meant that in the end, only one company submitted a bid. DONG Energy won the tender, with a higher price than had been seen at the previous two tenders. The Danish government decided nonetheless to accept the offer to remain on schedule with targets.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One of the most important overriding lessons from this tender was to systematically de-risk the process. A method to achieve this was to include industry in a market dialogue prior to the tender. This allowed industry and government to discuss all matters relating to the tender, which resulted in an adjustment to penalties and greater flexibility in the</a:t>
            </a:r>
          </a:p>
          <a:p>
            <a:r>
              <a:rPr lang="en-US" sz="1200" b="0" i="0" u="none" strike="noStrike" kern="1200" baseline="0" dirty="0" smtClean="0">
                <a:solidFill>
                  <a:schemeClr val="tx1"/>
                </a:solidFill>
                <a:latin typeface="+mn-lt"/>
                <a:ea typeface="+mn-ea"/>
                <a:cs typeface="+mn-cs"/>
              </a:rPr>
              <a:t>different milestones in the timeline for the next tender, and ultimately, a lower price. More information on the Danish</a:t>
            </a:r>
          </a:p>
          <a:p>
            <a:r>
              <a:rPr lang="en-US" sz="1200" b="0" i="0" u="none" strike="noStrike" kern="1200" baseline="0" dirty="0" smtClean="0">
                <a:solidFill>
                  <a:schemeClr val="tx1"/>
                </a:solidFill>
                <a:latin typeface="+mn-lt"/>
                <a:ea typeface="+mn-ea"/>
                <a:cs typeface="+mn-cs"/>
              </a:rPr>
              <a:t>offshore wind tender model can be found in the Danish Offshore Wind Tender Model (Danish Energy Agency, </a:t>
            </a:r>
            <a:r>
              <a:rPr lang="da-DK" sz="1200" b="0" i="0" u="none" strike="noStrike" kern="1200" baseline="0" dirty="0" smtClean="0">
                <a:solidFill>
                  <a:schemeClr val="tx1"/>
                </a:solidFill>
                <a:latin typeface="+mn-lt"/>
                <a:ea typeface="+mn-ea"/>
                <a:cs typeface="+mn-cs"/>
              </a:rPr>
              <a:t>2020d).</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It </a:t>
            </a:r>
            <a:r>
              <a:rPr lang="da-DK" sz="1200" b="0" i="0" u="none" strike="noStrike" kern="1200" baseline="0" dirty="0" err="1" smtClean="0">
                <a:solidFill>
                  <a:schemeClr val="tx1"/>
                </a:solidFill>
                <a:latin typeface="+mn-lt"/>
                <a:ea typeface="+mn-ea"/>
                <a:cs typeface="+mn-cs"/>
              </a:rPr>
              <a:t>could</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be</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argued</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that</a:t>
            </a:r>
            <a:r>
              <a:rPr lang="da-DK" sz="1200" b="0" i="0" u="none" strike="noStrike" kern="1200" baseline="0" dirty="0" smtClean="0">
                <a:solidFill>
                  <a:schemeClr val="tx1"/>
                </a:solidFill>
                <a:latin typeface="+mn-lt"/>
                <a:ea typeface="+mn-ea"/>
                <a:cs typeface="+mn-cs"/>
              </a:rPr>
              <a:t> a </a:t>
            </a:r>
            <a:r>
              <a:rPr lang="da-DK" sz="1200" b="0" i="0" u="none" strike="noStrike" kern="1200" baseline="0" dirty="0" err="1" smtClean="0">
                <a:solidFill>
                  <a:schemeClr val="tx1"/>
                </a:solidFill>
                <a:latin typeface="+mn-lt"/>
                <a:ea typeface="+mn-ea"/>
                <a:cs typeface="+mn-cs"/>
              </a:rPr>
              <a:t>similar</a:t>
            </a:r>
            <a:r>
              <a:rPr lang="da-DK" sz="1200" b="0" i="0" u="none" strike="noStrike" kern="1200" baseline="0" dirty="0" smtClean="0">
                <a:solidFill>
                  <a:schemeClr val="tx1"/>
                </a:solidFill>
                <a:latin typeface="+mn-lt"/>
                <a:ea typeface="+mn-ea"/>
                <a:cs typeface="+mn-cs"/>
              </a:rPr>
              <a:t> sort of </a:t>
            </a:r>
            <a:r>
              <a:rPr lang="da-DK" sz="1200" b="0" i="0" u="none" strike="noStrike" kern="1200" baseline="0" dirty="0" err="1" smtClean="0">
                <a:solidFill>
                  <a:schemeClr val="tx1"/>
                </a:solidFill>
                <a:latin typeface="+mn-lt"/>
                <a:ea typeface="+mn-ea"/>
                <a:cs typeface="+mn-cs"/>
              </a:rPr>
              <a:t>industry</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dialogue</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could</a:t>
            </a:r>
            <a:r>
              <a:rPr lang="da-DK" sz="1200" b="0" i="0" u="none" strike="noStrike" kern="1200" baseline="0" dirty="0" smtClean="0">
                <a:solidFill>
                  <a:schemeClr val="tx1"/>
                </a:solidFill>
                <a:latin typeface="+mn-lt"/>
                <a:ea typeface="+mn-ea"/>
                <a:cs typeface="+mn-cs"/>
              </a:rPr>
              <a:t> have </a:t>
            </a:r>
            <a:r>
              <a:rPr lang="da-DK" sz="1200" b="0" i="0" u="none" strike="noStrike" kern="1200" baseline="0" dirty="0" err="1" smtClean="0">
                <a:solidFill>
                  <a:schemeClr val="tx1"/>
                </a:solidFill>
                <a:latin typeface="+mn-lt"/>
                <a:ea typeface="+mn-ea"/>
                <a:cs typeface="+mn-cs"/>
              </a:rPr>
              <a:t>mitigated</a:t>
            </a:r>
            <a:r>
              <a:rPr lang="da-DK" sz="1200" b="0" i="0" u="none" strike="noStrike" kern="1200" baseline="0" dirty="0" smtClean="0">
                <a:solidFill>
                  <a:schemeClr val="tx1"/>
                </a:solidFill>
                <a:latin typeface="+mn-lt"/>
                <a:ea typeface="+mn-ea"/>
                <a:cs typeface="+mn-cs"/>
              </a:rPr>
              <a:t> the </a:t>
            </a:r>
            <a:r>
              <a:rPr lang="da-DK" sz="1200" b="0" i="0" u="none" strike="noStrike" kern="1200" baseline="0" dirty="0" err="1" smtClean="0">
                <a:solidFill>
                  <a:schemeClr val="tx1"/>
                </a:solidFill>
                <a:latin typeface="+mn-lt"/>
                <a:ea typeface="+mn-ea"/>
                <a:cs typeface="+mn-cs"/>
              </a:rPr>
              <a:t>slowdown</a:t>
            </a:r>
            <a:r>
              <a:rPr lang="da-DK" sz="1200" b="0" i="0" u="none" strike="noStrike" kern="1200" baseline="0" dirty="0" smtClean="0">
                <a:solidFill>
                  <a:schemeClr val="tx1"/>
                </a:solidFill>
                <a:latin typeface="+mn-lt"/>
                <a:ea typeface="+mn-ea"/>
                <a:cs typeface="+mn-cs"/>
              </a:rPr>
              <a:t> in the onshore </a:t>
            </a:r>
            <a:r>
              <a:rPr lang="da-DK" sz="1200" b="0" i="0" u="none" strike="noStrike" kern="1200" baseline="0" dirty="0" err="1" smtClean="0">
                <a:solidFill>
                  <a:schemeClr val="tx1"/>
                </a:solidFill>
                <a:latin typeface="+mn-lt"/>
                <a:ea typeface="+mn-ea"/>
                <a:cs typeface="+mn-cs"/>
              </a:rPr>
              <a:t>industry</a:t>
            </a:r>
            <a:r>
              <a:rPr lang="da-DK" sz="1200" b="0" i="0" u="none" strike="noStrike" kern="1200" baseline="0" dirty="0" smtClean="0">
                <a:solidFill>
                  <a:schemeClr val="tx1"/>
                </a:solidFill>
                <a:latin typeface="+mn-lt"/>
                <a:ea typeface="+mn-ea"/>
                <a:cs typeface="+mn-cs"/>
              </a:rPr>
              <a:t> in the </a:t>
            </a:r>
            <a:r>
              <a:rPr lang="da-DK" sz="1200" b="0" i="0" u="none" strike="noStrike" kern="1200" baseline="0" dirty="0" err="1" smtClean="0">
                <a:solidFill>
                  <a:schemeClr val="tx1"/>
                </a:solidFill>
                <a:latin typeface="+mn-lt"/>
                <a:ea typeface="+mn-ea"/>
                <a:cs typeface="+mn-cs"/>
              </a:rPr>
              <a:t>early</a:t>
            </a:r>
            <a:r>
              <a:rPr lang="da-DK" sz="1200" b="0" i="0" u="none" strike="noStrike" kern="1200" baseline="0" dirty="0" smtClean="0">
                <a:solidFill>
                  <a:schemeClr val="tx1"/>
                </a:solidFill>
                <a:latin typeface="+mn-lt"/>
                <a:ea typeface="+mn-ea"/>
                <a:cs typeface="+mn-cs"/>
              </a:rPr>
              <a:t> 2000s </a:t>
            </a:r>
            <a:r>
              <a:rPr lang="da-DK" sz="1200" b="0" i="0" u="none" strike="noStrike" kern="1200" baseline="0" dirty="0" err="1" smtClean="0">
                <a:solidFill>
                  <a:schemeClr val="tx1"/>
                </a:solidFill>
                <a:latin typeface="+mn-lt"/>
                <a:ea typeface="+mn-ea"/>
                <a:cs typeface="+mn-cs"/>
              </a:rPr>
              <a:t>also</a:t>
            </a:r>
            <a:r>
              <a:rPr lang="da-DK" sz="1200" b="0" i="0" u="none" strike="noStrike" kern="1200" baseline="0" dirty="0" smtClean="0">
                <a:solidFill>
                  <a:schemeClr val="tx1"/>
                </a:solidFill>
                <a:latin typeface="+mn-lt"/>
                <a:ea typeface="+mn-ea"/>
                <a:cs typeface="+mn-cs"/>
              </a:rPr>
              <a:t>.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13</a:t>
            </a:fld>
            <a:endParaRPr lang="da-DK"/>
          </a:p>
        </p:txBody>
      </p:sp>
    </p:spTree>
    <p:extLst>
      <p:ext uri="{BB962C8B-B14F-4D97-AF65-F5344CB8AC3E}">
        <p14:creationId xmlns:p14="http://schemas.microsoft.com/office/powerpoint/2010/main" val="335872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err="1" smtClean="0"/>
              <a:t>Economic</a:t>
            </a:r>
            <a:r>
              <a:rPr lang="da-DK" baseline="0" dirty="0" smtClean="0"/>
              <a:t> </a:t>
            </a:r>
            <a:r>
              <a:rPr lang="da-DK" baseline="0" dirty="0" err="1" smtClean="0"/>
              <a:t>incentives</a:t>
            </a:r>
            <a:r>
              <a:rPr lang="da-DK" baseline="0" dirty="0" smtClean="0"/>
              <a:t> have </a:t>
            </a:r>
            <a:r>
              <a:rPr lang="da-DK" baseline="0" dirty="0" err="1" smtClean="0"/>
              <a:t>proved</a:t>
            </a:r>
            <a:r>
              <a:rPr lang="da-DK" baseline="0" dirty="0" smtClean="0"/>
              <a:t> instrumental but must </a:t>
            </a:r>
            <a:r>
              <a:rPr lang="da-DK" baseline="0" dirty="0" err="1" smtClean="0"/>
              <a:t>be</a:t>
            </a:r>
            <a:r>
              <a:rPr lang="da-DK" baseline="0" dirty="0" smtClean="0"/>
              <a:t> </a:t>
            </a:r>
            <a:r>
              <a:rPr lang="da-DK" baseline="0" dirty="0" err="1" smtClean="0"/>
              <a:t>designed</a:t>
            </a:r>
            <a:r>
              <a:rPr lang="da-DK" baseline="0" dirty="0" smtClean="0"/>
              <a:t> </a:t>
            </a:r>
            <a:r>
              <a:rPr lang="da-DK" baseline="0" dirty="0" err="1" smtClean="0"/>
              <a:t>carefully</a:t>
            </a:r>
            <a:r>
              <a:rPr lang="da-DK" baseline="0" dirty="0" smtClean="0"/>
              <a:t> and </a:t>
            </a:r>
            <a:r>
              <a:rPr lang="da-DK" baseline="0" dirty="0" err="1" smtClean="0"/>
              <a:t>transparently</a:t>
            </a:r>
            <a:r>
              <a:rPr lang="da-DK" baseline="0" dirty="0" smtClean="0"/>
              <a:t> to </a:t>
            </a:r>
            <a:r>
              <a:rPr lang="da-DK" baseline="0" dirty="0" err="1" smtClean="0"/>
              <a:t>reduce</a:t>
            </a:r>
            <a:r>
              <a:rPr lang="da-DK" baseline="0" dirty="0" smtClean="0"/>
              <a:t> </a:t>
            </a:r>
            <a:r>
              <a:rPr lang="da-DK" baseline="0" dirty="0" err="1" smtClean="0"/>
              <a:t>regulatory</a:t>
            </a:r>
            <a:r>
              <a:rPr lang="da-DK" baseline="0" dirty="0" smtClean="0"/>
              <a:t> </a:t>
            </a:r>
            <a:r>
              <a:rPr lang="da-DK" baseline="0" dirty="0" err="1" smtClean="0"/>
              <a:t>risk</a:t>
            </a:r>
            <a:r>
              <a:rPr lang="da-DK" baseline="0" dirty="0" smtClean="0"/>
              <a:t> as </a:t>
            </a:r>
            <a:r>
              <a:rPr lang="da-DK" baseline="0" dirty="0" err="1" smtClean="0"/>
              <a:t>seen</a:t>
            </a:r>
            <a:r>
              <a:rPr lang="da-DK" baseline="0" dirty="0" smtClean="0"/>
              <a:t> by </a:t>
            </a:r>
            <a:r>
              <a:rPr lang="da-DK" baseline="0" dirty="0" err="1" smtClean="0"/>
              <a:t>energy</a:t>
            </a:r>
            <a:r>
              <a:rPr lang="da-DK" baseline="0" dirty="0" smtClean="0"/>
              <a:t> </a:t>
            </a:r>
            <a:r>
              <a:rPr lang="da-DK" baseline="0" dirty="0" err="1" smtClean="0"/>
              <a:t>companies</a:t>
            </a:r>
            <a:r>
              <a:rPr lang="da-DK" baseline="0" dirty="0" smtClean="0"/>
              <a:t> or investors.</a:t>
            </a:r>
          </a:p>
          <a:p>
            <a:endParaRPr lang="da-DK" baseline="0" dirty="0" smtClean="0"/>
          </a:p>
          <a:p>
            <a:r>
              <a:rPr lang="da-DK" baseline="0" dirty="0" smtClean="0"/>
              <a:t>Onshore </a:t>
            </a:r>
            <a:r>
              <a:rPr lang="da-DK" baseline="0" dirty="0" err="1" smtClean="0"/>
              <a:t>wind</a:t>
            </a:r>
            <a:r>
              <a:rPr lang="da-DK" baseline="0" dirty="0" smtClean="0"/>
              <a:t> </a:t>
            </a:r>
            <a:r>
              <a:rPr lang="da-DK" baseline="0" dirty="0" err="1" smtClean="0"/>
              <a:t>slowed</a:t>
            </a:r>
            <a:r>
              <a:rPr lang="da-DK" baseline="0" dirty="0" smtClean="0"/>
              <a:t> </a:t>
            </a:r>
            <a:r>
              <a:rPr lang="da-DK" baseline="0" dirty="0" err="1" smtClean="0"/>
              <a:t>down</a:t>
            </a:r>
            <a:r>
              <a:rPr lang="da-DK" baseline="0" dirty="0" smtClean="0"/>
              <a:t> in the </a:t>
            </a:r>
            <a:r>
              <a:rPr lang="da-DK" baseline="0" dirty="0" err="1" smtClean="0"/>
              <a:t>early</a:t>
            </a:r>
            <a:r>
              <a:rPr lang="da-DK" baseline="0" dirty="0" smtClean="0"/>
              <a:t> 2000s in </a:t>
            </a:r>
            <a:r>
              <a:rPr lang="da-DK" baseline="0" dirty="0" err="1" smtClean="0"/>
              <a:t>denmark</a:t>
            </a:r>
            <a:r>
              <a:rPr lang="da-DK" baseline="0" dirty="0" smtClean="0"/>
              <a:t> due to:</a:t>
            </a:r>
          </a:p>
          <a:p>
            <a:pPr marL="228600" indent="-228600">
              <a:buAutoNum type="arabicPeriod"/>
            </a:pPr>
            <a:r>
              <a:rPr lang="da-DK" baseline="0" dirty="0" err="1" smtClean="0"/>
              <a:t>Revised</a:t>
            </a:r>
            <a:r>
              <a:rPr lang="da-DK" baseline="0" dirty="0" smtClean="0"/>
              <a:t> support and </a:t>
            </a:r>
            <a:r>
              <a:rPr lang="da-DK" baseline="0" dirty="0" err="1" smtClean="0"/>
              <a:t>low</a:t>
            </a:r>
            <a:r>
              <a:rPr lang="da-DK" baseline="0" dirty="0" smtClean="0"/>
              <a:t> </a:t>
            </a:r>
            <a:r>
              <a:rPr lang="da-DK" baseline="0" dirty="0" err="1" smtClean="0"/>
              <a:t>electricity</a:t>
            </a:r>
            <a:r>
              <a:rPr lang="da-DK" baseline="0" dirty="0" smtClean="0"/>
              <a:t> </a:t>
            </a:r>
            <a:r>
              <a:rPr lang="da-DK" baseline="0" dirty="0" err="1" smtClean="0"/>
              <a:t>prices</a:t>
            </a:r>
            <a:r>
              <a:rPr lang="da-DK" baseline="0" dirty="0" smtClean="0"/>
              <a:t>, as </a:t>
            </a:r>
            <a:r>
              <a:rPr lang="da-DK" baseline="0" dirty="0" err="1" smtClean="0"/>
              <a:t>well</a:t>
            </a:r>
            <a:r>
              <a:rPr lang="da-DK" baseline="0" dirty="0" smtClean="0"/>
              <a:t> as </a:t>
            </a:r>
            <a:r>
              <a:rPr lang="da-DK" baseline="0" dirty="0" err="1" smtClean="0"/>
              <a:t>uncertainty</a:t>
            </a:r>
            <a:r>
              <a:rPr lang="da-DK" baseline="0" dirty="0" smtClean="0"/>
              <a:t> in </a:t>
            </a:r>
            <a:r>
              <a:rPr lang="da-DK" baseline="0" dirty="0" err="1" smtClean="0"/>
              <a:t>electricity</a:t>
            </a:r>
            <a:r>
              <a:rPr lang="da-DK" baseline="0" dirty="0" smtClean="0"/>
              <a:t> </a:t>
            </a:r>
            <a:r>
              <a:rPr lang="da-DK" baseline="0" dirty="0" err="1" smtClean="0"/>
              <a:t>prices</a:t>
            </a:r>
            <a:endParaRPr lang="da-DK" baseline="0" dirty="0" smtClean="0"/>
          </a:p>
          <a:p>
            <a:pPr marL="228600" indent="-228600">
              <a:buAutoNum type="arabicPeriod"/>
            </a:pPr>
            <a:r>
              <a:rPr lang="da-DK" baseline="0" dirty="0" smtClean="0"/>
              <a:t>Sellers </a:t>
            </a:r>
            <a:r>
              <a:rPr lang="da-DK" baseline="0" dirty="0" err="1" smtClean="0"/>
              <a:t>market</a:t>
            </a:r>
            <a:r>
              <a:rPr lang="da-DK" baseline="0" dirty="0" smtClean="0"/>
              <a:t> for </a:t>
            </a:r>
            <a:r>
              <a:rPr lang="da-DK" baseline="0" dirty="0" err="1" smtClean="0"/>
              <a:t>wind</a:t>
            </a:r>
            <a:r>
              <a:rPr lang="da-DK" baseline="0" dirty="0" smtClean="0"/>
              <a:t> turbines and more </a:t>
            </a:r>
            <a:r>
              <a:rPr lang="da-DK" baseline="0" dirty="0" err="1" smtClean="0"/>
              <a:t>attractive</a:t>
            </a:r>
            <a:r>
              <a:rPr lang="da-DK" baseline="0" dirty="0" smtClean="0"/>
              <a:t> </a:t>
            </a:r>
            <a:r>
              <a:rPr lang="da-DK" baseline="0" dirty="0" err="1" smtClean="0"/>
              <a:t>market</a:t>
            </a:r>
            <a:r>
              <a:rPr lang="da-DK" baseline="0" dirty="0" smtClean="0"/>
              <a:t> in Germany and the UK</a:t>
            </a:r>
          </a:p>
          <a:p>
            <a:pPr marL="228600" indent="-228600">
              <a:buAutoNum type="arabicPeriod"/>
            </a:pPr>
            <a:endParaRPr lang="da-DK" baseline="0" dirty="0" smtClean="0"/>
          </a:p>
          <a:p>
            <a:endParaRPr lang="da-DK" dirty="0" smtClean="0"/>
          </a:p>
          <a:p>
            <a:r>
              <a:rPr lang="da-DK" dirty="0" err="1" smtClean="0"/>
              <a:t>RECs</a:t>
            </a:r>
            <a:r>
              <a:rPr lang="da-DK" dirty="0" smtClean="0"/>
              <a:t> </a:t>
            </a:r>
            <a:r>
              <a:rPr lang="da-DK" dirty="0" err="1" smtClean="0"/>
              <a:t>considered</a:t>
            </a:r>
            <a:r>
              <a:rPr lang="da-DK" baseline="0" dirty="0" smtClean="0"/>
              <a:t> but </a:t>
            </a:r>
            <a:r>
              <a:rPr lang="da-DK" baseline="0" dirty="0" err="1" smtClean="0"/>
              <a:t>scrapped</a:t>
            </a:r>
            <a:r>
              <a:rPr lang="da-DK" baseline="0" dirty="0" smtClean="0"/>
              <a:t> due to </a:t>
            </a:r>
            <a:r>
              <a:rPr lang="da-DK" baseline="0" dirty="0" err="1" smtClean="0"/>
              <a:t>added</a:t>
            </a:r>
            <a:r>
              <a:rPr lang="da-DK" baseline="0" dirty="0" smtClean="0"/>
              <a:t> </a:t>
            </a:r>
            <a:r>
              <a:rPr lang="da-DK" baseline="0" dirty="0" err="1" smtClean="0"/>
              <a:t>uncertainties</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14</a:t>
            </a:fld>
            <a:endParaRPr lang="da-DK"/>
          </a:p>
        </p:txBody>
      </p:sp>
    </p:spTree>
    <p:extLst>
      <p:ext uri="{BB962C8B-B14F-4D97-AF65-F5344CB8AC3E}">
        <p14:creationId xmlns:p14="http://schemas.microsoft.com/office/powerpoint/2010/main" val="239699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If </a:t>
            </a:r>
            <a:r>
              <a:rPr lang="da-DK" dirty="0" err="1" smtClean="0"/>
              <a:t>we</a:t>
            </a:r>
            <a:r>
              <a:rPr lang="da-DK" dirty="0" smtClean="0"/>
              <a:t> </a:t>
            </a:r>
            <a:r>
              <a:rPr lang="da-DK" dirty="0" err="1" smtClean="0"/>
              <a:t>move</a:t>
            </a:r>
            <a:r>
              <a:rPr lang="da-DK" dirty="0" smtClean="0"/>
              <a:t> to </a:t>
            </a:r>
            <a:r>
              <a:rPr lang="da-DK" dirty="0" err="1" smtClean="0"/>
              <a:t>learnings</a:t>
            </a:r>
            <a:r>
              <a:rPr lang="da-DK" dirty="0" smtClean="0"/>
              <a:t> from the </a:t>
            </a:r>
            <a:r>
              <a:rPr lang="da-DK" dirty="0" err="1" smtClean="0"/>
              <a:t>energy</a:t>
            </a:r>
            <a:r>
              <a:rPr lang="da-DK" dirty="0" smtClean="0"/>
              <a:t> </a:t>
            </a:r>
            <a:r>
              <a:rPr lang="da-DK" dirty="0" err="1" smtClean="0"/>
              <a:t>company</a:t>
            </a:r>
            <a:r>
              <a:rPr lang="da-DK" dirty="0" smtClean="0"/>
              <a:t> side,</a:t>
            </a:r>
            <a:r>
              <a:rPr lang="da-DK" baseline="0" dirty="0" smtClean="0"/>
              <a:t> </a:t>
            </a:r>
          </a:p>
          <a:p>
            <a:r>
              <a:rPr lang="da-DK" baseline="0" dirty="0" smtClean="0"/>
              <a:t>For DONG Energy, </a:t>
            </a:r>
            <a:r>
              <a:rPr lang="da-DK" baseline="0" dirty="0" err="1" smtClean="0"/>
              <a:t>who</a:t>
            </a:r>
            <a:r>
              <a:rPr lang="da-DK" baseline="0" dirty="0" smtClean="0"/>
              <a:t> </a:t>
            </a:r>
            <a:r>
              <a:rPr lang="da-DK" baseline="0" dirty="0" err="1" smtClean="0"/>
              <a:t>became</a:t>
            </a:r>
            <a:r>
              <a:rPr lang="da-DK" baseline="0" dirty="0" smtClean="0"/>
              <a:t> Ørsted, </a:t>
            </a:r>
          </a:p>
          <a:p>
            <a:r>
              <a:rPr lang="da-DK" dirty="0" smtClean="0"/>
              <a:t>Three </a:t>
            </a:r>
            <a:r>
              <a:rPr lang="da-DK" dirty="0" err="1" smtClean="0"/>
              <a:t>areas</a:t>
            </a:r>
            <a:r>
              <a:rPr lang="da-DK" dirty="0" smtClean="0"/>
              <a:t> – </a:t>
            </a:r>
            <a:r>
              <a:rPr lang="da-DK" dirty="0" err="1" smtClean="0"/>
              <a:t>oil&amp;gas</a:t>
            </a:r>
            <a:r>
              <a:rPr lang="da-DK" dirty="0" smtClean="0"/>
              <a:t>, </a:t>
            </a:r>
            <a:r>
              <a:rPr lang="da-DK" dirty="0" err="1" smtClean="0"/>
              <a:t>coal-fired</a:t>
            </a:r>
            <a:r>
              <a:rPr lang="da-DK" dirty="0" smtClean="0"/>
              <a:t> </a:t>
            </a:r>
            <a:r>
              <a:rPr lang="da-DK" dirty="0" err="1" smtClean="0"/>
              <a:t>thermal</a:t>
            </a:r>
            <a:r>
              <a:rPr lang="da-DK" dirty="0" smtClean="0"/>
              <a:t> and DSO</a:t>
            </a:r>
            <a:r>
              <a:rPr lang="da-DK" baseline="0" dirty="0" smtClean="0"/>
              <a:t> – </a:t>
            </a:r>
            <a:r>
              <a:rPr lang="da-DK" baseline="0" dirty="0" err="1" smtClean="0"/>
              <a:t>were</a:t>
            </a:r>
            <a:r>
              <a:rPr lang="da-DK" baseline="0" dirty="0" smtClean="0"/>
              <a:t> </a:t>
            </a:r>
            <a:r>
              <a:rPr lang="da-DK" baseline="0" dirty="0" err="1" smtClean="0"/>
              <a:t>divested</a:t>
            </a:r>
            <a:r>
              <a:rPr lang="da-DK" baseline="0" dirty="0" smtClean="0"/>
              <a:t> or </a:t>
            </a:r>
            <a:r>
              <a:rPr lang="da-DK" baseline="0" dirty="0" err="1" smtClean="0"/>
              <a:t>reduced</a:t>
            </a:r>
            <a:r>
              <a:rPr lang="da-DK" baseline="0" dirty="0" smtClean="0"/>
              <a:t> to </a:t>
            </a:r>
            <a:r>
              <a:rPr lang="da-DK" baseline="0" dirty="0" err="1" smtClean="0"/>
              <a:t>focus</a:t>
            </a:r>
            <a:r>
              <a:rPr lang="da-DK" baseline="0" dirty="0" smtClean="0"/>
              <a:t> on RE </a:t>
            </a:r>
            <a:r>
              <a:rPr lang="da-DK" baseline="0" dirty="0" err="1" smtClean="0"/>
              <a:t>especially</a:t>
            </a:r>
            <a:r>
              <a:rPr lang="da-DK" baseline="0" dirty="0" smtClean="0"/>
              <a:t> offshore </a:t>
            </a:r>
            <a:r>
              <a:rPr lang="da-DK" baseline="0" dirty="0" err="1" smtClean="0"/>
              <a:t>wind</a:t>
            </a:r>
            <a:r>
              <a:rPr lang="da-DK" baseline="0" dirty="0" smtClean="0"/>
              <a:t>.</a:t>
            </a:r>
          </a:p>
          <a:p>
            <a:endParaRPr lang="da-DK" baseline="0" dirty="0" smtClean="0"/>
          </a:p>
          <a:p>
            <a:r>
              <a:rPr lang="da-DK" baseline="0" dirty="0" smtClean="0"/>
              <a:t>Danish </a:t>
            </a:r>
            <a:r>
              <a:rPr lang="da-DK" baseline="0" dirty="0" err="1" smtClean="0"/>
              <a:t>state</a:t>
            </a:r>
            <a:r>
              <a:rPr lang="da-DK" baseline="0" dirty="0" smtClean="0"/>
              <a:t> has </a:t>
            </a:r>
            <a:r>
              <a:rPr lang="da-DK" baseline="0" dirty="0" err="1" smtClean="0"/>
              <a:t>maintained</a:t>
            </a:r>
            <a:r>
              <a:rPr lang="da-DK" baseline="0" dirty="0" smtClean="0"/>
              <a:t> </a:t>
            </a:r>
            <a:r>
              <a:rPr lang="da-DK" baseline="0" dirty="0" err="1" smtClean="0"/>
              <a:t>majority</a:t>
            </a:r>
            <a:r>
              <a:rPr lang="da-DK" baseline="0" dirty="0" smtClean="0"/>
              <a:t> </a:t>
            </a:r>
            <a:r>
              <a:rPr lang="da-DK" baseline="0" dirty="0" err="1" smtClean="0"/>
              <a:t>ownership</a:t>
            </a:r>
            <a:endParaRPr lang="da-DK" baseline="0" dirty="0" smtClean="0"/>
          </a:p>
          <a:p>
            <a:endParaRPr lang="da-DK" baseline="0" dirty="0" smtClean="0"/>
          </a:p>
          <a:p>
            <a:r>
              <a:rPr lang="da-DK" baseline="0" dirty="0" err="1" smtClean="0"/>
              <a:t>Lessons</a:t>
            </a:r>
            <a:r>
              <a:rPr lang="da-DK" baseline="0" dirty="0" smtClean="0"/>
              <a:t> </a:t>
            </a:r>
            <a:r>
              <a:rPr lang="da-DK" baseline="0" dirty="0" err="1" smtClean="0"/>
              <a:t>are</a:t>
            </a:r>
            <a:r>
              <a:rPr lang="da-DK" baseline="0" dirty="0" smtClean="0"/>
              <a:t> to </a:t>
            </a:r>
            <a:r>
              <a:rPr lang="da-DK" baseline="0" dirty="0" err="1" smtClean="0"/>
              <a:t>create</a:t>
            </a:r>
            <a:r>
              <a:rPr lang="da-DK" baseline="0" dirty="0" smtClean="0"/>
              <a:t> a </a:t>
            </a:r>
            <a:r>
              <a:rPr lang="da-DK" baseline="0" dirty="0" err="1" smtClean="0"/>
              <a:t>sustianable</a:t>
            </a:r>
            <a:r>
              <a:rPr lang="da-DK" baseline="0" dirty="0" smtClean="0"/>
              <a:t> vision</a:t>
            </a:r>
          </a:p>
          <a:p>
            <a:r>
              <a:rPr lang="da-DK" baseline="0" dirty="0" err="1" smtClean="0"/>
              <a:t>Follow</a:t>
            </a:r>
            <a:r>
              <a:rPr lang="da-DK" baseline="0" dirty="0" smtClean="0"/>
              <a:t> up on </a:t>
            </a:r>
            <a:r>
              <a:rPr lang="da-DK" baseline="0" dirty="0" err="1" smtClean="0"/>
              <a:t>that</a:t>
            </a:r>
            <a:r>
              <a:rPr lang="da-DK" baseline="0" dirty="0" smtClean="0"/>
              <a:t> vision to </a:t>
            </a:r>
            <a:r>
              <a:rPr lang="da-DK" baseline="0" dirty="0" err="1" smtClean="0"/>
              <a:t>create</a:t>
            </a:r>
            <a:r>
              <a:rPr lang="da-DK" baseline="0" dirty="0" smtClean="0"/>
              <a:t> an exit </a:t>
            </a:r>
            <a:r>
              <a:rPr lang="da-DK" baseline="0" dirty="0" err="1" smtClean="0"/>
              <a:t>strategy</a:t>
            </a:r>
            <a:r>
              <a:rPr lang="da-DK" baseline="0" dirty="0" smtClean="0"/>
              <a:t> for </a:t>
            </a:r>
            <a:r>
              <a:rPr lang="da-DK" baseline="0" dirty="0" err="1" smtClean="0"/>
              <a:t>tech</a:t>
            </a:r>
            <a:r>
              <a:rPr lang="da-DK" baseline="0" dirty="0" smtClean="0"/>
              <a:t> </a:t>
            </a:r>
            <a:r>
              <a:rPr lang="da-DK" baseline="0" dirty="0" err="1" smtClean="0"/>
              <a:t>that</a:t>
            </a:r>
            <a:r>
              <a:rPr lang="da-DK" baseline="0" dirty="0" smtClean="0"/>
              <a:t> </a:t>
            </a:r>
            <a:r>
              <a:rPr lang="da-DK" baseline="0" dirty="0" err="1" smtClean="0"/>
              <a:t>doesnt</a:t>
            </a:r>
            <a:r>
              <a:rPr lang="da-DK" baseline="0" dirty="0" smtClean="0"/>
              <a:t> </a:t>
            </a:r>
            <a:r>
              <a:rPr lang="da-DK" baseline="0" dirty="0" err="1" smtClean="0"/>
              <a:t>comply</a:t>
            </a:r>
            <a:r>
              <a:rPr lang="da-DK" baseline="0" dirty="0" smtClean="0"/>
              <a:t>, </a:t>
            </a:r>
          </a:p>
          <a:p>
            <a:r>
              <a:rPr lang="da-DK" baseline="0" dirty="0" smtClean="0"/>
              <a:t>And </a:t>
            </a:r>
            <a:r>
              <a:rPr lang="da-DK" baseline="0" dirty="0" err="1" smtClean="0"/>
              <a:t>entry</a:t>
            </a:r>
            <a:r>
              <a:rPr lang="da-DK" baseline="0" dirty="0" smtClean="0"/>
              <a:t> </a:t>
            </a:r>
            <a:r>
              <a:rPr lang="da-DK" baseline="0" dirty="0" err="1" smtClean="0"/>
              <a:t>strategy</a:t>
            </a:r>
            <a:r>
              <a:rPr lang="da-DK" baseline="0" dirty="0" smtClean="0"/>
              <a:t> for RE </a:t>
            </a:r>
            <a:r>
              <a:rPr lang="da-DK" baseline="0" dirty="0" err="1" smtClean="0"/>
              <a:t>tech</a:t>
            </a:r>
            <a:r>
              <a:rPr lang="da-DK" baseline="0" dirty="0" smtClean="0"/>
              <a:t> </a:t>
            </a:r>
            <a:r>
              <a:rPr lang="da-DK" baseline="0" dirty="0" err="1" smtClean="0"/>
              <a:t>that</a:t>
            </a:r>
            <a:r>
              <a:rPr lang="da-DK" baseline="0" dirty="0" smtClean="0"/>
              <a:t> </a:t>
            </a:r>
            <a:r>
              <a:rPr lang="da-DK" baseline="0" dirty="0" err="1" smtClean="0"/>
              <a:t>fits</a:t>
            </a:r>
            <a:r>
              <a:rPr lang="da-DK" baseline="0" dirty="0" smtClean="0"/>
              <a:t> </a:t>
            </a:r>
          </a:p>
        </p:txBody>
      </p:sp>
      <p:sp>
        <p:nvSpPr>
          <p:cNvPr id="4" name="Pladsholder til slidenummer 3"/>
          <p:cNvSpPr>
            <a:spLocks noGrp="1"/>
          </p:cNvSpPr>
          <p:nvPr>
            <p:ph type="sldNum" sz="quarter" idx="10"/>
          </p:nvPr>
        </p:nvSpPr>
        <p:spPr/>
        <p:txBody>
          <a:bodyPr/>
          <a:lstStyle/>
          <a:p>
            <a:fld id="{18E01A9D-EF75-43F5-83FB-EB31D0611073}" type="slidenum">
              <a:rPr lang="da-DK" smtClean="0"/>
              <a:t>15</a:t>
            </a:fld>
            <a:endParaRPr lang="da-DK"/>
          </a:p>
        </p:txBody>
      </p:sp>
    </p:spTree>
    <p:extLst>
      <p:ext uri="{BB962C8B-B14F-4D97-AF65-F5344CB8AC3E}">
        <p14:creationId xmlns:p14="http://schemas.microsoft.com/office/powerpoint/2010/main" val="1311840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Ørsted put </a:t>
            </a:r>
            <a:r>
              <a:rPr lang="da-DK" dirty="0" err="1" smtClean="0"/>
              <a:t>their</a:t>
            </a:r>
            <a:r>
              <a:rPr lang="da-DK" dirty="0" smtClean="0"/>
              <a:t> </a:t>
            </a:r>
            <a:r>
              <a:rPr lang="da-DK" dirty="0" err="1" smtClean="0"/>
              <a:t>money</a:t>
            </a:r>
            <a:r>
              <a:rPr lang="da-DK" dirty="0" smtClean="0"/>
              <a:t> </a:t>
            </a:r>
            <a:r>
              <a:rPr lang="da-DK" dirty="0" err="1" smtClean="0"/>
              <a:t>where</a:t>
            </a:r>
            <a:r>
              <a:rPr lang="da-DK" dirty="0" smtClean="0"/>
              <a:t> </a:t>
            </a:r>
            <a:r>
              <a:rPr lang="da-DK" dirty="0" err="1" smtClean="0"/>
              <a:t>their</a:t>
            </a:r>
            <a:r>
              <a:rPr lang="da-DK" dirty="0" smtClean="0"/>
              <a:t> </a:t>
            </a:r>
            <a:r>
              <a:rPr lang="da-DK" dirty="0" err="1" smtClean="0"/>
              <a:t>mouth</a:t>
            </a:r>
            <a:r>
              <a:rPr lang="da-DK" baseline="0" dirty="0" smtClean="0"/>
              <a:t> </a:t>
            </a:r>
            <a:r>
              <a:rPr lang="da-DK" baseline="0" dirty="0" err="1" smtClean="0"/>
              <a:t>was</a:t>
            </a:r>
            <a:r>
              <a:rPr lang="da-DK" baseline="0" dirty="0" smtClean="0"/>
              <a:t>, in terms of operating profit, from the </a:t>
            </a:r>
            <a:r>
              <a:rPr lang="da-DK" baseline="0" dirty="0" err="1" smtClean="0"/>
              <a:t>annual</a:t>
            </a:r>
            <a:r>
              <a:rPr lang="da-DK" baseline="0" dirty="0" smtClean="0"/>
              <a:t> </a:t>
            </a:r>
            <a:r>
              <a:rPr lang="da-DK" baseline="0" dirty="0" err="1" smtClean="0"/>
              <a:t>reports</a:t>
            </a:r>
            <a:r>
              <a:rPr lang="da-DK" baseline="0" dirty="0" smtClean="0"/>
              <a:t> of Ørsted it </a:t>
            </a:r>
            <a:r>
              <a:rPr lang="da-DK" baseline="0" dirty="0" err="1" smtClean="0"/>
              <a:t>can</a:t>
            </a:r>
            <a:r>
              <a:rPr lang="da-DK" baseline="0" dirty="0" smtClean="0"/>
              <a:t> </a:t>
            </a:r>
            <a:r>
              <a:rPr lang="da-DK" baseline="0" dirty="0" err="1" smtClean="0"/>
              <a:t>be</a:t>
            </a:r>
            <a:r>
              <a:rPr lang="da-DK" baseline="0" dirty="0" smtClean="0"/>
              <a:t> </a:t>
            </a:r>
            <a:r>
              <a:rPr lang="da-DK" baseline="0" dirty="0" err="1" smtClean="0"/>
              <a:t>seen</a:t>
            </a:r>
            <a:r>
              <a:rPr lang="da-DK" baseline="0" dirty="0" smtClean="0"/>
              <a:t> </a:t>
            </a:r>
            <a:r>
              <a:rPr lang="da-DK" baseline="0" dirty="0" err="1" smtClean="0"/>
              <a:t>that</a:t>
            </a:r>
            <a:r>
              <a:rPr lang="da-DK" baseline="0" dirty="0" smtClean="0"/>
              <a:t> </a:t>
            </a:r>
            <a:r>
              <a:rPr lang="da-DK" baseline="0" dirty="0" err="1" smtClean="0"/>
              <a:t>wind</a:t>
            </a:r>
            <a:r>
              <a:rPr lang="da-DK" baseline="0" dirty="0" smtClean="0"/>
              <a:t> </a:t>
            </a:r>
            <a:r>
              <a:rPr lang="da-DK" baseline="0" dirty="0" err="1" smtClean="0"/>
              <a:t>plays</a:t>
            </a:r>
            <a:r>
              <a:rPr lang="da-DK" baseline="0" dirty="0" smtClean="0"/>
              <a:t> a </a:t>
            </a:r>
            <a:r>
              <a:rPr lang="da-DK" baseline="0" dirty="0" err="1" smtClean="0"/>
              <a:t>dominating</a:t>
            </a:r>
            <a:r>
              <a:rPr lang="da-DK" baseline="0" dirty="0" smtClean="0"/>
              <a:t> </a:t>
            </a:r>
            <a:r>
              <a:rPr lang="da-DK" baseline="0" dirty="0" err="1" smtClean="0"/>
              <a:t>role</a:t>
            </a:r>
            <a:r>
              <a:rPr lang="da-DK" baseline="0" dirty="0" smtClean="0"/>
              <a:t> in operating profit.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16</a:t>
            </a:fld>
            <a:endParaRPr lang="da-DK"/>
          </a:p>
        </p:txBody>
      </p:sp>
    </p:spTree>
    <p:extLst>
      <p:ext uri="{BB962C8B-B14F-4D97-AF65-F5344CB8AC3E}">
        <p14:creationId xmlns:p14="http://schemas.microsoft.com/office/powerpoint/2010/main" val="268382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DONG Energy had to make a strategy to exit fossil fuels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the existing coal-fired CHP plants in Denmark, around 40% were closed and some economic incentives made the conversion to biomass attractive, such as biomass subsidies and tax incentives for the use of biomass as a fuel </a:t>
            </a:r>
            <a:r>
              <a:rPr lang="da-DK" sz="1200" b="0" i="0" u="none" strike="noStrike" kern="1200" baseline="0" dirty="0" smtClean="0">
                <a:solidFill>
                  <a:schemeClr val="tx1"/>
                </a:solidFill>
                <a:latin typeface="+mn-lt"/>
                <a:ea typeface="+mn-ea"/>
                <a:cs typeface="+mn-cs"/>
              </a:rPr>
              <a:t>for heating.</a:t>
            </a:r>
          </a:p>
          <a:p>
            <a:endParaRPr lang="da-DK"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Engineers who were skilled in designing and constructing efficient coal-fired power plants were either transferred internally to focus on offshore wind (re-training), or transferred externally to consulting companies e.g. </a:t>
            </a:r>
            <a:r>
              <a:rPr lang="en-US" sz="1200" b="0" i="0" u="none" strike="noStrike" kern="1200" baseline="0" dirty="0" err="1" smtClean="0">
                <a:solidFill>
                  <a:schemeClr val="tx1"/>
                </a:solidFill>
                <a:latin typeface="+mn-lt"/>
                <a:ea typeface="+mn-ea"/>
                <a:cs typeface="+mn-cs"/>
              </a:rPr>
              <a:t>Ramboll</a:t>
            </a:r>
            <a:r>
              <a:rPr lang="en-US" sz="1200" b="0" i="0" u="none" strike="noStrike" kern="1200" baseline="0" dirty="0" smtClean="0">
                <a:solidFill>
                  <a:schemeClr val="tx1"/>
                </a:solidFill>
                <a:latin typeface="+mn-lt"/>
                <a:ea typeface="+mn-ea"/>
                <a:cs typeface="+mn-cs"/>
              </a:rPr>
              <a:t> Engineering (re-allocation). Similarly, when it became clear that it was not going to be a part of the company’s future vision, the oil &amp; gas division was sold off to INEOS.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all else fails </a:t>
            </a:r>
            <a:r>
              <a:rPr lang="en-US" sz="1200" b="0" i="0" u="none" strike="noStrike" kern="1200" baseline="0" dirty="0" err="1" smtClean="0">
                <a:solidFill>
                  <a:schemeClr val="tx1"/>
                </a:solidFill>
                <a:latin typeface="+mn-lt"/>
                <a:ea typeface="+mn-ea"/>
                <a:cs typeface="+mn-cs"/>
              </a:rPr>
              <a:t>hwoever</a:t>
            </a:r>
            <a:r>
              <a:rPr lang="en-US" sz="1200" b="0" i="0" u="none" strike="noStrike" kern="1200" baseline="0" dirty="0" smtClean="0">
                <a:solidFill>
                  <a:schemeClr val="tx1"/>
                </a:solidFill>
                <a:latin typeface="+mn-lt"/>
                <a:ea typeface="+mn-ea"/>
                <a:cs typeface="+mn-cs"/>
              </a:rPr>
              <a:t>, investments must be abandoned at a large cost to the company.</a:t>
            </a:r>
          </a:p>
          <a:p>
            <a:r>
              <a:rPr lang="en-US" sz="1200" b="0" i="0" u="none" strike="noStrike" kern="1200" baseline="0" dirty="0" smtClean="0">
                <a:solidFill>
                  <a:schemeClr val="tx1"/>
                </a:solidFill>
                <a:latin typeface="+mn-lt"/>
                <a:ea typeface="+mn-ea"/>
                <a:cs typeface="+mn-cs"/>
              </a:rPr>
              <a:t>After the merger in 2006, </a:t>
            </a:r>
            <a:r>
              <a:rPr lang="en-US" sz="1200" b="0" i="0" u="none" strike="noStrike" kern="1200" baseline="0" dirty="0" err="1" smtClean="0">
                <a:solidFill>
                  <a:schemeClr val="tx1"/>
                </a:solidFill>
                <a:latin typeface="+mn-lt"/>
                <a:ea typeface="+mn-ea"/>
                <a:cs typeface="+mn-cs"/>
              </a:rPr>
              <a:t>Orsted</a:t>
            </a:r>
            <a:r>
              <a:rPr lang="en-US" sz="1200" b="0" i="0" u="none" strike="noStrike" kern="1200" baseline="0" dirty="0" smtClean="0">
                <a:solidFill>
                  <a:schemeClr val="tx1"/>
                </a:solidFill>
                <a:latin typeface="+mn-lt"/>
                <a:ea typeface="+mn-ea"/>
                <a:cs typeface="+mn-cs"/>
              </a:rPr>
              <a:t> acquired one project in Germany – a major coal-fired power plant development project</a:t>
            </a:r>
          </a:p>
          <a:p>
            <a:r>
              <a:rPr lang="en-US" sz="1200" b="0" i="0" u="none" strike="noStrike" kern="1200" baseline="0" dirty="0" smtClean="0">
                <a:solidFill>
                  <a:schemeClr val="tx1"/>
                </a:solidFill>
                <a:latin typeface="+mn-lt"/>
                <a:ea typeface="+mn-ea"/>
                <a:cs typeface="+mn-cs"/>
              </a:rPr>
              <a:t>called Greifswald. From a technical perspective, the plant was not technologically risky, as the company had many experienced</a:t>
            </a:r>
          </a:p>
          <a:p>
            <a:r>
              <a:rPr lang="en-US" sz="1200" b="0" i="0" u="none" strike="noStrike" kern="1200" baseline="0" dirty="0" smtClean="0">
                <a:solidFill>
                  <a:schemeClr val="tx1"/>
                </a:solidFill>
                <a:latin typeface="+mn-lt"/>
                <a:ea typeface="+mn-ea"/>
                <a:cs typeface="+mn-cs"/>
              </a:rPr>
              <a:t>and competent engineers. </a:t>
            </a:r>
          </a:p>
          <a:p>
            <a:r>
              <a:rPr lang="en-US" sz="1200" b="0" i="0" u="none" strike="noStrike" kern="1200" baseline="0" dirty="0" smtClean="0">
                <a:solidFill>
                  <a:schemeClr val="tx1"/>
                </a:solidFill>
                <a:latin typeface="+mn-lt"/>
                <a:ea typeface="+mn-ea"/>
                <a:cs typeface="+mn-cs"/>
              </a:rPr>
              <a:t>From a financial perspective, the business case was perhaps viable for the next 3-5 years,</a:t>
            </a:r>
          </a:p>
          <a:p>
            <a:r>
              <a:rPr lang="en-US" sz="1200" b="0" i="0" u="none" strike="noStrike" kern="1200" baseline="0" dirty="0" smtClean="0">
                <a:solidFill>
                  <a:schemeClr val="tx1"/>
                </a:solidFill>
                <a:latin typeface="+mn-lt"/>
                <a:ea typeface="+mn-ea"/>
                <a:cs typeface="+mn-cs"/>
              </a:rPr>
              <a:t>but was suboptimal for the future 20-30 years. The plant also faced significant local opposition due to environmental concerns.</a:t>
            </a:r>
          </a:p>
          <a:p>
            <a:r>
              <a:rPr lang="en-US" sz="1200" b="0" i="0" u="none" strike="noStrike" kern="1200" baseline="0" dirty="0" smtClean="0">
                <a:solidFill>
                  <a:schemeClr val="tx1"/>
                </a:solidFill>
                <a:latin typeface="+mn-lt"/>
                <a:ea typeface="+mn-ea"/>
                <a:cs typeface="+mn-cs"/>
              </a:rPr>
              <a:t>The project investment cost about 20 billion Danish kroner in total (approximately EUR 2.7 billion) but was abandoned</a:t>
            </a:r>
          </a:p>
          <a:p>
            <a:r>
              <a:rPr lang="en-US" sz="1200" b="0" i="0" u="none" strike="noStrike" kern="1200" baseline="0" dirty="0" smtClean="0">
                <a:solidFill>
                  <a:schemeClr val="tx1"/>
                </a:solidFill>
                <a:latin typeface="+mn-lt"/>
                <a:ea typeface="+mn-ea"/>
                <a:cs typeface="+mn-cs"/>
              </a:rPr>
              <a:t>after already 1 billion Danish kroner (approximately EUR 134 million) had been spent in project development costs.</a:t>
            </a:r>
          </a:p>
          <a:p>
            <a:r>
              <a:rPr lang="en-US" sz="1200" b="0" i="0" u="none" strike="noStrike" kern="1200" baseline="0" dirty="0" smtClean="0">
                <a:solidFill>
                  <a:schemeClr val="tx1"/>
                </a:solidFill>
                <a:latin typeface="+mn-lt"/>
                <a:ea typeface="+mn-ea"/>
                <a:cs typeface="+mn-cs"/>
              </a:rPr>
              <a:t>This was a learning for the company and contributed to the strategic target of completely phasing out coal by 2023.</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17</a:t>
            </a:fld>
            <a:endParaRPr lang="da-DK"/>
          </a:p>
        </p:txBody>
      </p:sp>
    </p:spTree>
    <p:extLst>
      <p:ext uri="{BB962C8B-B14F-4D97-AF65-F5344CB8AC3E}">
        <p14:creationId xmlns:p14="http://schemas.microsoft.com/office/powerpoint/2010/main" val="242558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18</a:t>
            </a:fld>
            <a:endParaRPr lang="da-DK"/>
          </a:p>
        </p:txBody>
      </p:sp>
    </p:spTree>
    <p:extLst>
      <p:ext uri="{BB962C8B-B14F-4D97-AF65-F5344CB8AC3E}">
        <p14:creationId xmlns:p14="http://schemas.microsoft.com/office/powerpoint/2010/main" val="969808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Finally</a:t>
            </a:r>
            <a:r>
              <a:rPr lang="da-DK" baseline="0" dirty="0" smtClean="0"/>
              <a:t> if </a:t>
            </a:r>
            <a:r>
              <a:rPr lang="da-DK" baseline="0" dirty="0" err="1" smtClean="0"/>
              <a:t>we</a:t>
            </a:r>
            <a:r>
              <a:rPr lang="da-DK" baseline="0" dirty="0" smtClean="0"/>
              <a:t> look at </a:t>
            </a:r>
            <a:r>
              <a:rPr lang="da-DK" baseline="0" dirty="0" err="1" smtClean="0"/>
              <a:t>recommendations</a:t>
            </a:r>
            <a:r>
              <a:rPr lang="da-DK" baseline="0" dirty="0" smtClean="0"/>
              <a:t>, from the Danish green transition </a:t>
            </a:r>
            <a:r>
              <a:rPr lang="da-DK" baseline="0" dirty="0" err="1" smtClean="0"/>
              <a:t>which</a:t>
            </a:r>
            <a:r>
              <a:rPr lang="da-DK" baseline="0" dirty="0" smtClean="0"/>
              <a:t> </a:t>
            </a:r>
            <a:r>
              <a:rPr lang="da-DK" baseline="0" dirty="0" err="1" smtClean="0"/>
              <a:t>could</a:t>
            </a:r>
            <a:r>
              <a:rPr lang="da-DK" baseline="0" dirty="0" smtClean="0"/>
              <a:t> </a:t>
            </a:r>
            <a:r>
              <a:rPr lang="da-DK" baseline="0" dirty="0" err="1" smtClean="0"/>
              <a:t>be</a:t>
            </a:r>
            <a:r>
              <a:rPr lang="da-DK" baseline="0" dirty="0" smtClean="0"/>
              <a:t> relevant for </a:t>
            </a:r>
            <a:r>
              <a:rPr lang="da-DK" baseline="0" dirty="0" err="1" smtClean="0"/>
              <a:t>other</a:t>
            </a:r>
            <a:r>
              <a:rPr lang="da-DK" baseline="0" dirty="0" smtClean="0"/>
              <a:t> </a:t>
            </a:r>
            <a:r>
              <a:rPr lang="da-DK" baseline="0" dirty="0" err="1" smtClean="0"/>
              <a:t>countries</a:t>
            </a:r>
            <a:r>
              <a:rPr lang="da-DK" baseline="0" dirty="0" smtClean="0"/>
              <a:t>, </a:t>
            </a:r>
            <a:r>
              <a:rPr lang="da-DK" baseline="0" dirty="0" err="1" smtClean="0"/>
              <a:t>we</a:t>
            </a:r>
            <a:r>
              <a:rPr lang="da-DK" baseline="0" dirty="0" smtClean="0"/>
              <a:t> </a:t>
            </a:r>
            <a:r>
              <a:rPr lang="da-DK" baseline="0" dirty="0" err="1" smtClean="0"/>
              <a:t>group</a:t>
            </a:r>
            <a:r>
              <a:rPr lang="da-DK" baseline="0" dirty="0" smtClean="0"/>
              <a:t> </a:t>
            </a:r>
            <a:r>
              <a:rPr lang="da-DK" baseline="0" dirty="0" err="1" smtClean="0"/>
              <a:t>them</a:t>
            </a:r>
            <a:r>
              <a:rPr lang="da-DK" baseline="0" dirty="0" smtClean="0"/>
              <a:t> </a:t>
            </a:r>
            <a:r>
              <a:rPr lang="da-DK" baseline="0" dirty="0" err="1" smtClean="0"/>
              <a:t>into</a:t>
            </a:r>
            <a:r>
              <a:rPr lang="da-DK" baseline="0" dirty="0" smtClean="0"/>
              <a:t> 5 </a:t>
            </a:r>
            <a:r>
              <a:rPr lang="da-DK" baseline="0" dirty="0" err="1" smtClean="0"/>
              <a:t>main</a:t>
            </a:r>
            <a:r>
              <a:rPr lang="da-DK" baseline="0" dirty="0" smtClean="0"/>
              <a:t> </a:t>
            </a:r>
            <a:r>
              <a:rPr lang="da-DK" baseline="0" dirty="0" err="1" smtClean="0"/>
              <a:t>categories</a:t>
            </a:r>
            <a:r>
              <a:rPr lang="da-DK" baseline="0" dirty="0" smtClean="0"/>
              <a:t>.</a:t>
            </a:r>
          </a:p>
          <a:p>
            <a:r>
              <a:rPr lang="da-DK" baseline="0" dirty="0" smtClean="0"/>
              <a:t>The </a:t>
            </a:r>
            <a:r>
              <a:rPr lang="da-DK" baseline="0" dirty="0" err="1" smtClean="0"/>
              <a:t>first</a:t>
            </a:r>
            <a:r>
              <a:rPr lang="da-DK" baseline="0" dirty="0" smtClean="0"/>
              <a:t> </a:t>
            </a:r>
            <a:r>
              <a:rPr lang="da-DK" baseline="0" dirty="0" err="1" smtClean="0"/>
              <a:t>two</a:t>
            </a:r>
            <a:r>
              <a:rPr lang="da-DK" baseline="0" dirty="0" smtClean="0"/>
              <a:t> </a:t>
            </a:r>
            <a:r>
              <a:rPr lang="da-DK" baseline="0" dirty="0" err="1" smtClean="0"/>
              <a:t>are</a:t>
            </a:r>
            <a:r>
              <a:rPr lang="da-DK" baseline="0" dirty="0" smtClean="0"/>
              <a:t> from the </a:t>
            </a:r>
            <a:r>
              <a:rPr lang="da-DK" baseline="0" dirty="0" err="1" smtClean="0"/>
              <a:t>government</a:t>
            </a:r>
            <a:r>
              <a:rPr lang="da-DK" baseline="0" dirty="0" smtClean="0"/>
              <a:t> or policy side, </a:t>
            </a:r>
            <a:r>
              <a:rPr lang="da-DK" baseline="0" dirty="0" err="1" smtClean="0"/>
              <a:t>whereas</a:t>
            </a:r>
            <a:r>
              <a:rPr lang="da-DK" baseline="0" dirty="0" smtClean="0"/>
              <a:t> the last 3 </a:t>
            </a:r>
            <a:r>
              <a:rPr lang="da-DK" baseline="0" dirty="0" err="1" smtClean="0"/>
              <a:t>are</a:t>
            </a:r>
            <a:r>
              <a:rPr lang="da-DK" baseline="0" dirty="0" smtClean="0"/>
              <a:t> for the </a:t>
            </a:r>
            <a:r>
              <a:rPr lang="da-DK" baseline="0" dirty="0" err="1" smtClean="0"/>
              <a:t>energy</a:t>
            </a:r>
            <a:r>
              <a:rPr lang="da-DK" baseline="0" dirty="0" smtClean="0"/>
              <a:t> </a:t>
            </a:r>
            <a:r>
              <a:rPr lang="da-DK" baseline="0" dirty="0" err="1" smtClean="0"/>
              <a:t>company</a:t>
            </a:r>
            <a:r>
              <a:rPr lang="da-DK" baseline="0" dirty="0" smtClean="0"/>
              <a: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19</a:t>
            </a:fld>
            <a:endParaRPr lang="da-DK"/>
          </a:p>
        </p:txBody>
      </p:sp>
    </p:spTree>
    <p:extLst>
      <p:ext uri="{BB962C8B-B14F-4D97-AF65-F5344CB8AC3E}">
        <p14:creationId xmlns:p14="http://schemas.microsoft.com/office/powerpoint/2010/main" val="144996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 </a:t>
            </a:r>
            <a:r>
              <a:rPr lang="da-DK" dirty="0" err="1" smtClean="0"/>
              <a:t>will</a:t>
            </a:r>
            <a:r>
              <a:rPr lang="da-DK" dirty="0" smtClean="0"/>
              <a:t> present </a:t>
            </a:r>
            <a:r>
              <a:rPr lang="da-DK" dirty="0" err="1" smtClean="0"/>
              <a:t>findings</a:t>
            </a:r>
            <a:r>
              <a:rPr lang="da-DK" dirty="0" smtClean="0"/>
              <a:t> from a </a:t>
            </a:r>
            <a:r>
              <a:rPr lang="da-DK" dirty="0" err="1" smtClean="0"/>
              <a:t>report</a:t>
            </a:r>
            <a:r>
              <a:rPr lang="da-DK" dirty="0" smtClean="0"/>
              <a:t> </a:t>
            </a:r>
            <a:r>
              <a:rPr lang="da-DK" dirty="0" err="1" smtClean="0"/>
              <a:t>published</a:t>
            </a:r>
            <a:r>
              <a:rPr lang="da-DK" dirty="0" smtClean="0"/>
              <a:t> on the 28th of May,</a:t>
            </a:r>
            <a:r>
              <a:rPr lang="da-DK" baseline="0" dirty="0" smtClean="0"/>
              <a:t> </a:t>
            </a:r>
            <a:r>
              <a:rPr lang="da-DK" baseline="0" dirty="0" err="1" smtClean="0"/>
              <a:t>which</a:t>
            </a:r>
            <a:r>
              <a:rPr lang="da-DK" baseline="0" dirty="0" smtClean="0"/>
              <a:t> </a:t>
            </a:r>
            <a:r>
              <a:rPr lang="da-DK" baseline="0" dirty="0" err="1" smtClean="0"/>
              <a:t>was</a:t>
            </a:r>
            <a:r>
              <a:rPr lang="da-DK" baseline="0" dirty="0" smtClean="0"/>
              <a:t> done by the Danish Energy Agency and State of Green. </a:t>
            </a:r>
            <a:r>
              <a:rPr lang="da-DK" baseline="0" dirty="0" err="1" smtClean="0"/>
              <a:t>There</a:t>
            </a:r>
            <a:r>
              <a:rPr lang="da-DK" baseline="0" dirty="0" smtClean="0"/>
              <a:t> </a:t>
            </a:r>
            <a:r>
              <a:rPr lang="da-DK" baseline="0" dirty="0" err="1" smtClean="0"/>
              <a:t>are</a:t>
            </a:r>
            <a:r>
              <a:rPr lang="da-DK" baseline="0" dirty="0" smtClean="0"/>
              <a:t> </a:t>
            </a:r>
            <a:r>
              <a:rPr lang="da-DK" baseline="0" dirty="0" err="1" smtClean="0"/>
              <a:t>three</a:t>
            </a:r>
            <a:r>
              <a:rPr lang="da-DK" baseline="0" dirty="0" smtClean="0"/>
              <a:t> </a:t>
            </a:r>
            <a:r>
              <a:rPr lang="da-DK" baseline="0" dirty="0" err="1" smtClean="0"/>
              <a:t>sections</a:t>
            </a:r>
            <a:r>
              <a:rPr lang="da-DK" baseline="0" dirty="0" smtClean="0"/>
              <a:t> to the </a:t>
            </a:r>
            <a:r>
              <a:rPr lang="da-DK" baseline="0" dirty="0" err="1" smtClean="0"/>
              <a:t>report</a:t>
            </a:r>
            <a:r>
              <a:rPr lang="da-DK" baseline="0" dirty="0" smtClean="0"/>
              <a:t>, </a:t>
            </a:r>
            <a:r>
              <a:rPr lang="da-DK" baseline="0" dirty="0" err="1" smtClean="0"/>
              <a:t>namely</a:t>
            </a:r>
            <a:r>
              <a:rPr lang="da-DK" baseline="0" dirty="0" smtClean="0"/>
              <a:t>, timeline, to </a:t>
            </a:r>
            <a:r>
              <a:rPr lang="da-DK" baseline="0" dirty="0" err="1" smtClean="0"/>
              <a:t>take</a:t>
            </a:r>
            <a:r>
              <a:rPr lang="da-DK" baseline="0" dirty="0" smtClean="0"/>
              <a:t> </a:t>
            </a:r>
            <a:r>
              <a:rPr lang="da-DK" baseline="0" dirty="0" err="1" smtClean="0"/>
              <a:t>you</a:t>
            </a:r>
            <a:r>
              <a:rPr lang="da-DK" baseline="0" dirty="0" smtClean="0"/>
              <a:t> </a:t>
            </a:r>
            <a:r>
              <a:rPr lang="da-DK" baseline="0" dirty="0" err="1" smtClean="0"/>
              <a:t>through</a:t>
            </a:r>
            <a:r>
              <a:rPr lang="da-DK" baseline="0" dirty="0" smtClean="0"/>
              <a:t> a </a:t>
            </a:r>
            <a:r>
              <a:rPr lang="da-DK" baseline="0" dirty="0" err="1" smtClean="0"/>
              <a:t>historical</a:t>
            </a:r>
            <a:r>
              <a:rPr lang="da-DK" baseline="0" dirty="0" smtClean="0"/>
              <a:t> </a:t>
            </a:r>
            <a:r>
              <a:rPr lang="da-DK" baseline="0" dirty="0" err="1" smtClean="0"/>
              <a:t>journey</a:t>
            </a:r>
            <a:r>
              <a:rPr lang="da-DK" baseline="0" dirty="0" smtClean="0"/>
              <a:t> of the Danish </a:t>
            </a:r>
            <a:r>
              <a:rPr lang="da-DK" baseline="0" dirty="0" err="1" smtClean="0"/>
              <a:t>energy</a:t>
            </a:r>
            <a:r>
              <a:rPr lang="da-DK" baseline="0" dirty="0" smtClean="0"/>
              <a:t> </a:t>
            </a:r>
            <a:r>
              <a:rPr lang="da-DK" baseline="0" dirty="0" err="1" smtClean="0"/>
              <a:t>sector</a:t>
            </a:r>
            <a:r>
              <a:rPr lang="da-DK" baseline="0" dirty="0" smtClean="0"/>
              <a:t>, </a:t>
            </a:r>
            <a:r>
              <a:rPr lang="da-DK" baseline="0" dirty="0" err="1" smtClean="0"/>
              <a:t>learnings</a:t>
            </a:r>
            <a:r>
              <a:rPr lang="da-DK" baseline="0" dirty="0" smtClean="0"/>
              <a:t> from </a:t>
            </a:r>
            <a:r>
              <a:rPr lang="da-DK" baseline="0" dirty="0" err="1" smtClean="0"/>
              <a:t>that</a:t>
            </a:r>
            <a:r>
              <a:rPr lang="da-DK" baseline="0" dirty="0" smtClean="0"/>
              <a:t> </a:t>
            </a:r>
            <a:r>
              <a:rPr lang="da-DK" baseline="0" dirty="0" err="1" smtClean="0"/>
              <a:t>journey</a:t>
            </a:r>
            <a:r>
              <a:rPr lang="da-DK" baseline="0" dirty="0" smtClean="0"/>
              <a:t>, and </a:t>
            </a:r>
            <a:r>
              <a:rPr lang="da-DK" baseline="0" dirty="0" err="1" smtClean="0"/>
              <a:t>finally</a:t>
            </a:r>
            <a:r>
              <a:rPr lang="da-DK" baseline="0" dirty="0" smtClean="0"/>
              <a:t> </a:t>
            </a:r>
            <a:r>
              <a:rPr lang="da-DK" baseline="0" dirty="0" err="1" smtClean="0"/>
              <a:t>recommendations</a:t>
            </a:r>
            <a:r>
              <a:rPr lang="da-DK" baseline="0" dirty="0" smtClean="0"/>
              <a:t> for </a:t>
            </a:r>
            <a:r>
              <a:rPr lang="da-DK" baseline="0" dirty="0" err="1" smtClean="0"/>
              <a:t>countries</a:t>
            </a:r>
            <a:r>
              <a:rPr lang="da-DK" baseline="0" dirty="0" smtClean="0"/>
              <a:t> </a:t>
            </a:r>
            <a:r>
              <a:rPr lang="da-DK" baseline="0" dirty="0" err="1" smtClean="0"/>
              <a:t>willing</a:t>
            </a:r>
            <a:r>
              <a:rPr lang="da-DK" baseline="0" dirty="0" smtClean="0"/>
              <a:t> to </a:t>
            </a:r>
            <a:r>
              <a:rPr lang="da-DK" baseline="0" dirty="0" err="1" smtClean="0"/>
              <a:t>make</a:t>
            </a:r>
            <a:r>
              <a:rPr lang="da-DK" baseline="0" dirty="0" smtClean="0"/>
              <a:t> a green transition of the </a:t>
            </a:r>
            <a:r>
              <a:rPr lang="da-DK" baseline="0" dirty="0" err="1" smtClean="0"/>
              <a:t>energy</a:t>
            </a:r>
            <a:r>
              <a:rPr lang="da-DK" baseline="0" dirty="0" smtClean="0"/>
              <a:t> </a:t>
            </a:r>
            <a:r>
              <a:rPr lang="da-DK" baseline="0" dirty="0" err="1" smtClean="0"/>
              <a:t>sector</a:t>
            </a:r>
            <a:r>
              <a:rPr lang="da-DK" baseline="0" dirty="0" smtClean="0"/>
              <a:t>, </a:t>
            </a:r>
            <a:r>
              <a:rPr lang="da-DK" baseline="0" dirty="0" err="1" smtClean="0"/>
              <a:t>which</a:t>
            </a:r>
            <a:r>
              <a:rPr lang="da-DK" baseline="0" dirty="0" smtClean="0"/>
              <a:t> I know South </a:t>
            </a:r>
            <a:r>
              <a:rPr lang="da-DK" baseline="0" dirty="0" err="1" smtClean="0"/>
              <a:t>Africa</a:t>
            </a:r>
            <a:r>
              <a:rPr lang="da-DK" baseline="0" dirty="0" smtClean="0"/>
              <a:t> is </a:t>
            </a:r>
            <a:r>
              <a:rPr lang="da-DK" baseline="0" dirty="0" err="1" smtClean="0"/>
              <a:t>one</a:t>
            </a:r>
            <a:r>
              <a:rPr lang="da-DK" baseline="0" dirty="0" smtClean="0"/>
              <a:t>. For </a:t>
            </a:r>
            <a:r>
              <a:rPr lang="da-DK" baseline="0" dirty="0" err="1" smtClean="0"/>
              <a:t>each</a:t>
            </a:r>
            <a:r>
              <a:rPr lang="da-DK" baseline="0" dirty="0" smtClean="0"/>
              <a:t> of </a:t>
            </a:r>
            <a:r>
              <a:rPr lang="da-DK" baseline="0" dirty="0" err="1" smtClean="0"/>
              <a:t>these</a:t>
            </a:r>
            <a:r>
              <a:rPr lang="da-DK" baseline="0" dirty="0" smtClean="0"/>
              <a:t> </a:t>
            </a:r>
            <a:r>
              <a:rPr lang="da-DK" baseline="0" dirty="0" err="1" smtClean="0"/>
              <a:t>three</a:t>
            </a:r>
            <a:r>
              <a:rPr lang="da-DK" baseline="0" dirty="0" smtClean="0"/>
              <a:t> </a:t>
            </a:r>
            <a:r>
              <a:rPr lang="da-DK" baseline="0" dirty="0" err="1" smtClean="0"/>
              <a:t>sections</a:t>
            </a:r>
            <a:r>
              <a:rPr lang="da-DK" baseline="0" dirty="0" smtClean="0"/>
              <a:t>, i </a:t>
            </a:r>
            <a:r>
              <a:rPr lang="da-DK" baseline="0" dirty="0" err="1" smtClean="0"/>
              <a:t>will</a:t>
            </a:r>
            <a:r>
              <a:rPr lang="da-DK" baseline="0" dirty="0" smtClean="0"/>
              <a:t> present from </a:t>
            </a:r>
            <a:r>
              <a:rPr lang="da-DK" baseline="0" dirty="0" err="1" smtClean="0"/>
              <a:t>both</a:t>
            </a:r>
            <a:r>
              <a:rPr lang="da-DK" baseline="0" dirty="0" smtClean="0"/>
              <a:t> the policy-side and the company-side. This format has </a:t>
            </a:r>
            <a:r>
              <a:rPr lang="da-DK" baseline="0" dirty="0" err="1" smtClean="0"/>
              <a:t>been</a:t>
            </a:r>
            <a:r>
              <a:rPr lang="da-DK" baseline="0" dirty="0" smtClean="0"/>
              <a:t> </a:t>
            </a:r>
            <a:r>
              <a:rPr lang="da-DK" baseline="0" dirty="0" err="1" smtClean="0"/>
              <a:t>chosen</a:t>
            </a:r>
            <a:r>
              <a:rPr lang="da-DK" baseline="0" dirty="0" smtClean="0"/>
              <a:t> to show the </a:t>
            </a:r>
            <a:r>
              <a:rPr lang="da-DK" baseline="0" dirty="0" err="1" smtClean="0"/>
              <a:t>concrete</a:t>
            </a:r>
            <a:r>
              <a:rPr lang="da-DK" baseline="0" dirty="0" smtClean="0"/>
              <a:t> business decisions as </a:t>
            </a:r>
            <a:r>
              <a:rPr lang="da-DK" baseline="0" dirty="0" err="1" smtClean="0"/>
              <a:t>they</a:t>
            </a:r>
            <a:r>
              <a:rPr lang="da-DK" baseline="0" dirty="0" smtClean="0"/>
              <a:t> </a:t>
            </a:r>
            <a:r>
              <a:rPr lang="da-DK" baseline="0" dirty="0" err="1" smtClean="0"/>
              <a:t>relate</a:t>
            </a:r>
            <a:r>
              <a:rPr lang="da-DK" baseline="0" dirty="0" smtClean="0"/>
              <a:t> to policy </a:t>
            </a:r>
            <a:r>
              <a:rPr lang="da-DK" baseline="0" dirty="0" err="1" smtClean="0"/>
              <a:t>development</a:t>
            </a:r>
            <a:r>
              <a:rPr lang="da-DK" baseline="0" dirty="0" smtClean="0"/>
              <a:t>, as </a:t>
            </a:r>
            <a:r>
              <a:rPr lang="da-DK" baseline="0" dirty="0" err="1" smtClean="0"/>
              <a:t>obviously</a:t>
            </a:r>
            <a:r>
              <a:rPr lang="da-DK" baseline="0" dirty="0" smtClean="0"/>
              <a:t> </a:t>
            </a:r>
            <a:r>
              <a:rPr lang="da-DK" baseline="0" dirty="0" err="1" smtClean="0"/>
              <a:t>energy</a:t>
            </a:r>
            <a:r>
              <a:rPr lang="da-DK" baseline="0" dirty="0" smtClean="0"/>
              <a:t> </a:t>
            </a:r>
            <a:r>
              <a:rPr lang="da-DK" baseline="0" dirty="0" err="1" smtClean="0"/>
              <a:t>companies</a:t>
            </a:r>
            <a:r>
              <a:rPr lang="da-DK" baseline="0" dirty="0" smtClean="0"/>
              <a:t> do not </a:t>
            </a:r>
            <a:r>
              <a:rPr lang="da-DK" baseline="0" dirty="0" err="1" smtClean="0"/>
              <a:t>operate</a:t>
            </a:r>
            <a:r>
              <a:rPr lang="da-DK" baseline="0" dirty="0" smtClean="0"/>
              <a:t> in a </a:t>
            </a:r>
            <a:r>
              <a:rPr lang="da-DK" baseline="0" dirty="0" err="1" smtClean="0"/>
              <a:t>bubble</a:t>
            </a:r>
            <a:r>
              <a:rPr lang="da-DK" baseline="0" dirty="0" smtClean="0"/>
              <a:t> separate from policy </a:t>
            </a:r>
            <a:r>
              <a:rPr lang="da-DK" baseline="0" dirty="0" err="1" smtClean="0"/>
              <a:t>developments</a:t>
            </a:r>
            <a:r>
              <a:rPr lang="da-DK" baseline="0" dirty="0" smtClean="0"/>
              <a:t>.</a:t>
            </a:r>
          </a:p>
          <a:p>
            <a:endParaRPr lang="da-DK" dirty="0" smtClean="0"/>
          </a:p>
        </p:txBody>
      </p:sp>
      <p:sp>
        <p:nvSpPr>
          <p:cNvPr id="4" name="Pladsholder til slidenummer 3"/>
          <p:cNvSpPr>
            <a:spLocks noGrp="1"/>
          </p:cNvSpPr>
          <p:nvPr>
            <p:ph type="sldNum" sz="quarter" idx="10"/>
          </p:nvPr>
        </p:nvSpPr>
        <p:spPr/>
        <p:txBody>
          <a:bodyPr/>
          <a:lstStyle/>
          <a:p>
            <a:fld id="{18E01A9D-EF75-43F5-83FB-EB31D0611073}" type="slidenum">
              <a:rPr lang="da-DK" smtClean="0"/>
              <a:t>2</a:t>
            </a:fld>
            <a:endParaRPr lang="da-DK"/>
          </a:p>
        </p:txBody>
      </p:sp>
    </p:spTree>
    <p:extLst>
      <p:ext uri="{BB962C8B-B14F-4D97-AF65-F5344CB8AC3E}">
        <p14:creationId xmlns:p14="http://schemas.microsoft.com/office/powerpoint/2010/main" val="595898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21</a:t>
            </a:fld>
            <a:endParaRPr lang="da-DK"/>
          </a:p>
        </p:txBody>
      </p:sp>
    </p:spTree>
    <p:extLst>
      <p:ext uri="{BB962C8B-B14F-4D97-AF65-F5344CB8AC3E}">
        <p14:creationId xmlns:p14="http://schemas.microsoft.com/office/powerpoint/2010/main" val="157913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”Energy 2000”, </a:t>
            </a:r>
            <a:r>
              <a:rPr lang="da-DK" baseline="0" dirty="0" err="1" smtClean="0"/>
              <a:t>was</a:t>
            </a:r>
            <a:r>
              <a:rPr lang="da-DK" baseline="0" dirty="0" smtClean="0"/>
              <a:t> an </a:t>
            </a:r>
            <a:r>
              <a:rPr lang="da-DK" baseline="0" dirty="0" err="1" smtClean="0"/>
              <a:t>energy</a:t>
            </a:r>
            <a:r>
              <a:rPr lang="da-DK" baseline="0" dirty="0" smtClean="0"/>
              <a:t> action plan in 1990 </a:t>
            </a:r>
            <a:r>
              <a:rPr lang="da-DK" baseline="0" dirty="0" err="1" smtClean="0"/>
              <a:t>which</a:t>
            </a:r>
            <a:r>
              <a:rPr lang="da-DK" baseline="0" dirty="0" smtClean="0"/>
              <a:t> </a:t>
            </a:r>
            <a:r>
              <a:rPr lang="da-DK" baseline="0" dirty="0" err="1" smtClean="0"/>
              <a:t>was</a:t>
            </a:r>
            <a:r>
              <a:rPr lang="da-DK" baseline="0" dirty="0" smtClean="0"/>
              <a:t> a </a:t>
            </a:r>
            <a:r>
              <a:rPr lang="da-DK" baseline="0" dirty="0" err="1" smtClean="0"/>
              <a:t>gamechanger</a:t>
            </a:r>
            <a:r>
              <a:rPr lang="da-DK" baseline="0" dirty="0" smtClean="0"/>
              <a:t> in Danish </a:t>
            </a:r>
            <a:r>
              <a:rPr lang="da-DK" baseline="0" dirty="0" err="1" smtClean="0"/>
              <a:t>climate</a:t>
            </a:r>
            <a:r>
              <a:rPr lang="da-DK" baseline="0" dirty="0" smtClean="0"/>
              <a:t> and </a:t>
            </a:r>
            <a:r>
              <a:rPr lang="da-DK" baseline="0" dirty="0" err="1" smtClean="0"/>
              <a:t>energy</a:t>
            </a:r>
            <a:r>
              <a:rPr lang="da-DK" baseline="0" dirty="0" smtClean="0"/>
              <a:t> </a:t>
            </a:r>
            <a:r>
              <a:rPr lang="da-DK" baseline="0" dirty="0" err="1" smtClean="0"/>
              <a:t>history</a:t>
            </a:r>
            <a:r>
              <a:rPr lang="da-DK" baseline="0" dirty="0" smtClean="0"/>
              <a:t>. </a:t>
            </a:r>
            <a:r>
              <a:rPr lang="da-DK" baseline="0" dirty="0" err="1" smtClean="0"/>
              <a:t>Climate</a:t>
            </a:r>
            <a:r>
              <a:rPr lang="da-DK" baseline="0" dirty="0" smtClean="0"/>
              <a:t> and </a:t>
            </a:r>
            <a:r>
              <a:rPr lang="da-DK" baseline="0" dirty="0" err="1" smtClean="0"/>
              <a:t>energy</a:t>
            </a:r>
            <a:r>
              <a:rPr lang="da-DK" baseline="0" dirty="0" smtClean="0"/>
              <a:t> </a:t>
            </a:r>
            <a:r>
              <a:rPr lang="da-DK" baseline="0" dirty="0" err="1" smtClean="0"/>
              <a:t>policies</a:t>
            </a:r>
            <a:r>
              <a:rPr lang="da-DK" baseline="0" dirty="0" smtClean="0"/>
              <a:t> </a:t>
            </a:r>
            <a:r>
              <a:rPr lang="da-DK" baseline="0" dirty="0" err="1" smtClean="0"/>
              <a:t>were</a:t>
            </a:r>
            <a:r>
              <a:rPr lang="da-DK" baseline="0" dirty="0" smtClean="0"/>
              <a:t> </a:t>
            </a:r>
            <a:r>
              <a:rPr lang="da-DK" baseline="0" dirty="0" err="1" smtClean="0"/>
              <a:t>integrated</a:t>
            </a:r>
            <a:r>
              <a:rPr lang="da-DK" baseline="0" dirty="0" smtClean="0"/>
              <a:t> and it </a:t>
            </a:r>
            <a:r>
              <a:rPr lang="da-DK" baseline="0" dirty="0" err="1" smtClean="0"/>
              <a:t>was</a:t>
            </a:r>
            <a:r>
              <a:rPr lang="da-DK" baseline="0" dirty="0" smtClean="0"/>
              <a:t> the </a:t>
            </a:r>
            <a:r>
              <a:rPr lang="da-DK" baseline="0" dirty="0" err="1" smtClean="0"/>
              <a:t>first</a:t>
            </a:r>
            <a:r>
              <a:rPr lang="da-DK" baseline="0" dirty="0" smtClean="0"/>
              <a:t> </a:t>
            </a:r>
            <a:r>
              <a:rPr lang="da-DK" baseline="0" dirty="0" err="1" smtClean="0"/>
              <a:t>governmental</a:t>
            </a:r>
            <a:r>
              <a:rPr lang="da-DK" baseline="0" dirty="0" smtClean="0"/>
              <a:t> plan in the </a:t>
            </a:r>
            <a:r>
              <a:rPr lang="da-DK" baseline="0" dirty="0" err="1" smtClean="0"/>
              <a:t>world</a:t>
            </a:r>
            <a:r>
              <a:rPr lang="da-DK" baseline="0" dirty="0" smtClean="0"/>
              <a:t> to </a:t>
            </a:r>
            <a:r>
              <a:rPr lang="da-DK" baseline="0" dirty="0" err="1" smtClean="0"/>
              <a:t>reduce</a:t>
            </a:r>
            <a:r>
              <a:rPr lang="da-DK" baseline="0" dirty="0" smtClean="0"/>
              <a:t> CO2 emissions. This </a:t>
            </a:r>
            <a:r>
              <a:rPr lang="da-DK" baseline="0" dirty="0" err="1" smtClean="0"/>
              <a:t>included</a:t>
            </a:r>
            <a:r>
              <a:rPr lang="da-DK" baseline="0" dirty="0" smtClean="0"/>
              <a:t> </a:t>
            </a:r>
            <a:r>
              <a:rPr lang="da-DK" baseline="0" dirty="0" err="1" smtClean="0"/>
              <a:t>targets</a:t>
            </a:r>
            <a:r>
              <a:rPr lang="da-DK" baseline="0" dirty="0" smtClean="0"/>
              <a:t> of 20% </a:t>
            </a:r>
            <a:r>
              <a:rPr lang="da-DK" baseline="0" dirty="0" err="1" smtClean="0"/>
              <a:t>reduction</a:t>
            </a:r>
            <a:r>
              <a:rPr lang="da-DK" baseline="0" dirty="0" smtClean="0"/>
              <a:t> CO2 by 2005 from 1990 </a:t>
            </a:r>
            <a:r>
              <a:rPr lang="da-DK" baseline="0" dirty="0" err="1" smtClean="0"/>
              <a:t>levels</a:t>
            </a:r>
            <a:r>
              <a:rPr lang="da-DK" baseline="0" dirty="0" smtClean="0"/>
              <a:t>, and </a:t>
            </a:r>
            <a:r>
              <a:rPr lang="da-DK" baseline="0" dirty="0" err="1" smtClean="0"/>
              <a:t>proposed</a:t>
            </a:r>
            <a:r>
              <a:rPr lang="da-DK" baseline="0" dirty="0" smtClean="0"/>
              <a:t> </a:t>
            </a:r>
            <a:r>
              <a:rPr lang="da-DK" baseline="0" dirty="0" err="1" smtClean="0"/>
              <a:t>taxes</a:t>
            </a:r>
            <a:r>
              <a:rPr lang="da-DK" baseline="0" dirty="0" smtClean="0"/>
              <a:t> on CO2, SO2 and </a:t>
            </a:r>
            <a:r>
              <a:rPr lang="da-DK" baseline="0" dirty="0" err="1" smtClean="0"/>
              <a:t>NOx</a:t>
            </a:r>
            <a:r>
              <a:rPr lang="da-DK" baseline="0" dirty="0" smtClean="0"/>
              <a:t> </a:t>
            </a:r>
            <a:r>
              <a:rPr lang="da-DK" baseline="0" dirty="0" err="1" smtClean="0"/>
              <a:t>which</a:t>
            </a:r>
            <a:r>
              <a:rPr lang="da-DK" baseline="0" dirty="0" smtClean="0"/>
              <a:t> </a:t>
            </a:r>
            <a:r>
              <a:rPr lang="da-DK" baseline="0" dirty="0" err="1" smtClean="0"/>
              <a:t>were</a:t>
            </a:r>
            <a:r>
              <a:rPr lang="da-DK" baseline="0" dirty="0" smtClean="0"/>
              <a:t> </a:t>
            </a:r>
            <a:r>
              <a:rPr lang="da-DK" baseline="0" dirty="0" err="1" smtClean="0"/>
              <a:t>subsequently</a:t>
            </a:r>
            <a:r>
              <a:rPr lang="da-DK" baseline="0" dirty="0" smtClean="0"/>
              <a:t> </a:t>
            </a:r>
            <a:r>
              <a:rPr lang="da-DK" baseline="0" dirty="0" err="1" smtClean="0"/>
              <a:t>realised</a:t>
            </a:r>
            <a:r>
              <a:rPr lang="da-DK" baseline="0" dirty="0" smtClean="0"/>
              <a:t> in 1992, (</a:t>
            </a:r>
            <a:r>
              <a:rPr lang="da-DK" baseline="0" dirty="0" err="1" smtClean="0"/>
              <a:t>first</a:t>
            </a:r>
            <a:r>
              <a:rPr lang="da-DK" baseline="0" dirty="0" smtClean="0"/>
              <a:t> country to do so), 1995 and 2008 </a:t>
            </a:r>
            <a:r>
              <a:rPr lang="da-DK" baseline="0" dirty="0" err="1" smtClean="0"/>
              <a:t>respectively</a:t>
            </a:r>
            <a:r>
              <a:rPr lang="da-DK" baseline="0" dirty="0" smtClean="0"/>
              <a:t>. </a:t>
            </a:r>
          </a:p>
          <a:p>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Vindeby the </a:t>
            </a:r>
            <a:r>
              <a:rPr lang="da-DK" baseline="0" dirty="0" err="1" smtClean="0"/>
              <a:t>world’s</a:t>
            </a:r>
            <a:r>
              <a:rPr lang="da-DK" baseline="0" dirty="0" smtClean="0"/>
              <a:t> </a:t>
            </a:r>
            <a:r>
              <a:rPr lang="da-DK" baseline="0" dirty="0" err="1" smtClean="0"/>
              <a:t>first</a:t>
            </a:r>
            <a:r>
              <a:rPr lang="da-DK" baseline="0" dirty="0" smtClean="0"/>
              <a:t> offshore </a:t>
            </a:r>
            <a:r>
              <a:rPr lang="da-DK" baseline="0" dirty="0" err="1" smtClean="0"/>
              <a:t>wind</a:t>
            </a:r>
            <a:r>
              <a:rPr lang="da-DK" baseline="0" dirty="0" smtClean="0"/>
              <a:t> farm </a:t>
            </a:r>
            <a:r>
              <a:rPr lang="da-DK" baseline="0" dirty="0" err="1" smtClean="0"/>
              <a:t>was</a:t>
            </a:r>
            <a:r>
              <a:rPr lang="da-DK" baseline="0" dirty="0" smtClean="0"/>
              <a:t> </a:t>
            </a:r>
            <a:r>
              <a:rPr lang="da-DK" baseline="0" dirty="0" err="1" smtClean="0"/>
              <a:t>installed</a:t>
            </a:r>
            <a:r>
              <a:rPr lang="da-DK" baseline="0" dirty="0" smtClean="0"/>
              <a:t> by Elkraft (</a:t>
            </a:r>
            <a:r>
              <a:rPr lang="da-DK" baseline="0" dirty="0" err="1" smtClean="0"/>
              <a:t>state</a:t>
            </a:r>
            <a:r>
              <a:rPr lang="da-DK" baseline="0" dirty="0" smtClean="0"/>
              <a:t> </a:t>
            </a:r>
            <a:r>
              <a:rPr lang="da-DK" baseline="0" dirty="0" err="1" smtClean="0"/>
              <a:t>owned</a:t>
            </a:r>
            <a:r>
              <a:rPr lang="da-DK" baseline="0" dirty="0" smtClean="0"/>
              <a:t> </a:t>
            </a:r>
            <a:r>
              <a:rPr lang="da-DK" baseline="0" dirty="0" err="1" smtClean="0"/>
              <a:t>energy</a:t>
            </a:r>
            <a:r>
              <a:rPr lang="da-DK" baseline="0" dirty="0" smtClean="0"/>
              <a:t> </a:t>
            </a:r>
            <a:r>
              <a:rPr lang="da-DK" baseline="0" dirty="0" err="1" smtClean="0"/>
              <a:t>company</a:t>
            </a:r>
            <a:r>
              <a:rPr lang="da-DK" baseline="0" dirty="0" smtClean="0"/>
              <a:t> in the </a:t>
            </a:r>
            <a:r>
              <a:rPr lang="da-DK" baseline="0" dirty="0" err="1" smtClean="0"/>
              <a:t>east</a:t>
            </a:r>
            <a:r>
              <a:rPr lang="da-DK" baseline="0" dirty="0" smtClean="0"/>
              <a:t> of Denmark) in 1991. In 1995, a </a:t>
            </a:r>
            <a:r>
              <a:rPr lang="da-DK" baseline="0" dirty="0" err="1" smtClean="0"/>
              <a:t>mapping</a:t>
            </a:r>
            <a:r>
              <a:rPr lang="da-DK" baseline="0" dirty="0" smtClean="0"/>
              <a:t> of </a:t>
            </a:r>
            <a:r>
              <a:rPr lang="da-DK" baseline="0" dirty="0" err="1" smtClean="0"/>
              <a:t>regulatory</a:t>
            </a:r>
            <a:r>
              <a:rPr lang="da-DK" baseline="0" dirty="0" smtClean="0"/>
              <a:t> </a:t>
            </a:r>
            <a:r>
              <a:rPr lang="da-DK" baseline="0" dirty="0" err="1" smtClean="0"/>
              <a:t>aspects</a:t>
            </a:r>
            <a:r>
              <a:rPr lang="da-DK" baseline="0" dirty="0" smtClean="0"/>
              <a:t> for Danish </a:t>
            </a:r>
            <a:r>
              <a:rPr lang="da-DK" baseline="0" dirty="0" err="1" smtClean="0"/>
              <a:t>waters</a:t>
            </a:r>
            <a:r>
              <a:rPr lang="da-DK" baseline="0" dirty="0" smtClean="0"/>
              <a:t>, points to </a:t>
            </a:r>
            <a:r>
              <a:rPr lang="da-DK" baseline="0" dirty="0" err="1" smtClean="0"/>
              <a:t>five</a:t>
            </a:r>
            <a:r>
              <a:rPr lang="da-DK" baseline="0" dirty="0" smtClean="0"/>
              <a:t> major </a:t>
            </a:r>
            <a:r>
              <a:rPr lang="da-DK" baseline="0" dirty="0" err="1" smtClean="0"/>
              <a:t>areas</a:t>
            </a:r>
            <a:r>
              <a:rPr lang="da-DK" baseline="0" dirty="0" smtClean="0"/>
              <a:t> as </a:t>
            </a:r>
            <a:r>
              <a:rPr lang="da-DK" baseline="0" dirty="0" err="1" smtClean="0"/>
              <a:t>suitable</a:t>
            </a:r>
            <a:r>
              <a:rPr lang="da-DK" baseline="0" dirty="0" smtClean="0"/>
              <a:t> locations for future offshore </a:t>
            </a:r>
            <a:r>
              <a:rPr lang="da-DK" baseline="0" dirty="0" err="1" smtClean="0"/>
              <a:t>wind</a:t>
            </a:r>
            <a:r>
              <a:rPr lang="da-DK" baseline="0" dirty="0" smtClean="0"/>
              <a:t> farms, </a:t>
            </a:r>
            <a:r>
              <a:rPr lang="da-DK" baseline="0" dirty="0" err="1" smtClean="0"/>
              <a:t>considering</a:t>
            </a:r>
            <a:r>
              <a:rPr lang="da-DK" baseline="0" dirty="0" smtClean="0"/>
              <a:t> </a:t>
            </a:r>
            <a:r>
              <a:rPr lang="da-DK" baseline="0" dirty="0" err="1" smtClean="0"/>
              <a:t>interests</a:t>
            </a:r>
            <a:r>
              <a:rPr lang="da-DK" baseline="0" dirty="0" smtClean="0"/>
              <a:t> </a:t>
            </a:r>
            <a:r>
              <a:rPr lang="da-DK" baseline="0" dirty="0" err="1" smtClean="0"/>
              <a:t>such</a:t>
            </a:r>
            <a:r>
              <a:rPr lang="da-DK" baseline="0" dirty="0" smtClean="0"/>
              <a:t> as </a:t>
            </a:r>
            <a:r>
              <a:rPr lang="da-DK" baseline="0" dirty="0" err="1" smtClean="0"/>
              <a:t>military</a:t>
            </a:r>
            <a:r>
              <a:rPr lang="da-DK" baseline="0" dirty="0" smtClean="0"/>
              <a:t>, </a:t>
            </a:r>
            <a:r>
              <a:rPr lang="da-DK" baseline="0" dirty="0" err="1" smtClean="0"/>
              <a:t>environemtnal</a:t>
            </a:r>
            <a:r>
              <a:rPr lang="da-DK" baseline="0" dirty="0" smtClean="0"/>
              <a:t>, navigation and so on. </a:t>
            </a:r>
            <a:endParaRPr lang="da-DK" dirty="0" smtClean="0"/>
          </a:p>
          <a:p>
            <a:endParaRPr lang="da-DK" baseline="0" dirty="0" smtClean="0"/>
          </a:p>
          <a:p>
            <a:r>
              <a:rPr lang="da-DK" baseline="0" dirty="0" err="1" smtClean="0"/>
              <a:t>While</a:t>
            </a:r>
            <a:r>
              <a:rPr lang="da-DK" baseline="0" dirty="0" smtClean="0"/>
              <a:t> onshore, </a:t>
            </a:r>
            <a:r>
              <a:rPr lang="da-DK" baseline="0" dirty="0" err="1" smtClean="0"/>
              <a:t>Feed</a:t>
            </a:r>
            <a:r>
              <a:rPr lang="da-DK" baseline="0" dirty="0" smtClean="0"/>
              <a:t> in </a:t>
            </a:r>
            <a:r>
              <a:rPr lang="da-DK" baseline="0" dirty="0" err="1" smtClean="0"/>
              <a:t>tariff</a:t>
            </a:r>
            <a:r>
              <a:rPr lang="da-DK" baseline="0" dirty="0" smtClean="0"/>
              <a:t> put in </a:t>
            </a:r>
            <a:r>
              <a:rPr lang="da-DK" baseline="0" dirty="0" err="1" smtClean="0"/>
              <a:t>place</a:t>
            </a:r>
            <a:r>
              <a:rPr lang="da-DK" baseline="0" dirty="0" smtClean="0"/>
              <a:t> for onshore </a:t>
            </a:r>
            <a:r>
              <a:rPr lang="da-DK" baseline="0" dirty="0" err="1" smtClean="0"/>
              <a:t>wind</a:t>
            </a:r>
            <a:r>
              <a:rPr lang="da-DK" baseline="0" dirty="0" smtClean="0"/>
              <a:t> in 1993, and the </a:t>
            </a:r>
            <a:r>
              <a:rPr lang="da-DK" baseline="0" dirty="0" err="1" smtClean="0"/>
              <a:t>technology</a:t>
            </a:r>
            <a:r>
              <a:rPr lang="da-DK" baseline="0" dirty="0" smtClean="0"/>
              <a:t> </a:t>
            </a:r>
            <a:r>
              <a:rPr lang="da-DK" baseline="0" dirty="0" err="1" smtClean="0"/>
              <a:t>saw</a:t>
            </a:r>
            <a:r>
              <a:rPr lang="da-DK" baseline="0" dirty="0" smtClean="0"/>
              <a:t> rapid </a:t>
            </a:r>
            <a:r>
              <a:rPr lang="da-DK" baseline="0" dirty="0" err="1" smtClean="0"/>
              <a:t>development</a:t>
            </a:r>
            <a:r>
              <a:rPr lang="da-DK" baseline="0" dirty="0" smtClean="0"/>
              <a:t> </a:t>
            </a:r>
            <a:r>
              <a:rPr lang="da-DK" baseline="0" dirty="0" err="1" smtClean="0"/>
              <a:t>across</a:t>
            </a:r>
            <a:r>
              <a:rPr lang="da-DK" baseline="0" dirty="0" smtClean="0"/>
              <a:t> the country.</a:t>
            </a:r>
          </a:p>
          <a:p>
            <a:endParaRPr lang="da-DK" baseline="0" dirty="0" smtClean="0"/>
          </a:p>
        </p:txBody>
      </p:sp>
      <p:sp>
        <p:nvSpPr>
          <p:cNvPr id="4" name="Pladsholder til slidenummer 3"/>
          <p:cNvSpPr>
            <a:spLocks noGrp="1"/>
          </p:cNvSpPr>
          <p:nvPr>
            <p:ph type="sldNum" sz="quarter" idx="10"/>
          </p:nvPr>
        </p:nvSpPr>
        <p:spPr/>
        <p:txBody>
          <a:bodyPr/>
          <a:lstStyle/>
          <a:p>
            <a:fld id="{18E01A9D-EF75-43F5-83FB-EB31D0611073}" type="slidenum">
              <a:rPr lang="da-DK" smtClean="0"/>
              <a:t>22</a:t>
            </a:fld>
            <a:endParaRPr lang="da-DK"/>
          </a:p>
        </p:txBody>
      </p:sp>
    </p:spTree>
    <p:extLst>
      <p:ext uri="{BB962C8B-B14F-4D97-AF65-F5344CB8AC3E}">
        <p14:creationId xmlns:p14="http://schemas.microsoft.com/office/powerpoint/2010/main" val="798332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latter</a:t>
            </a:r>
            <a:r>
              <a:rPr lang="da-DK" baseline="0" dirty="0" smtClean="0"/>
              <a:t> </a:t>
            </a:r>
            <a:r>
              <a:rPr lang="da-DK" baseline="0" dirty="0" err="1" smtClean="0"/>
              <a:t>half</a:t>
            </a:r>
            <a:r>
              <a:rPr lang="da-DK" baseline="0" dirty="0" smtClean="0"/>
              <a:t> of the </a:t>
            </a:r>
            <a:r>
              <a:rPr lang="da-DK" baseline="0" dirty="0" err="1" smtClean="0"/>
              <a:t>decade</a:t>
            </a:r>
            <a:r>
              <a:rPr lang="da-DK" baseline="0" dirty="0" smtClean="0"/>
              <a:t> </a:t>
            </a:r>
            <a:r>
              <a:rPr lang="da-DK" baseline="0" dirty="0" err="1" smtClean="0"/>
              <a:t>was</a:t>
            </a:r>
            <a:r>
              <a:rPr lang="da-DK" baseline="0" dirty="0" smtClean="0"/>
              <a:t> </a:t>
            </a:r>
            <a:r>
              <a:rPr lang="da-DK" baseline="0" dirty="0" err="1" smtClean="0"/>
              <a:t>characterised</a:t>
            </a:r>
            <a:r>
              <a:rPr lang="da-DK" baseline="0" dirty="0" smtClean="0"/>
              <a:t> by the </a:t>
            </a:r>
            <a:r>
              <a:rPr lang="da-DK" baseline="0" dirty="0" err="1" smtClean="0"/>
              <a:t>gradual</a:t>
            </a:r>
            <a:r>
              <a:rPr lang="da-DK" baseline="0" dirty="0" smtClean="0"/>
              <a:t> </a:t>
            </a:r>
            <a:r>
              <a:rPr lang="da-DK" baseline="0" dirty="0" err="1" smtClean="0"/>
              <a:t>liberalisation</a:t>
            </a:r>
            <a:r>
              <a:rPr lang="da-DK" baseline="0" dirty="0" smtClean="0"/>
              <a:t> and </a:t>
            </a:r>
            <a:r>
              <a:rPr lang="da-DK" baseline="0" dirty="0" err="1" smtClean="0"/>
              <a:t>opening</a:t>
            </a:r>
            <a:r>
              <a:rPr lang="da-DK" baseline="0" dirty="0" smtClean="0"/>
              <a:t> up of the European </a:t>
            </a:r>
            <a:r>
              <a:rPr lang="da-DK" baseline="0" dirty="0" err="1" smtClean="0"/>
              <a:t>electricity</a:t>
            </a:r>
            <a:r>
              <a:rPr lang="da-DK" baseline="0" dirty="0" smtClean="0"/>
              <a:t> </a:t>
            </a:r>
            <a:r>
              <a:rPr lang="da-DK" baseline="0" dirty="0" err="1" smtClean="0"/>
              <a:t>market</a:t>
            </a:r>
            <a:r>
              <a:rPr lang="da-DK" baseline="0" dirty="0" smtClean="0"/>
              <a:t> </a:t>
            </a:r>
            <a:r>
              <a:rPr lang="da-DK" baseline="0" dirty="0" err="1" smtClean="0"/>
              <a:t>across</a:t>
            </a:r>
            <a:r>
              <a:rPr lang="da-DK" baseline="0" dirty="0" smtClean="0"/>
              <a:t> national </a:t>
            </a:r>
            <a:r>
              <a:rPr lang="da-DK" baseline="0" dirty="0" err="1" smtClean="0"/>
              <a:t>borders</a:t>
            </a:r>
            <a:r>
              <a:rPr lang="da-DK" baseline="0" dirty="0" smtClean="0"/>
              <a:t> </a:t>
            </a:r>
            <a:r>
              <a:rPr lang="da-DK" baseline="0" dirty="0" err="1" smtClean="0"/>
              <a:t>throughout</a:t>
            </a:r>
            <a:r>
              <a:rPr lang="da-DK" baseline="0" dirty="0" smtClean="0"/>
              <a:t> Europe. This </a:t>
            </a:r>
            <a:r>
              <a:rPr lang="da-DK" baseline="0" dirty="0" err="1" smtClean="0"/>
              <a:t>was</a:t>
            </a:r>
            <a:r>
              <a:rPr lang="da-DK" baseline="0" dirty="0" smtClean="0"/>
              <a:t> </a:t>
            </a:r>
            <a:r>
              <a:rPr lang="da-DK" baseline="0" dirty="0" err="1" smtClean="0"/>
              <a:t>motivated</a:t>
            </a:r>
            <a:r>
              <a:rPr lang="da-DK" baseline="0" dirty="0" smtClean="0"/>
              <a:t> by </a:t>
            </a:r>
            <a:r>
              <a:rPr lang="da-DK" baseline="0" dirty="0" err="1" smtClean="0"/>
              <a:t>two</a:t>
            </a:r>
            <a:r>
              <a:rPr lang="da-DK" baseline="0" dirty="0" smtClean="0"/>
              <a:t> parallel </a:t>
            </a:r>
            <a:r>
              <a:rPr lang="da-DK" baseline="0" dirty="0" err="1" smtClean="0"/>
              <a:t>movements</a:t>
            </a:r>
            <a:r>
              <a:rPr lang="da-DK" baseline="0" dirty="0" smtClean="0"/>
              <a:t> – </a:t>
            </a:r>
            <a:r>
              <a:rPr lang="da-DK" baseline="0" dirty="0" err="1" smtClean="0"/>
              <a:t>liberalisation</a:t>
            </a:r>
            <a:r>
              <a:rPr lang="da-DK" baseline="0" dirty="0" smtClean="0"/>
              <a:t> from EU </a:t>
            </a:r>
            <a:r>
              <a:rPr lang="da-DK" baseline="0" dirty="0" err="1" smtClean="0"/>
              <a:t>internal</a:t>
            </a:r>
            <a:r>
              <a:rPr lang="da-DK" baseline="0" dirty="0" smtClean="0"/>
              <a:t> </a:t>
            </a:r>
            <a:r>
              <a:rPr lang="da-DK" baseline="0" dirty="0" err="1" smtClean="0"/>
              <a:t>market</a:t>
            </a:r>
            <a:r>
              <a:rPr lang="da-DK" baseline="0" dirty="0" smtClean="0"/>
              <a:t>, </a:t>
            </a:r>
            <a:r>
              <a:rPr lang="da-DK" baseline="0" dirty="0" err="1" smtClean="0"/>
              <a:t>that</a:t>
            </a:r>
            <a:r>
              <a:rPr lang="da-DK" baseline="0" dirty="0" smtClean="0"/>
              <a:t> </a:t>
            </a:r>
            <a:r>
              <a:rPr lang="da-DK" baseline="0" dirty="0" err="1" smtClean="0"/>
              <a:t>electricity</a:t>
            </a:r>
            <a:r>
              <a:rPr lang="da-DK" baseline="0" dirty="0" smtClean="0"/>
              <a:t> </a:t>
            </a:r>
            <a:r>
              <a:rPr lang="da-DK" baseline="0" dirty="0" err="1" smtClean="0"/>
              <a:t>should</a:t>
            </a:r>
            <a:r>
              <a:rPr lang="da-DK" baseline="0" dirty="0" smtClean="0"/>
              <a:t> flow </a:t>
            </a:r>
            <a:r>
              <a:rPr lang="da-DK" baseline="0" dirty="0" err="1" smtClean="0"/>
              <a:t>freely</a:t>
            </a:r>
            <a:r>
              <a:rPr lang="da-DK" baseline="0" dirty="0" smtClean="0"/>
              <a:t> as a </a:t>
            </a:r>
            <a:r>
              <a:rPr lang="da-DK" baseline="0" dirty="0" err="1" smtClean="0"/>
              <a:t>commodity</a:t>
            </a:r>
            <a:r>
              <a:rPr lang="da-DK" baseline="0" dirty="0" smtClean="0"/>
              <a:t> </a:t>
            </a:r>
            <a:r>
              <a:rPr lang="da-DK" baseline="0" dirty="0" err="1" smtClean="0"/>
              <a:t>across</a:t>
            </a:r>
            <a:r>
              <a:rPr lang="da-DK" baseline="0" dirty="0" smtClean="0"/>
              <a:t> </a:t>
            </a:r>
            <a:r>
              <a:rPr lang="da-DK" baseline="0" dirty="0" err="1" smtClean="0"/>
              <a:t>borders</a:t>
            </a:r>
            <a:r>
              <a:rPr lang="da-DK" baseline="0" dirty="0" smtClean="0"/>
              <a:t>, and the </a:t>
            </a:r>
            <a:r>
              <a:rPr lang="da-DK" baseline="0" dirty="0" err="1" smtClean="0"/>
              <a:t>development</a:t>
            </a:r>
            <a:r>
              <a:rPr lang="da-DK" baseline="0" dirty="0" smtClean="0"/>
              <a:t> of the </a:t>
            </a:r>
            <a:r>
              <a:rPr lang="da-DK" baseline="0" dirty="0" err="1" smtClean="0"/>
              <a:t>electricity</a:t>
            </a:r>
            <a:r>
              <a:rPr lang="da-DK" baseline="0" dirty="0" smtClean="0"/>
              <a:t> </a:t>
            </a:r>
            <a:r>
              <a:rPr lang="da-DK" baseline="0" dirty="0" err="1" smtClean="0"/>
              <a:t>market</a:t>
            </a:r>
            <a:r>
              <a:rPr lang="da-DK" baseline="0" dirty="0" smtClean="0"/>
              <a:t> Nord Pool in </a:t>
            </a:r>
            <a:r>
              <a:rPr lang="da-DK" baseline="0" dirty="0" err="1" smtClean="0"/>
              <a:t>Norway</a:t>
            </a:r>
            <a:r>
              <a:rPr lang="da-DK" baseline="0" dirty="0" smtClean="0"/>
              <a:t> and </a:t>
            </a:r>
            <a:r>
              <a:rPr lang="da-DK" baseline="0" dirty="0" err="1" smtClean="0"/>
              <a:t>Sweden</a:t>
            </a:r>
            <a:r>
              <a:rPr lang="da-DK" baseline="0" dirty="0" smtClean="0"/>
              <a:t>. </a:t>
            </a:r>
          </a:p>
          <a:p>
            <a:r>
              <a:rPr lang="da-DK" baseline="0" dirty="0" smtClean="0"/>
              <a:t>The </a:t>
            </a:r>
            <a:r>
              <a:rPr lang="da-DK" baseline="0" dirty="0" err="1" smtClean="0"/>
              <a:t>liberalisation</a:t>
            </a:r>
            <a:r>
              <a:rPr lang="da-DK" baseline="0" dirty="0" smtClean="0"/>
              <a:t> </a:t>
            </a:r>
            <a:r>
              <a:rPr lang="da-DK" baseline="0" dirty="0" err="1" smtClean="0"/>
              <a:t>meant</a:t>
            </a:r>
            <a:r>
              <a:rPr lang="da-DK" baseline="0" dirty="0" smtClean="0"/>
              <a:t> </a:t>
            </a:r>
            <a:r>
              <a:rPr lang="da-DK" baseline="0" dirty="0" err="1" smtClean="0"/>
              <a:t>that</a:t>
            </a:r>
            <a:r>
              <a:rPr lang="da-DK" baseline="0" dirty="0" smtClean="0"/>
              <a:t> it </a:t>
            </a:r>
            <a:r>
              <a:rPr lang="da-DK" baseline="0" dirty="0" err="1" smtClean="0"/>
              <a:t>was</a:t>
            </a:r>
            <a:r>
              <a:rPr lang="da-DK" baseline="0" dirty="0" smtClean="0"/>
              <a:t> </a:t>
            </a:r>
            <a:r>
              <a:rPr lang="da-DK" baseline="0" dirty="0" err="1" smtClean="0"/>
              <a:t>necessary</a:t>
            </a:r>
            <a:r>
              <a:rPr lang="da-DK" baseline="0" dirty="0" smtClean="0"/>
              <a:t> to </a:t>
            </a:r>
            <a:r>
              <a:rPr lang="da-DK" baseline="0" dirty="0" err="1" smtClean="0"/>
              <a:t>pay</a:t>
            </a:r>
            <a:r>
              <a:rPr lang="da-DK" baseline="0" dirty="0" smtClean="0"/>
              <a:t> out the </a:t>
            </a:r>
            <a:r>
              <a:rPr lang="da-DK" baseline="0" dirty="0" err="1" smtClean="0"/>
              <a:t>state-owned</a:t>
            </a:r>
            <a:r>
              <a:rPr lang="da-DK" baseline="0" dirty="0" smtClean="0"/>
              <a:t> </a:t>
            </a:r>
            <a:r>
              <a:rPr lang="da-DK" baseline="0" dirty="0" err="1" smtClean="0"/>
              <a:t>electricity</a:t>
            </a:r>
            <a:r>
              <a:rPr lang="da-DK" baseline="0" dirty="0" smtClean="0"/>
              <a:t> </a:t>
            </a:r>
            <a:r>
              <a:rPr lang="da-DK" baseline="0" dirty="0" err="1" smtClean="0"/>
              <a:t>companies</a:t>
            </a:r>
            <a:r>
              <a:rPr lang="da-DK" baseline="0" dirty="0" smtClean="0"/>
              <a:t> in Denmark a support </a:t>
            </a:r>
            <a:r>
              <a:rPr lang="da-DK" baseline="0" dirty="0" err="1" smtClean="0"/>
              <a:t>package</a:t>
            </a:r>
            <a:r>
              <a:rPr lang="da-DK" baseline="0" dirty="0" smtClean="0"/>
              <a:t> of 8 billion DKK (1,1 billion Euro) to </a:t>
            </a:r>
            <a:r>
              <a:rPr lang="da-DK" baseline="0" dirty="0" err="1" smtClean="0"/>
              <a:t>secure</a:t>
            </a:r>
            <a:r>
              <a:rPr lang="da-DK" baseline="0" dirty="0" smtClean="0"/>
              <a:t> </a:t>
            </a:r>
            <a:r>
              <a:rPr lang="da-DK" baseline="0" dirty="0" err="1" smtClean="0"/>
              <a:t>their</a:t>
            </a:r>
            <a:r>
              <a:rPr lang="da-DK" baseline="0" dirty="0" smtClean="0"/>
              <a:t> </a:t>
            </a:r>
            <a:r>
              <a:rPr lang="da-DK" baseline="0" dirty="0" err="1" smtClean="0"/>
              <a:t>economic</a:t>
            </a:r>
            <a:r>
              <a:rPr lang="da-DK" baseline="0" dirty="0" smtClean="0"/>
              <a:t> </a:t>
            </a:r>
            <a:r>
              <a:rPr lang="da-DK" baseline="0" dirty="0" err="1" smtClean="0"/>
              <a:t>survival</a:t>
            </a:r>
            <a:r>
              <a:rPr lang="da-DK" baseline="0" dirty="0" smtClean="0"/>
              <a:t> in the transition, and to </a:t>
            </a:r>
            <a:r>
              <a:rPr lang="da-DK" baseline="0" dirty="0" err="1" smtClean="0"/>
              <a:t>ensure</a:t>
            </a:r>
            <a:r>
              <a:rPr lang="da-DK" baseline="0" dirty="0" smtClean="0"/>
              <a:t> </a:t>
            </a:r>
            <a:r>
              <a:rPr lang="da-DK" baseline="0" dirty="0" err="1" smtClean="0"/>
              <a:t>that</a:t>
            </a:r>
            <a:r>
              <a:rPr lang="da-DK" baseline="0" dirty="0" smtClean="0"/>
              <a:t> </a:t>
            </a:r>
            <a:r>
              <a:rPr lang="da-DK" baseline="0" dirty="0" err="1" smtClean="0"/>
              <a:t>they</a:t>
            </a:r>
            <a:r>
              <a:rPr lang="da-DK" baseline="0" dirty="0" smtClean="0"/>
              <a:t> </a:t>
            </a:r>
            <a:r>
              <a:rPr lang="da-DK" baseline="0" dirty="0" err="1" smtClean="0"/>
              <a:t>could</a:t>
            </a:r>
            <a:r>
              <a:rPr lang="da-DK" baseline="0" dirty="0" smtClean="0"/>
              <a:t> transition from long term </a:t>
            </a:r>
            <a:r>
              <a:rPr lang="da-DK" baseline="0" dirty="0" err="1" smtClean="0"/>
              <a:t>contracts</a:t>
            </a:r>
            <a:r>
              <a:rPr lang="da-DK" baseline="0" dirty="0" smtClean="0"/>
              <a:t> to </a:t>
            </a:r>
            <a:r>
              <a:rPr lang="da-DK" baseline="0" dirty="0" err="1" smtClean="0"/>
              <a:t>selling</a:t>
            </a:r>
            <a:r>
              <a:rPr lang="da-DK" baseline="0" dirty="0" smtClean="0"/>
              <a:t> power on the Nord Pool power </a:t>
            </a:r>
            <a:r>
              <a:rPr lang="da-DK" baseline="0" dirty="0" err="1" smtClean="0"/>
              <a:t>exchange</a:t>
            </a:r>
            <a:r>
              <a:rPr lang="da-DK" baseline="0" dirty="0" smtClean="0"/>
              <a:t> to </a:t>
            </a:r>
            <a:r>
              <a:rPr lang="da-DK" baseline="0" dirty="0" err="1" smtClean="0"/>
              <a:t>ensure</a:t>
            </a:r>
            <a:r>
              <a:rPr lang="da-DK" baseline="0" dirty="0" smtClean="0"/>
              <a:t> the </a:t>
            </a:r>
            <a:r>
              <a:rPr lang="da-DK" baseline="0" dirty="0" err="1" smtClean="0"/>
              <a:t>lowest</a:t>
            </a:r>
            <a:r>
              <a:rPr lang="da-DK" baseline="0" dirty="0" smtClean="0"/>
              <a:t> </a:t>
            </a:r>
            <a:r>
              <a:rPr lang="da-DK" baseline="0" dirty="0" err="1" smtClean="0"/>
              <a:t>possible</a:t>
            </a:r>
            <a:r>
              <a:rPr lang="da-DK" baseline="0" dirty="0" smtClean="0"/>
              <a:t> </a:t>
            </a:r>
            <a:r>
              <a:rPr lang="da-DK" baseline="0" dirty="0" err="1" smtClean="0"/>
              <a:t>prices</a:t>
            </a:r>
            <a:r>
              <a:rPr lang="da-DK" baseline="0" dirty="0" smtClean="0"/>
              <a:t> for </a:t>
            </a:r>
            <a:r>
              <a:rPr lang="da-DK" baseline="0" dirty="0" err="1" smtClean="0"/>
              <a:t>consumers</a:t>
            </a:r>
            <a:r>
              <a:rPr lang="da-DK" baseline="0" dirty="0" smtClean="0"/>
              <a:t>. </a:t>
            </a:r>
          </a:p>
          <a:p>
            <a:endParaRPr lang="da-DK" baseline="0" dirty="0" smtClean="0"/>
          </a:p>
          <a:p>
            <a:r>
              <a:rPr lang="da-DK" baseline="0" dirty="0" smtClean="0"/>
              <a:t>At </a:t>
            </a:r>
            <a:r>
              <a:rPr lang="da-DK" baseline="0" dirty="0" err="1" smtClean="0"/>
              <a:t>around</a:t>
            </a:r>
            <a:r>
              <a:rPr lang="da-DK" baseline="0" dirty="0" smtClean="0"/>
              <a:t> the same time, the </a:t>
            </a:r>
            <a:r>
              <a:rPr lang="da-DK" baseline="0" dirty="0" err="1" smtClean="0"/>
              <a:t>ministery</a:t>
            </a:r>
            <a:r>
              <a:rPr lang="da-DK" baseline="0" dirty="0" smtClean="0"/>
              <a:t> of </a:t>
            </a:r>
            <a:r>
              <a:rPr lang="da-DK" baseline="0" dirty="0" err="1" smtClean="0"/>
              <a:t>environment</a:t>
            </a:r>
            <a:r>
              <a:rPr lang="da-DK" baseline="0" dirty="0" smtClean="0"/>
              <a:t> and </a:t>
            </a:r>
            <a:r>
              <a:rPr lang="da-DK" baseline="0" dirty="0" err="1" smtClean="0"/>
              <a:t>energy</a:t>
            </a:r>
            <a:r>
              <a:rPr lang="da-DK" baseline="0" dirty="0" smtClean="0"/>
              <a:t> </a:t>
            </a:r>
            <a:r>
              <a:rPr lang="da-DK" baseline="0" dirty="0" err="1" smtClean="0"/>
              <a:t>mandated</a:t>
            </a:r>
            <a:r>
              <a:rPr lang="da-DK" baseline="0" dirty="0" smtClean="0"/>
              <a:t> </a:t>
            </a:r>
            <a:r>
              <a:rPr lang="da-DK" baseline="0" dirty="0" err="1" smtClean="0"/>
              <a:t>electricity</a:t>
            </a:r>
            <a:r>
              <a:rPr lang="da-DK" baseline="0" dirty="0" smtClean="0"/>
              <a:t> </a:t>
            </a:r>
            <a:r>
              <a:rPr lang="da-DK" baseline="0" dirty="0" err="1" smtClean="0"/>
              <a:t>companies</a:t>
            </a:r>
            <a:r>
              <a:rPr lang="da-DK" baseline="0" dirty="0" smtClean="0"/>
              <a:t> to </a:t>
            </a:r>
            <a:r>
              <a:rPr lang="da-DK" baseline="0" dirty="0" err="1" smtClean="0"/>
              <a:t>expand</a:t>
            </a:r>
            <a:r>
              <a:rPr lang="da-DK" baseline="0" dirty="0" smtClean="0"/>
              <a:t> offshore </a:t>
            </a:r>
            <a:r>
              <a:rPr lang="da-DK" baseline="0" dirty="0" err="1" smtClean="0"/>
              <a:t>wind</a:t>
            </a:r>
            <a:r>
              <a:rPr lang="da-DK" baseline="0" dirty="0" smtClean="0"/>
              <a:t> by 200 MW by 1999 and 900 MW by 2006 in a </a:t>
            </a:r>
            <a:r>
              <a:rPr lang="da-DK" baseline="0" dirty="0" err="1" smtClean="0"/>
              <a:t>government</a:t>
            </a:r>
            <a:r>
              <a:rPr lang="da-DK" baseline="0" dirty="0" smtClean="0"/>
              <a:t> </a:t>
            </a:r>
            <a:r>
              <a:rPr lang="da-DK" baseline="0" dirty="0" err="1" smtClean="0"/>
              <a:t>order</a:t>
            </a:r>
            <a:r>
              <a:rPr lang="da-DK" baseline="0" dirty="0" smtClean="0"/>
              <a:t>. This </a:t>
            </a:r>
            <a:r>
              <a:rPr lang="da-DK" baseline="0" dirty="0" err="1" smtClean="0"/>
              <a:t>was</a:t>
            </a:r>
            <a:r>
              <a:rPr lang="da-DK" baseline="0" dirty="0" smtClean="0"/>
              <a:t> </a:t>
            </a:r>
            <a:r>
              <a:rPr lang="da-DK" baseline="0" dirty="0" err="1" smtClean="0"/>
              <a:t>followed</a:t>
            </a:r>
            <a:r>
              <a:rPr lang="da-DK" baseline="0" dirty="0" smtClean="0"/>
              <a:t> by the minister at the time Svend Auken </a:t>
            </a:r>
            <a:r>
              <a:rPr lang="da-DK" baseline="0" dirty="0" err="1" smtClean="0"/>
              <a:t>making</a:t>
            </a:r>
            <a:r>
              <a:rPr lang="da-DK" baseline="0" dirty="0" smtClean="0"/>
              <a:t> a </a:t>
            </a:r>
            <a:r>
              <a:rPr lang="da-DK" baseline="0" dirty="0" err="1" smtClean="0"/>
              <a:t>political</a:t>
            </a:r>
            <a:r>
              <a:rPr lang="da-DK" baseline="0" dirty="0" smtClean="0"/>
              <a:t> agreement with the </a:t>
            </a:r>
            <a:r>
              <a:rPr lang="da-DK" baseline="0" dirty="0" err="1" smtClean="0"/>
              <a:t>energy</a:t>
            </a:r>
            <a:r>
              <a:rPr lang="da-DK" baseline="0" dirty="0" smtClean="0"/>
              <a:t> </a:t>
            </a:r>
            <a:r>
              <a:rPr lang="da-DK" baseline="0" dirty="0" err="1" smtClean="0"/>
              <a:t>companies</a:t>
            </a:r>
            <a:r>
              <a:rPr lang="da-DK" baseline="0" dirty="0" smtClean="0"/>
              <a:t> to </a:t>
            </a:r>
            <a:r>
              <a:rPr lang="da-DK" baseline="0" dirty="0" err="1" smtClean="0"/>
              <a:t>establish</a:t>
            </a:r>
            <a:r>
              <a:rPr lang="da-DK" baseline="0" dirty="0" smtClean="0"/>
              <a:t> the </a:t>
            </a:r>
            <a:r>
              <a:rPr lang="da-DK" baseline="0" dirty="0" err="1" smtClean="0"/>
              <a:t>two</a:t>
            </a:r>
            <a:r>
              <a:rPr lang="da-DK" baseline="0" dirty="0" smtClean="0"/>
              <a:t> </a:t>
            </a:r>
            <a:r>
              <a:rPr lang="da-DK" baseline="0" dirty="0" err="1" smtClean="0"/>
              <a:t>first-ever</a:t>
            </a:r>
            <a:r>
              <a:rPr lang="da-DK" baseline="0" dirty="0" smtClean="0"/>
              <a:t> large-</a:t>
            </a:r>
            <a:r>
              <a:rPr lang="da-DK" baseline="0" dirty="0" err="1" smtClean="0"/>
              <a:t>scale</a:t>
            </a:r>
            <a:r>
              <a:rPr lang="da-DK" baseline="0" dirty="0" smtClean="0"/>
              <a:t> offshore </a:t>
            </a:r>
            <a:r>
              <a:rPr lang="da-DK" baseline="0" dirty="0" err="1" smtClean="0"/>
              <a:t>wind</a:t>
            </a:r>
            <a:r>
              <a:rPr lang="da-DK" baseline="0" dirty="0" smtClean="0"/>
              <a:t> farms (200MW </a:t>
            </a:r>
            <a:r>
              <a:rPr lang="da-DK" baseline="0" dirty="0" err="1" smtClean="0"/>
              <a:t>each</a:t>
            </a:r>
            <a:r>
              <a:rPr lang="da-DK" baseline="0" dirty="0" smtClean="0"/>
              <a:t>) – </a:t>
            </a:r>
            <a:r>
              <a:rPr lang="da-DK" baseline="0" dirty="0" err="1" smtClean="0"/>
              <a:t>one</a:t>
            </a:r>
            <a:r>
              <a:rPr lang="da-DK" baseline="0" dirty="0" smtClean="0"/>
              <a:t> in the </a:t>
            </a:r>
            <a:r>
              <a:rPr lang="da-DK" baseline="0" dirty="0" err="1" smtClean="0"/>
              <a:t>east</a:t>
            </a:r>
            <a:r>
              <a:rPr lang="da-DK" baseline="0" dirty="0" smtClean="0"/>
              <a:t> and </a:t>
            </a:r>
            <a:r>
              <a:rPr lang="da-DK" baseline="0" dirty="0" err="1" smtClean="0"/>
              <a:t>one</a:t>
            </a:r>
            <a:r>
              <a:rPr lang="da-DK" baseline="0" dirty="0" smtClean="0"/>
              <a:t> in the </a:t>
            </a:r>
            <a:r>
              <a:rPr lang="da-DK" baseline="0" dirty="0" err="1" smtClean="0"/>
              <a:t>west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23</a:t>
            </a:fld>
            <a:endParaRPr lang="da-DK"/>
          </a:p>
        </p:txBody>
      </p:sp>
    </p:spTree>
    <p:extLst>
      <p:ext uri="{BB962C8B-B14F-4D97-AF65-F5344CB8AC3E}">
        <p14:creationId xmlns:p14="http://schemas.microsoft.com/office/powerpoint/2010/main" val="791560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New </a:t>
            </a:r>
            <a:r>
              <a:rPr lang="da-DK" dirty="0" err="1" smtClean="0"/>
              <a:t>millenium</a:t>
            </a:r>
            <a:r>
              <a:rPr lang="da-DK" dirty="0" smtClean="0"/>
              <a:t>,</a:t>
            </a:r>
            <a:r>
              <a:rPr lang="da-DK" baseline="0" dirty="0" smtClean="0"/>
              <a:t> new </a:t>
            </a:r>
            <a:r>
              <a:rPr lang="da-DK" baseline="0" dirty="0" err="1" smtClean="0"/>
              <a:t>era</a:t>
            </a:r>
            <a:endParaRPr lang="da-DK" dirty="0" smtClean="0"/>
          </a:p>
          <a:p>
            <a:endParaRPr lang="da-DK" dirty="0" smtClean="0"/>
          </a:p>
          <a:p>
            <a:r>
              <a:rPr lang="da-DK" dirty="0" err="1" smtClean="0"/>
              <a:t>After</a:t>
            </a:r>
            <a:r>
              <a:rPr lang="da-DK" dirty="0" smtClean="0"/>
              <a:t> the </a:t>
            </a:r>
            <a:r>
              <a:rPr lang="da-DK" dirty="0" err="1" smtClean="0"/>
              <a:t>liberalisation</a:t>
            </a:r>
            <a:r>
              <a:rPr lang="da-DK" baseline="0" dirty="0" smtClean="0"/>
              <a:t> at the </a:t>
            </a:r>
            <a:r>
              <a:rPr lang="da-DK" baseline="0" dirty="0" err="1" smtClean="0"/>
              <a:t>turn</a:t>
            </a:r>
            <a:r>
              <a:rPr lang="da-DK" baseline="0" dirty="0" smtClean="0"/>
              <a:t> of the </a:t>
            </a:r>
            <a:r>
              <a:rPr lang="da-DK" baseline="0" dirty="0" err="1" smtClean="0"/>
              <a:t>milenium</a:t>
            </a:r>
            <a:r>
              <a:rPr lang="da-DK" baseline="0" dirty="0" smtClean="0"/>
              <a:t>, </a:t>
            </a:r>
            <a:r>
              <a:rPr lang="da-DK" dirty="0" smtClean="0"/>
              <a:t>transition to </a:t>
            </a:r>
            <a:r>
              <a:rPr lang="da-DK" dirty="0" err="1" smtClean="0"/>
              <a:t>market</a:t>
            </a:r>
            <a:r>
              <a:rPr lang="da-DK" dirty="0" smtClean="0"/>
              <a:t> </a:t>
            </a:r>
            <a:r>
              <a:rPr lang="da-DK" dirty="0" err="1" smtClean="0"/>
              <a:t>happened</a:t>
            </a:r>
            <a:r>
              <a:rPr lang="da-DK" dirty="0" smtClean="0"/>
              <a:t>, and </a:t>
            </a:r>
            <a:r>
              <a:rPr lang="da-DK" dirty="0" err="1" smtClean="0"/>
              <a:t>market</a:t>
            </a:r>
            <a:r>
              <a:rPr lang="da-DK" dirty="0" smtClean="0"/>
              <a:t> </a:t>
            </a:r>
            <a:r>
              <a:rPr lang="da-DK" dirty="0" err="1" smtClean="0"/>
              <a:t>coupling</a:t>
            </a:r>
            <a:r>
              <a:rPr lang="da-DK" dirty="0" smtClean="0"/>
              <a:t>. A </a:t>
            </a:r>
            <a:r>
              <a:rPr lang="da-DK" dirty="0" err="1" smtClean="0"/>
              <a:t>map</a:t>
            </a:r>
            <a:r>
              <a:rPr lang="da-DK" dirty="0" smtClean="0"/>
              <a:t> of </a:t>
            </a:r>
            <a:r>
              <a:rPr lang="da-DK" dirty="0" err="1" smtClean="0"/>
              <a:t>market</a:t>
            </a:r>
            <a:r>
              <a:rPr lang="da-DK" baseline="0" dirty="0" smtClean="0"/>
              <a:t> </a:t>
            </a:r>
            <a:r>
              <a:rPr lang="da-DK" baseline="0" dirty="0" err="1" smtClean="0"/>
              <a:t>coupling</a:t>
            </a:r>
            <a:r>
              <a:rPr lang="da-DK" baseline="0" dirty="0" smtClean="0"/>
              <a:t> in the </a:t>
            </a:r>
            <a:r>
              <a:rPr lang="da-DK" baseline="0" dirty="0" err="1" smtClean="0"/>
              <a:t>day-ahead</a:t>
            </a:r>
            <a:r>
              <a:rPr lang="da-DK" baseline="0" dirty="0" smtClean="0"/>
              <a:t> </a:t>
            </a:r>
            <a:r>
              <a:rPr lang="da-DK" baseline="0" dirty="0" err="1" smtClean="0"/>
              <a:t>market</a:t>
            </a:r>
            <a:r>
              <a:rPr lang="da-DK" baseline="0" dirty="0" smtClean="0"/>
              <a:t> as of 2021 is </a:t>
            </a:r>
            <a:r>
              <a:rPr lang="da-DK" baseline="0" dirty="0" err="1" smtClean="0"/>
              <a:t>presented</a:t>
            </a:r>
            <a:r>
              <a:rPr lang="da-DK" baseline="0" dirty="0" smtClean="0"/>
              <a:t>, </a:t>
            </a:r>
            <a:r>
              <a:rPr lang="da-DK" baseline="0" dirty="0" err="1" smtClean="0"/>
              <a:t>however</a:t>
            </a:r>
            <a:r>
              <a:rPr lang="da-DK" baseline="0" dirty="0" smtClean="0"/>
              <a:t> </a:t>
            </a:r>
            <a:r>
              <a:rPr lang="da-DK" baseline="0" dirty="0" err="1" smtClean="0"/>
              <a:t>this</a:t>
            </a:r>
            <a:r>
              <a:rPr lang="da-DK" baseline="0" dirty="0" smtClean="0"/>
              <a:t> has </a:t>
            </a:r>
            <a:r>
              <a:rPr lang="da-DK" baseline="0" dirty="0" err="1" smtClean="0"/>
              <a:t>been</a:t>
            </a:r>
            <a:r>
              <a:rPr lang="da-DK" baseline="0" dirty="0" smtClean="0"/>
              <a:t> a </a:t>
            </a:r>
            <a:r>
              <a:rPr lang="da-DK" baseline="0" dirty="0" err="1" smtClean="0"/>
              <a:t>gradual</a:t>
            </a:r>
            <a:r>
              <a:rPr lang="da-DK" baseline="0" dirty="0" smtClean="0"/>
              <a:t> progression, </a:t>
            </a:r>
            <a:r>
              <a:rPr lang="da-DK" baseline="0" dirty="0" err="1" smtClean="0"/>
              <a:t>which</a:t>
            </a:r>
            <a:r>
              <a:rPr lang="da-DK" baseline="0" dirty="0" smtClean="0"/>
              <a:t> </a:t>
            </a:r>
            <a:r>
              <a:rPr lang="da-DK" baseline="0" dirty="0" err="1" smtClean="0"/>
              <a:t>started</a:t>
            </a:r>
            <a:r>
              <a:rPr lang="da-DK" baseline="0" dirty="0" smtClean="0"/>
              <a:t> back in 2000. </a:t>
            </a:r>
          </a:p>
          <a:p>
            <a:pPr marL="228600" indent="-228600">
              <a:buAutoNum type="arabicPeriod"/>
            </a:pPr>
            <a:endParaRPr lang="da-DK" baseline="0" dirty="0" smtClean="0"/>
          </a:p>
          <a:p>
            <a:pPr marL="0" indent="0">
              <a:buNone/>
            </a:pPr>
            <a:r>
              <a:rPr lang="da-DK" baseline="0" dirty="0" smtClean="0"/>
              <a:t>Offshore </a:t>
            </a:r>
            <a:r>
              <a:rPr lang="da-DK" baseline="0" dirty="0" err="1" smtClean="0"/>
              <a:t>wind</a:t>
            </a:r>
            <a:r>
              <a:rPr lang="da-DK" baseline="0" dirty="0" smtClean="0"/>
              <a:t> on the </a:t>
            </a:r>
            <a:r>
              <a:rPr lang="da-DK" baseline="0" dirty="0" err="1" smtClean="0"/>
              <a:t>other</a:t>
            </a:r>
            <a:r>
              <a:rPr lang="da-DK" baseline="0" dirty="0" smtClean="0"/>
              <a:t> </a:t>
            </a:r>
            <a:r>
              <a:rPr lang="da-DK" baseline="0" dirty="0" err="1" smtClean="0"/>
              <a:t>hand</a:t>
            </a:r>
            <a:r>
              <a:rPr lang="da-DK" baseline="0" dirty="0" smtClean="0"/>
              <a:t> </a:t>
            </a:r>
            <a:r>
              <a:rPr lang="da-DK" baseline="0" dirty="0" err="1" smtClean="0"/>
              <a:t>saw</a:t>
            </a:r>
            <a:r>
              <a:rPr lang="da-DK" baseline="0" dirty="0" smtClean="0"/>
              <a:t> the </a:t>
            </a:r>
            <a:r>
              <a:rPr lang="da-DK" baseline="0" dirty="0" err="1" smtClean="0"/>
              <a:t>build</a:t>
            </a:r>
            <a:r>
              <a:rPr lang="da-DK" baseline="0" dirty="0" smtClean="0"/>
              <a:t> out of the </a:t>
            </a:r>
            <a:r>
              <a:rPr lang="da-DK" baseline="0" dirty="0" err="1" smtClean="0"/>
              <a:t>first</a:t>
            </a:r>
            <a:r>
              <a:rPr lang="da-DK" baseline="0" dirty="0" smtClean="0"/>
              <a:t> </a:t>
            </a:r>
            <a:r>
              <a:rPr lang="da-DK" baseline="0" dirty="0" err="1" smtClean="0"/>
              <a:t>two</a:t>
            </a:r>
            <a:r>
              <a:rPr lang="da-DK" baseline="0" dirty="0" smtClean="0"/>
              <a:t> major demonstration </a:t>
            </a:r>
            <a:r>
              <a:rPr lang="da-DK" baseline="0" dirty="0" err="1" smtClean="0"/>
              <a:t>projects</a:t>
            </a:r>
            <a:r>
              <a:rPr lang="da-DK" baseline="0" dirty="0" smtClean="0"/>
              <a:t>, </a:t>
            </a:r>
            <a:r>
              <a:rPr lang="da-DK" baseline="0" dirty="0" err="1" smtClean="0"/>
              <a:t>followed</a:t>
            </a:r>
            <a:r>
              <a:rPr lang="da-DK" baseline="0" dirty="0" smtClean="0"/>
              <a:t> by the </a:t>
            </a:r>
            <a:r>
              <a:rPr lang="da-DK" baseline="0" dirty="0" err="1" smtClean="0"/>
              <a:t>first</a:t>
            </a:r>
            <a:r>
              <a:rPr lang="da-DK" baseline="0" dirty="0" smtClean="0"/>
              <a:t> tenders in the </a:t>
            </a:r>
            <a:r>
              <a:rPr lang="da-DK" baseline="0" dirty="0" err="1" smtClean="0"/>
              <a:t>world</a:t>
            </a:r>
            <a:r>
              <a:rPr lang="da-DK" baseline="0" dirty="0" smtClean="0"/>
              <a:t> for offshore </a:t>
            </a:r>
            <a:r>
              <a:rPr lang="da-DK" baseline="0" dirty="0" err="1" smtClean="0"/>
              <a:t>wind</a:t>
            </a:r>
            <a:r>
              <a:rPr lang="da-DK" baseline="0" dirty="0" smtClean="0"/>
              <a:t>. </a:t>
            </a:r>
            <a:r>
              <a:rPr lang="da-DK" baseline="0" dirty="0" err="1" smtClean="0"/>
              <a:t>These</a:t>
            </a:r>
            <a:r>
              <a:rPr lang="da-DK" baseline="0" dirty="0" smtClean="0"/>
              <a:t> </a:t>
            </a:r>
            <a:r>
              <a:rPr lang="da-DK" baseline="0" dirty="0" err="1" smtClean="0"/>
              <a:t>first</a:t>
            </a:r>
            <a:r>
              <a:rPr lang="da-DK" baseline="0" dirty="0" smtClean="0"/>
              <a:t> </a:t>
            </a:r>
            <a:r>
              <a:rPr lang="da-DK" baseline="0" dirty="0" err="1" smtClean="0"/>
              <a:t>two</a:t>
            </a:r>
            <a:r>
              <a:rPr lang="da-DK" baseline="0" dirty="0" smtClean="0"/>
              <a:t> tenders gave </a:t>
            </a:r>
            <a:r>
              <a:rPr lang="da-DK" baseline="0" dirty="0" err="1" smtClean="0"/>
              <a:t>signficant</a:t>
            </a:r>
            <a:r>
              <a:rPr lang="da-DK" baseline="0" dirty="0" smtClean="0"/>
              <a:t> </a:t>
            </a:r>
            <a:r>
              <a:rPr lang="da-DK" baseline="0" dirty="0" err="1" smtClean="0"/>
              <a:t>learnings</a:t>
            </a:r>
            <a:r>
              <a:rPr lang="da-DK" baseline="0" dirty="0" smtClean="0"/>
              <a:t> </a:t>
            </a:r>
            <a:r>
              <a:rPr lang="da-DK" baseline="0" dirty="0" err="1" smtClean="0"/>
              <a:t>especially</a:t>
            </a:r>
            <a:r>
              <a:rPr lang="da-DK" baseline="0" dirty="0" smtClean="0"/>
              <a:t> on </a:t>
            </a:r>
            <a:r>
              <a:rPr lang="da-DK" baseline="0" dirty="0" err="1" smtClean="0"/>
              <a:t>aspects</a:t>
            </a:r>
            <a:r>
              <a:rPr lang="da-DK" baseline="0" dirty="0" smtClean="0"/>
              <a:t> </a:t>
            </a:r>
            <a:r>
              <a:rPr lang="da-DK" baseline="0" dirty="0" err="1" smtClean="0"/>
              <a:t>relating</a:t>
            </a:r>
            <a:r>
              <a:rPr lang="da-DK" baseline="0" dirty="0" smtClean="0"/>
              <a:t> to </a:t>
            </a:r>
            <a:r>
              <a:rPr lang="da-DK" baseline="0" dirty="0" err="1" smtClean="0"/>
              <a:t>environmental</a:t>
            </a:r>
            <a:r>
              <a:rPr lang="da-DK" baseline="0" dirty="0" smtClean="0"/>
              <a:t> </a:t>
            </a:r>
            <a:r>
              <a:rPr lang="da-DK" baseline="0" dirty="0" err="1" smtClean="0"/>
              <a:t>impact</a:t>
            </a:r>
            <a:r>
              <a:rPr lang="da-DK" baseline="0" dirty="0" smtClean="0"/>
              <a:t> </a:t>
            </a:r>
            <a:r>
              <a:rPr lang="da-DK" baseline="0" dirty="0" err="1" smtClean="0"/>
              <a:t>assessment</a:t>
            </a:r>
            <a:r>
              <a:rPr lang="da-DK" baseline="0" dirty="0" smtClean="0"/>
              <a:t>, </a:t>
            </a:r>
            <a:r>
              <a:rPr lang="da-DK" baseline="0" dirty="0" err="1" smtClean="0"/>
              <a:t>penalties</a:t>
            </a:r>
            <a:r>
              <a:rPr lang="da-DK" baseline="0" dirty="0" smtClean="0"/>
              <a:t>, timelines and so on. </a:t>
            </a:r>
          </a:p>
          <a:p>
            <a:pPr marL="0" indent="0">
              <a:buNone/>
            </a:pPr>
            <a:endParaRPr lang="da-DK" baseline="0" dirty="0" smtClean="0"/>
          </a:p>
          <a:p>
            <a:pPr marL="0" indent="0">
              <a:buNone/>
            </a:pPr>
            <a:r>
              <a:rPr lang="da-DK" baseline="0" dirty="0" smtClean="0"/>
              <a:t>On the </a:t>
            </a:r>
            <a:r>
              <a:rPr lang="da-DK" baseline="0" dirty="0" err="1" smtClean="0"/>
              <a:t>energy</a:t>
            </a:r>
            <a:r>
              <a:rPr lang="da-DK" baseline="0" dirty="0" smtClean="0"/>
              <a:t> </a:t>
            </a:r>
            <a:r>
              <a:rPr lang="da-DK" baseline="0" dirty="0" err="1" smtClean="0"/>
              <a:t>company</a:t>
            </a:r>
            <a:r>
              <a:rPr lang="da-DK" baseline="0" dirty="0" smtClean="0"/>
              <a:t> side, most notably a </a:t>
            </a:r>
            <a:r>
              <a:rPr lang="da-DK" baseline="0" dirty="0" err="1" smtClean="0"/>
              <a:t>merger</a:t>
            </a:r>
            <a:r>
              <a:rPr lang="da-DK" baseline="0" dirty="0" smtClean="0"/>
              <a:t> of 6 power </a:t>
            </a:r>
            <a:r>
              <a:rPr lang="da-DK" baseline="0" dirty="0" err="1" smtClean="0"/>
              <a:t>companies</a:t>
            </a:r>
            <a:r>
              <a:rPr lang="da-DK" baseline="0" dirty="0" smtClean="0"/>
              <a:t> in 2006 </a:t>
            </a:r>
            <a:r>
              <a:rPr lang="da-DK" baseline="0" dirty="0" err="1" smtClean="0"/>
              <a:t>meant</a:t>
            </a:r>
            <a:r>
              <a:rPr lang="da-DK" baseline="0" dirty="0" smtClean="0"/>
              <a:t> the </a:t>
            </a:r>
            <a:r>
              <a:rPr lang="da-DK" baseline="0" dirty="0" err="1" smtClean="0"/>
              <a:t>creation</a:t>
            </a:r>
            <a:r>
              <a:rPr lang="da-DK" baseline="0" dirty="0" smtClean="0"/>
              <a:t> of Dong Energy A/S – an </a:t>
            </a:r>
            <a:r>
              <a:rPr lang="da-DK" baseline="0" dirty="0" err="1" smtClean="0"/>
              <a:t>energy</a:t>
            </a:r>
            <a:r>
              <a:rPr lang="da-DK" baseline="0" dirty="0" smtClean="0"/>
              <a:t> </a:t>
            </a:r>
            <a:r>
              <a:rPr lang="da-DK" baseline="0" dirty="0" err="1" smtClean="0"/>
              <a:t>behemoth</a:t>
            </a:r>
            <a:r>
              <a:rPr lang="da-DK" baseline="0" dirty="0" smtClean="0"/>
              <a:t> in Denmark, </a:t>
            </a:r>
            <a:r>
              <a:rPr lang="da-DK" baseline="0" dirty="0" err="1" smtClean="0"/>
              <a:t>including</a:t>
            </a:r>
            <a:r>
              <a:rPr lang="da-DK" baseline="0" dirty="0" smtClean="0"/>
              <a:t> </a:t>
            </a:r>
            <a:r>
              <a:rPr lang="da-DK" baseline="0" dirty="0" err="1" smtClean="0"/>
              <a:t>oil&amp;gas</a:t>
            </a:r>
            <a:r>
              <a:rPr lang="da-DK" baseline="0" dirty="0" smtClean="0"/>
              <a:t>, more </a:t>
            </a:r>
            <a:r>
              <a:rPr lang="da-DK" baseline="0" dirty="0" err="1" smtClean="0"/>
              <a:t>than</a:t>
            </a:r>
            <a:r>
              <a:rPr lang="da-DK" baseline="0" dirty="0" smtClean="0"/>
              <a:t> </a:t>
            </a:r>
            <a:r>
              <a:rPr lang="da-DK" baseline="0" dirty="0" err="1" smtClean="0"/>
              <a:t>half</a:t>
            </a:r>
            <a:r>
              <a:rPr lang="da-DK" baseline="0" dirty="0" smtClean="0"/>
              <a:t> of the national </a:t>
            </a:r>
            <a:r>
              <a:rPr lang="da-DK" baseline="0" dirty="0" err="1" smtClean="0"/>
              <a:t>capacity</a:t>
            </a:r>
            <a:r>
              <a:rPr lang="da-DK" baseline="0" dirty="0" smtClean="0"/>
              <a:t> of power and heat </a:t>
            </a:r>
            <a:r>
              <a:rPr lang="da-DK" baseline="0" dirty="0" err="1" smtClean="0"/>
              <a:t>production</a:t>
            </a:r>
            <a:r>
              <a:rPr lang="da-DK" baseline="0" dirty="0" smtClean="0"/>
              <a:t> of </a:t>
            </a:r>
            <a:r>
              <a:rPr lang="da-DK" baseline="0" dirty="0" err="1" smtClean="0"/>
              <a:t>aroudn</a:t>
            </a:r>
            <a:r>
              <a:rPr lang="da-DK" baseline="0" dirty="0" smtClean="0"/>
              <a:t> 5.7 GW </a:t>
            </a:r>
            <a:r>
              <a:rPr lang="da-DK" baseline="0" dirty="0" err="1" smtClean="0"/>
              <a:t>mostly</a:t>
            </a:r>
            <a:r>
              <a:rPr lang="da-DK" baseline="0" dirty="0" smtClean="0"/>
              <a:t> </a:t>
            </a:r>
            <a:r>
              <a:rPr lang="da-DK" baseline="0" dirty="0" err="1" smtClean="0"/>
              <a:t>coal</a:t>
            </a:r>
            <a:r>
              <a:rPr lang="da-DK" baseline="0" dirty="0" smtClean="0"/>
              <a:t>, gas </a:t>
            </a:r>
            <a:r>
              <a:rPr lang="da-DK" baseline="0" dirty="0" err="1" smtClean="0"/>
              <a:t>wholesale</a:t>
            </a:r>
            <a:r>
              <a:rPr lang="da-DK" baseline="0" dirty="0" smtClean="0"/>
              <a:t> business, </a:t>
            </a:r>
            <a:r>
              <a:rPr lang="da-DK" baseline="0" dirty="0" err="1" smtClean="0"/>
              <a:t>retail</a:t>
            </a:r>
            <a:r>
              <a:rPr lang="da-DK" baseline="0" dirty="0" smtClean="0"/>
              <a:t>, and a small RE business </a:t>
            </a:r>
            <a:r>
              <a:rPr lang="da-DK" baseline="0" dirty="0" err="1" smtClean="0"/>
              <a:t>which</a:t>
            </a:r>
            <a:r>
              <a:rPr lang="da-DK" baseline="0" dirty="0" smtClean="0"/>
              <a:t> </a:t>
            </a:r>
            <a:r>
              <a:rPr lang="da-DK" baseline="0" dirty="0" err="1" smtClean="0"/>
              <a:t>included</a:t>
            </a:r>
            <a:r>
              <a:rPr lang="da-DK" baseline="0" dirty="0" smtClean="0"/>
              <a:t> the </a:t>
            </a:r>
            <a:r>
              <a:rPr lang="da-DK" baseline="0" dirty="0" err="1" smtClean="0"/>
              <a:t>first</a:t>
            </a:r>
            <a:r>
              <a:rPr lang="da-DK" baseline="0" dirty="0" smtClean="0"/>
              <a:t> offshore </a:t>
            </a:r>
            <a:r>
              <a:rPr lang="da-DK" baseline="0" dirty="0" err="1" smtClean="0"/>
              <a:t>wind</a:t>
            </a:r>
            <a:r>
              <a:rPr lang="da-DK" baseline="0" dirty="0" smtClean="0"/>
              <a:t> farms. The </a:t>
            </a:r>
            <a:r>
              <a:rPr lang="da-DK" baseline="0" dirty="0" err="1" smtClean="0"/>
              <a:t>reason</a:t>
            </a:r>
            <a:r>
              <a:rPr lang="da-DK" baseline="0" dirty="0" smtClean="0"/>
              <a:t> for the </a:t>
            </a:r>
            <a:r>
              <a:rPr lang="da-DK" baseline="0" dirty="0" err="1" smtClean="0"/>
              <a:t>merger</a:t>
            </a:r>
            <a:r>
              <a:rPr lang="da-DK" baseline="0" dirty="0" smtClean="0"/>
              <a:t> </a:t>
            </a:r>
            <a:r>
              <a:rPr lang="da-DK" baseline="0" dirty="0" err="1" smtClean="0"/>
              <a:t>was</a:t>
            </a:r>
            <a:r>
              <a:rPr lang="da-DK" baseline="0" dirty="0" smtClean="0"/>
              <a:t> to </a:t>
            </a:r>
            <a:r>
              <a:rPr lang="da-DK" baseline="0" dirty="0" err="1" smtClean="0"/>
              <a:t>take</a:t>
            </a:r>
            <a:r>
              <a:rPr lang="da-DK" baseline="0" dirty="0" smtClean="0"/>
              <a:t> </a:t>
            </a:r>
            <a:r>
              <a:rPr lang="da-DK" baseline="0" dirty="0" err="1" smtClean="0"/>
              <a:t>control</a:t>
            </a:r>
            <a:r>
              <a:rPr lang="da-DK" baseline="0" dirty="0" smtClean="0"/>
              <a:t> of the </a:t>
            </a:r>
            <a:r>
              <a:rPr lang="da-DK" baseline="0" dirty="0" err="1" smtClean="0"/>
              <a:t>energy</a:t>
            </a:r>
            <a:r>
              <a:rPr lang="da-DK" baseline="0" dirty="0" smtClean="0"/>
              <a:t> </a:t>
            </a:r>
            <a:r>
              <a:rPr lang="da-DK" baseline="0" dirty="0" err="1" smtClean="0"/>
              <a:t>production</a:t>
            </a:r>
            <a:r>
              <a:rPr lang="da-DK" baseline="0" dirty="0" smtClean="0"/>
              <a:t> in Denmark, as it </a:t>
            </a:r>
            <a:r>
              <a:rPr lang="da-DK" baseline="0" dirty="0" err="1" smtClean="0"/>
              <a:t>was</a:t>
            </a:r>
            <a:r>
              <a:rPr lang="da-DK" baseline="0" dirty="0" smtClean="0"/>
              <a:t> </a:t>
            </a:r>
            <a:r>
              <a:rPr lang="da-DK" baseline="0" dirty="0" err="1" smtClean="0"/>
              <a:t>very</a:t>
            </a:r>
            <a:r>
              <a:rPr lang="da-DK" baseline="0" dirty="0" smtClean="0"/>
              <a:t> </a:t>
            </a:r>
            <a:r>
              <a:rPr lang="da-DK" baseline="0" dirty="0" err="1" smtClean="0"/>
              <a:t>close</a:t>
            </a:r>
            <a:r>
              <a:rPr lang="da-DK" baseline="0" dirty="0" smtClean="0"/>
              <a:t> to </a:t>
            </a:r>
            <a:r>
              <a:rPr lang="da-DK" baseline="0" dirty="0" err="1" smtClean="0"/>
              <a:t>falling</a:t>
            </a:r>
            <a:r>
              <a:rPr lang="da-DK" baseline="0" dirty="0" smtClean="0"/>
              <a:t> </a:t>
            </a:r>
            <a:r>
              <a:rPr lang="da-DK" baseline="0" dirty="0" err="1" smtClean="0"/>
              <a:t>into</a:t>
            </a:r>
            <a:r>
              <a:rPr lang="da-DK" baseline="0" dirty="0" smtClean="0"/>
              <a:t> Vattenfalls </a:t>
            </a:r>
            <a:r>
              <a:rPr lang="da-DK" baseline="0" dirty="0" err="1" smtClean="0"/>
              <a:t>hands</a:t>
            </a:r>
            <a:r>
              <a:rPr lang="da-DK" baseline="0" dirty="0" smtClean="0"/>
              <a:t>, the </a:t>
            </a:r>
            <a:r>
              <a:rPr lang="da-DK" baseline="0" dirty="0" err="1" smtClean="0"/>
              <a:t>swedish</a:t>
            </a:r>
            <a:r>
              <a:rPr lang="da-DK" baseline="0" dirty="0" smtClean="0"/>
              <a:t> </a:t>
            </a:r>
            <a:r>
              <a:rPr lang="da-DK" baseline="0" dirty="0" err="1" smtClean="0"/>
              <a:t>owned</a:t>
            </a:r>
            <a:r>
              <a:rPr lang="da-DK" baseline="0" dirty="0" smtClean="0"/>
              <a:t> </a:t>
            </a:r>
            <a:r>
              <a:rPr lang="da-DK" baseline="0" dirty="0" err="1" smtClean="0"/>
              <a:t>energy</a:t>
            </a:r>
            <a:r>
              <a:rPr lang="da-DK" baseline="0" dirty="0" smtClean="0"/>
              <a:t> </a:t>
            </a:r>
            <a:r>
              <a:rPr lang="da-DK" baseline="0" dirty="0" err="1" smtClean="0"/>
              <a:t>company</a:t>
            </a:r>
            <a:r>
              <a:rPr lang="da-DK" baseline="0" dirty="0" smtClean="0"/>
              <a:t> FINISH</a:t>
            </a:r>
          </a:p>
          <a:p>
            <a:pPr marL="0" indent="0">
              <a:buNone/>
            </a:pPr>
            <a:endParaRPr lang="da-DK" baseline="0" dirty="0" smtClean="0"/>
          </a:p>
          <a:p>
            <a:pPr marL="0" indent="0">
              <a:buNone/>
            </a:pPr>
            <a:endParaRPr lang="da-DK" baseline="0" dirty="0" smtClean="0"/>
          </a:p>
          <a:p>
            <a:pPr marL="0" indent="0">
              <a:buNone/>
            </a:pPr>
            <a:endParaRPr lang="da-DK" baseline="0" dirty="0" smtClean="0"/>
          </a:p>
          <a:p>
            <a:pPr marL="0" indent="0">
              <a:buNone/>
            </a:pPr>
            <a:r>
              <a:rPr lang="da-DK" baseline="0" dirty="0" smtClean="0"/>
              <a:t>-------</a:t>
            </a:r>
          </a:p>
          <a:p>
            <a:pPr marL="0" indent="0">
              <a:buNone/>
            </a:pPr>
            <a:endParaRPr lang="da-DK" baseline="0" dirty="0" smtClean="0"/>
          </a:p>
          <a:p>
            <a:pPr marL="0" indent="0">
              <a:buNone/>
            </a:pPr>
            <a:endParaRPr lang="da-DK" baseline="0" dirty="0" smtClean="0"/>
          </a:p>
          <a:p>
            <a:pPr marL="0" indent="0">
              <a:buNone/>
            </a:pPr>
            <a:r>
              <a:rPr lang="da-DK" baseline="0" dirty="0" smtClean="0"/>
              <a:t>to the point </a:t>
            </a:r>
            <a:r>
              <a:rPr lang="da-DK" baseline="0" dirty="0" err="1" smtClean="0"/>
              <a:t>where</a:t>
            </a:r>
            <a:r>
              <a:rPr lang="da-DK" baseline="0" dirty="0" smtClean="0"/>
              <a:t> Vattenfall </a:t>
            </a:r>
            <a:r>
              <a:rPr lang="da-DK" baseline="0" dirty="0" err="1" smtClean="0"/>
              <a:t>was</a:t>
            </a:r>
            <a:r>
              <a:rPr lang="da-DK" baseline="0" dirty="0" smtClean="0"/>
              <a:t> on </a:t>
            </a:r>
            <a:r>
              <a:rPr lang="da-DK" baseline="0" dirty="0" err="1" smtClean="0"/>
              <a:t>their</a:t>
            </a:r>
            <a:r>
              <a:rPr lang="da-DK" baseline="0" dirty="0" smtClean="0"/>
              <a:t> </a:t>
            </a:r>
            <a:r>
              <a:rPr lang="da-DK" baseline="0" dirty="0" err="1" smtClean="0"/>
              <a:t>way</a:t>
            </a:r>
            <a:r>
              <a:rPr lang="da-DK" baseline="0" dirty="0" smtClean="0"/>
              <a:t> to a </a:t>
            </a:r>
            <a:r>
              <a:rPr lang="da-DK" baseline="0" dirty="0" err="1" smtClean="0"/>
              <a:t>press</a:t>
            </a:r>
            <a:r>
              <a:rPr lang="da-DK" baseline="0" dirty="0" smtClean="0"/>
              <a:t> </a:t>
            </a:r>
            <a:r>
              <a:rPr lang="da-DK" baseline="0" dirty="0" err="1" smtClean="0"/>
              <a:t>conference</a:t>
            </a:r>
            <a:r>
              <a:rPr lang="da-DK" baseline="0" dirty="0" smtClean="0"/>
              <a:t> to announce it, </a:t>
            </a:r>
            <a:r>
              <a:rPr lang="da-DK" baseline="0" dirty="0" err="1" smtClean="0"/>
              <a:t>before</a:t>
            </a:r>
            <a:r>
              <a:rPr lang="da-DK" baseline="0" dirty="0" smtClean="0"/>
              <a:t> </a:t>
            </a:r>
            <a:r>
              <a:rPr lang="da-DK" baseline="0" dirty="0" err="1" smtClean="0"/>
              <a:t>they</a:t>
            </a:r>
            <a:r>
              <a:rPr lang="da-DK" baseline="0" dirty="0" smtClean="0"/>
              <a:t> </a:t>
            </a:r>
            <a:r>
              <a:rPr lang="da-DK" baseline="0" dirty="0" err="1" smtClean="0"/>
              <a:t>were</a:t>
            </a:r>
            <a:r>
              <a:rPr lang="da-DK" baseline="0" dirty="0" smtClean="0"/>
              <a:t> told </a:t>
            </a:r>
            <a:r>
              <a:rPr lang="da-DK" baseline="0" dirty="0" err="1" smtClean="0"/>
              <a:t>that</a:t>
            </a:r>
            <a:r>
              <a:rPr lang="da-DK" baseline="0" dirty="0" smtClean="0"/>
              <a:t> </a:t>
            </a:r>
            <a:r>
              <a:rPr lang="da-DK" baseline="0" dirty="0" err="1" smtClean="0"/>
              <a:t>no</a:t>
            </a:r>
            <a:r>
              <a:rPr lang="da-DK" baseline="0" dirty="0" smtClean="0"/>
              <a:t>, it </a:t>
            </a:r>
            <a:r>
              <a:rPr lang="da-DK" baseline="0" dirty="0" err="1" smtClean="0"/>
              <a:t>would</a:t>
            </a:r>
            <a:r>
              <a:rPr lang="da-DK" baseline="0" dirty="0" smtClean="0"/>
              <a:t> </a:t>
            </a:r>
            <a:r>
              <a:rPr lang="da-DK" baseline="0" dirty="0" err="1" smtClean="0"/>
              <a:t>actually</a:t>
            </a:r>
            <a:r>
              <a:rPr lang="da-DK" baseline="0" dirty="0" smtClean="0"/>
              <a:t> still </a:t>
            </a:r>
            <a:r>
              <a:rPr lang="da-DK" baseline="0" dirty="0" err="1" smtClean="0"/>
              <a:t>be</a:t>
            </a:r>
            <a:r>
              <a:rPr lang="da-DK" baseline="0" dirty="0" smtClean="0"/>
              <a:t> Danish. Vattenfall </a:t>
            </a:r>
            <a:r>
              <a:rPr lang="da-DK" baseline="0" dirty="0" err="1" smtClean="0"/>
              <a:t>does</a:t>
            </a:r>
            <a:r>
              <a:rPr lang="da-DK" baseline="0" dirty="0" smtClean="0"/>
              <a:t> still </a:t>
            </a:r>
            <a:r>
              <a:rPr lang="da-DK" baseline="0" dirty="0" err="1" smtClean="0"/>
              <a:t>however</a:t>
            </a:r>
            <a:r>
              <a:rPr lang="da-DK" baseline="0" dirty="0" smtClean="0"/>
              <a:t> </a:t>
            </a:r>
            <a:r>
              <a:rPr lang="da-DK" baseline="0" dirty="0" err="1" smtClean="0"/>
              <a:t>own</a:t>
            </a:r>
            <a:r>
              <a:rPr lang="da-DK" baseline="0" dirty="0" smtClean="0"/>
              <a:t> assets in Denmark and </a:t>
            </a:r>
            <a:r>
              <a:rPr lang="da-DK" baseline="0" dirty="0" err="1" smtClean="0"/>
              <a:t>competes</a:t>
            </a:r>
            <a:r>
              <a:rPr lang="da-DK" baseline="0" dirty="0" smtClean="0"/>
              <a:t> for tenders for </a:t>
            </a:r>
            <a:r>
              <a:rPr lang="da-DK" baseline="0" dirty="0" err="1" smtClean="0"/>
              <a:t>example</a:t>
            </a:r>
            <a:r>
              <a:rPr lang="da-DK" baseline="0" dirty="0" smtClean="0"/>
              <a:t> for offshore </a:t>
            </a:r>
            <a:r>
              <a:rPr lang="da-DK" baseline="0" dirty="0" err="1" smtClean="0"/>
              <a:t>wind</a:t>
            </a:r>
            <a:r>
              <a:rPr lang="da-DK" baseline="0" dirty="0" smtClean="0"/>
              <a:t> farms in Denmark.</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24</a:t>
            </a:fld>
            <a:endParaRPr lang="da-DK"/>
          </a:p>
        </p:txBody>
      </p:sp>
    </p:spTree>
    <p:extLst>
      <p:ext uri="{BB962C8B-B14F-4D97-AF65-F5344CB8AC3E}">
        <p14:creationId xmlns:p14="http://schemas.microsoft.com/office/powerpoint/2010/main" val="1256980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Moving</a:t>
            </a:r>
            <a:r>
              <a:rPr lang="da-DK" baseline="0" dirty="0" smtClean="0"/>
              <a:t> to 2007, </a:t>
            </a:r>
            <a:r>
              <a:rPr lang="da-DK" baseline="0" dirty="0" err="1" smtClean="0"/>
              <a:t>leaders</a:t>
            </a:r>
            <a:r>
              <a:rPr lang="da-DK" baseline="0" dirty="0" smtClean="0"/>
              <a:t> </a:t>
            </a:r>
            <a:r>
              <a:rPr lang="da-DK" baseline="0" dirty="0" err="1" smtClean="0"/>
              <a:t>across</a:t>
            </a:r>
            <a:r>
              <a:rPr lang="da-DK" baseline="0" dirty="0" smtClean="0"/>
              <a:t> EU </a:t>
            </a:r>
            <a:r>
              <a:rPr lang="da-DK" baseline="0" dirty="0" err="1" smtClean="0"/>
              <a:t>established</a:t>
            </a:r>
            <a:r>
              <a:rPr lang="da-DK" baseline="0" dirty="0" smtClean="0"/>
              <a:t> </a:t>
            </a:r>
            <a:r>
              <a:rPr lang="da-DK" baseline="0" dirty="0" err="1" smtClean="0"/>
              <a:t>targets</a:t>
            </a:r>
            <a:r>
              <a:rPr lang="da-DK" baseline="0" dirty="0" smtClean="0"/>
              <a:t> in </a:t>
            </a:r>
            <a:r>
              <a:rPr lang="da-DK" baseline="0" dirty="0" err="1" smtClean="0"/>
              <a:t>energy</a:t>
            </a:r>
            <a:r>
              <a:rPr lang="da-DK" baseline="0" dirty="0" smtClean="0"/>
              <a:t> and </a:t>
            </a:r>
            <a:r>
              <a:rPr lang="da-DK" baseline="0" dirty="0" err="1" smtClean="0"/>
              <a:t>climate</a:t>
            </a:r>
            <a:r>
              <a:rPr lang="da-DK" baseline="0" dirty="0" smtClean="0"/>
              <a:t>, in </a:t>
            </a:r>
            <a:r>
              <a:rPr lang="da-DK" baseline="0" dirty="0" err="1" smtClean="0"/>
              <a:t>what</a:t>
            </a:r>
            <a:r>
              <a:rPr lang="da-DK" baseline="0" dirty="0" smtClean="0"/>
              <a:t> is </a:t>
            </a:r>
            <a:r>
              <a:rPr lang="da-DK" baseline="0" dirty="0" err="1" smtClean="0"/>
              <a:t>commonly</a:t>
            </a:r>
            <a:r>
              <a:rPr lang="da-DK" baseline="0" dirty="0" smtClean="0"/>
              <a:t> </a:t>
            </a:r>
            <a:r>
              <a:rPr lang="da-DK" baseline="0" dirty="0" err="1" smtClean="0"/>
              <a:t>known</a:t>
            </a:r>
            <a:r>
              <a:rPr lang="da-DK" baseline="0" dirty="0" smtClean="0"/>
              <a:t> as the 20-20-20 </a:t>
            </a:r>
            <a:r>
              <a:rPr lang="da-DK" baseline="0" dirty="0" err="1" smtClean="0"/>
              <a:t>target</a:t>
            </a:r>
            <a:r>
              <a:rPr lang="da-DK" baseline="0" dirty="0" smtClean="0"/>
              <a:t> in 2007, 20% GHG, 20% RE, and 20% </a:t>
            </a:r>
            <a:r>
              <a:rPr lang="da-DK" baseline="0" dirty="0" err="1" smtClean="0"/>
              <a:t>energy</a:t>
            </a:r>
            <a:r>
              <a:rPr lang="da-DK" baseline="0" dirty="0" smtClean="0"/>
              <a:t> </a:t>
            </a:r>
            <a:r>
              <a:rPr lang="da-DK" baseline="0" dirty="0" err="1" smtClean="0"/>
              <a:t>efficiency</a:t>
            </a:r>
            <a:r>
              <a:rPr lang="da-DK" baseline="0" dirty="0" smtClean="0"/>
              <a:t> by 2020. </a:t>
            </a:r>
          </a:p>
          <a:p>
            <a:r>
              <a:rPr lang="da-DK" baseline="0" dirty="0" smtClean="0"/>
              <a:t>This </a:t>
            </a:r>
            <a:r>
              <a:rPr lang="da-DK" baseline="0" dirty="0" err="1" smtClean="0"/>
              <a:t>was</a:t>
            </a:r>
            <a:r>
              <a:rPr lang="da-DK" baseline="0" dirty="0" smtClean="0"/>
              <a:t> an average </a:t>
            </a:r>
            <a:r>
              <a:rPr lang="da-DK" baseline="0" dirty="0" err="1" smtClean="0"/>
              <a:t>target</a:t>
            </a:r>
            <a:r>
              <a:rPr lang="da-DK" baseline="0" dirty="0" smtClean="0"/>
              <a:t> </a:t>
            </a:r>
            <a:r>
              <a:rPr lang="da-DK" baseline="0" dirty="0" err="1" smtClean="0"/>
              <a:t>across</a:t>
            </a:r>
            <a:r>
              <a:rPr lang="da-DK" baseline="0" dirty="0" smtClean="0"/>
              <a:t> EU and </a:t>
            </a:r>
            <a:r>
              <a:rPr lang="da-DK" baseline="0" dirty="0" err="1" smtClean="0"/>
              <a:t>distributed</a:t>
            </a:r>
            <a:r>
              <a:rPr lang="da-DK" baseline="0" dirty="0" smtClean="0"/>
              <a:t> </a:t>
            </a:r>
            <a:r>
              <a:rPr lang="da-DK" baseline="0" dirty="0" err="1" smtClean="0"/>
              <a:t>across</a:t>
            </a:r>
            <a:r>
              <a:rPr lang="da-DK" baseline="0" dirty="0" smtClean="0"/>
              <a:t> Europe </a:t>
            </a:r>
            <a:r>
              <a:rPr lang="da-DK" baseline="0" dirty="0" err="1" smtClean="0"/>
              <a:t>based</a:t>
            </a:r>
            <a:r>
              <a:rPr lang="da-DK" baseline="0" dirty="0" smtClean="0"/>
              <a:t> on </a:t>
            </a:r>
            <a:r>
              <a:rPr lang="da-DK" baseline="0" dirty="0" err="1" smtClean="0"/>
              <a:t>their</a:t>
            </a:r>
            <a:r>
              <a:rPr lang="da-DK" baseline="0" dirty="0" smtClean="0"/>
              <a:t> </a:t>
            </a:r>
            <a:r>
              <a:rPr lang="da-DK" baseline="0" dirty="0" err="1" smtClean="0"/>
              <a:t>starting</a:t>
            </a:r>
            <a:r>
              <a:rPr lang="da-DK" baseline="0" dirty="0" smtClean="0"/>
              <a:t> point, </a:t>
            </a:r>
            <a:r>
              <a:rPr lang="da-DK" baseline="0" dirty="0" err="1" smtClean="0"/>
              <a:t>meaning</a:t>
            </a:r>
            <a:r>
              <a:rPr lang="da-DK" baseline="0" dirty="0" smtClean="0"/>
              <a:t> Denmark had a </a:t>
            </a:r>
            <a:r>
              <a:rPr lang="da-DK" baseline="0" dirty="0" err="1" smtClean="0"/>
              <a:t>higher</a:t>
            </a:r>
            <a:r>
              <a:rPr lang="da-DK" baseline="0" dirty="0" smtClean="0"/>
              <a:t> </a:t>
            </a:r>
            <a:r>
              <a:rPr lang="da-DK" baseline="0" dirty="0" err="1" smtClean="0"/>
              <a:t>target</a:t>
            </a:r>
            <a:r>
              <a:rPr lang="da-DK" baseline="0" dirty="0" smtClean="0"/>
              <a:t> </a:t>
            </a:r>
            <a:r>
              <a:rPr lang="da-DK" baseline="0" dirty="0" err="1" smtClean="0"/>
              <a:t>than</a:t>
            </a:r>
            <a:r>
              <a:rPr lang="da-DK" baseline="0" dirty="0" smtClean="0"/>
              <a:t> </a:t>
            </a:r>
            <a:r>
              <a:rPr lang="da-DK" baseline="0" dirty="0" err="1" smtClean="0"/>
              <a:t>some</a:t>
            </a:r>
            <a:r>
              <a:rPr lang="da-DK" baseline="0" dirty="0" smtClean="0"/>
              <a:t> </a:t>
            </a:r>
            <a:r>
              <a:rPr lang="da-DK" baseline="0" dirty="0" err="1" smtClean="0"/>
              <a:t>other</a:t>
            </a:r>
            <a:r>
              <a:rPr lang="da-DK" baseline="0" dirty="0" smtClean="0"/>
              <a:t> </a:t>
            </a:r>
            <a:r>
              <a:rPr lang="da-DK" baseline="0" dirty="0" err="1" smtClean="0"/>
              <a:t>countries</a:t>
            </a:r>
            <a:r>
              <a:rPr lang="da-DK" baseline="0" dirty="0" smtClean="0"/>
              <a:t>. </a:t>
            </a:r>
          </a:p>
          <a:p>
            <a:r>
              <a:rPr lang="da-DK" baseline="0" dirty="0" smtClean="0"/>
              <a:t>A </a:t>
            </a:r>
            <a:r>
              <a:rPr lang="da-DK" baseline="0" dirty="0" err="1" smtClean="0"/>
              <a:t>crucial</a:t>
            </a:r>
            <a:r>
              <a:rPr lang="da-DK" baseline="0" dirty="0" smtClean="0"/>
              <a:t> point </a:t>
            </a:r>
            <a:r>
              <a:rPr lang="da-DK" baseline="0" dirty="0" err="1" smtClean="0"/>
              <a:t>however</a:t>
            </a:r>
            <a:r>
              <a:rPr lang="da-DK" baseline="0" dirty="0" smtClean="0"/>
              <a:t> </a:t>
            </a:r>
            <a:r>
              <a:rPr lang="da-DK" baseline="0" dirty="0" err="1" smtClean="0"/>
              <a:t>was</a:t>
            </a:r>
            <a:r>
              <a:rPr lang="da-DK" baseline="0" dirty="0" smtClean="0"/>
              <a:t> </a:t>
            </a:r>
            <a:r>
              <a:rPr lang="da-DK" baseline="0" dirty="0" err="1" smtClean="0"/>
              <a:t>that</a:t>
            </a:r>
            <a:r>
              <a:rPr lang="da-DK" baseline="0" dirty="0" smtClean="0"/>
              <a:t> the </a:t>
            </a:r>
            <a:r>
              <a:rPr lang="da-DK" baseline="0" dirty="0" err="1" smtClean="0"/>
              <a:t>targets</a:t>
            </a:r>
            <a:r>
              <a:rPr lang="da-DK" baseline="0" dirty="0" smtClean="0"/>
              <a:t> </a:t>
            </a:r>
            <a:r>
              <a:rPr lang="da-DK" baseline="0" dirty="0" err="1" smtClean="0"/>
              <a:t>were</a:t>
            </a:r>
            <a:r>
              <a:rPr lang="da-DK" baseline="0" dirty="0" smtClean="0"/>
              <a:t> </a:t>
            </a:r>
            <a:r>
              <a:rPr lang="da-DK" baseline="0" dirty="0" err="1" smtClean="0"/>
              <a:t>enacted</a:t>
            </a:r>
            <a:r>
              <a:rPr lang="da-DK" baseline="0" dirty="0" smtClean="0"/>
              <a:t> in </a:t>
            </a:r>
            <a:r>
              <a:rPr lang="da-DK" baseline="0" dirty="0" err="1" smtClean="0"/>
              <a:t>legislation</a:t>
            </a:r>
            <a:r>
              <a:rPr lang="da-DK" baseline="0" dirty="0" smtClean="0"/>
              <a:t> in 2009, </a:t>
            </a:r>
            <a:r>
              <a:rPr lang="da-DK" baseline="0" dirty="0" err="1" smtClean="0"/>
              <a:t>making</a:t>
            </a:r>
            <a:r>
              <a:rPr lang="da-DK" baseline="0" dirty="0" smtClean="0"/>
              <a:t> </a:t>
            </a:r>
            <a:r>
              <a:rPr lang="da-DK" baseline="0" dirty="0" err="1" smtClean="0"/>
              <a:t>them</a:t>
            </a:r>
            <a:r>
              <a:rPr lang="da-DK" baseline="0" dirty="0" smtClean="0"/>
              <a:t> </a:t>
            </a:r>
            <a:r>
              <a:rPr lang="da-DK" baseline="0" dirty="0" err="1" smtClean="0"/>
              <a:t>legally</a:t>
            </a:r>
            <a:r>
              <a:rPr lang="da-DK" baseline="0" dirty="0" smtClean="0"/>
              <a:t> binding. DEA set a </a:t>
            </a:r>
            <a:r>
              <a:rPr lang="da-DK" baseline="0" dirty="0" err="1" smtClean="0"/>
              <a:t>target</a:t>
            </a:r>
            <a:r>
              <a:rPr lang="da-DK" baseline="0" dirty="0" smtClean="0"/>
              <a:t> of 20% RE by 2011 and 30% by 2026. </a:t>
            </a:r>
          </a:p>
          <a:p>
            <a:endParaRPr lang="da-DK" baseline="0" dirty="0" smtClean="0"/>
          </a:p>
          <a:p>
            <a:r>
              <a:rPr lang="da-DK" baseline="0" dirty="0" smtClean="0"/>
              <a:t>This EU </a:t>
            </a:r>
            <a:r>
              <a:rPr lang="da-DK" baseline="0" dirty="0" err="1" smtClean="0"/>
              <a:t>target</a:t>
            </a:r>
            <a:r>
              <a:rPr lang="da-DK" baseline="0" dirty="0" smtClean="0"/>
              <a:t>, and </a:t>
            </a:r>
            <a:r>
              <a:rPr lang="da-DK" baseline="0" dirty="0" err="1" smtClean="0"/>
              <a:t>subsueqnet</a:t>
            </a:r>
            <a:r>
              <a:rPr lang="da-DK" baseline="0" dirty="0" smtClean="0"/>
              <a:t> Danish </a:t>
            </a:r>
            <a:r>
              <a:rPr lang="da-DK" baseline="0" dirty="0" err="1" smtClean="0"/>
              <a:t>target</a:t>
            </a:r>
            <a:r>
              <a:rPr lang="da-DK" baseline="0" dirty="0" smtClean="0"/>
              <a:t>, plus the momentum from COP </a:t>
            </a:r>
            <a:r>
              <a:rPr lang="da-DK" baseline="0" dirty="0" err="1" smtClean="0"/>
              <a:t>climate</a:t>
            </a:r>
            <a:r>
              <a:rPr lang="da-DK" baseline="0" dirty="0" smtClean="0"/>
              <a:t> </a:t>
            </a:r>
            <a:r>
              <a:rPr lang="da-DK" baseline="0" dirty="0" err="1" smtClean="0"/>
              <a:t>conference</a:t>
            </a:r>
            <a:r>
              <a:rPr lang="da-DK" baseline="0" dirty="0" smtClean="0"/>
              <a:t> in Copenhagen, all </a:t>
            </a:r>
            <a:r>
              <a:rPr lang="da-DK" baseline="0" dirty="0" err="1" smtClean="0"/>
              <a:t>inspired</a:t>
            </a:r>
            <a:r>
              <a:rPr lang="da-DK" baseline="0" dirty="0" smtClean="0"/>
              <a:t> DONG Energy to </a:t>
            </a:r>
            <a:r>
              <a:rPr lang="da-DK" baseline="0" dirty="0" err="1" smtClean="0"/>
              <a:t>annouce</a:t>
            </a:r>
            <a:r>
              <a:rPr lang="da-DK" baseline="0" dirty="0" smtClean="0"/>
              <a:t> a </a:t>
            </a:r>
            <a:r>
              <a:rPr lang="da-DK" baseline="0" dirty="0" err="1" smtClean="0"/>
              <a:t>radical</a:t>
            </a:r>
            <a:r>
              <a:rPr lang="da-DK" baseline="0" dirty="0" smtClean="0"/>
              <a:t> </a:t>
            </a:r>
            <a:r>
              <a:rPr lang="da-DK" baseline="0" dirty="0" err="1" smtClean="0"/>
              <a:t>change</a:t>
            </a:r>
            <a:r>
              <a:rPr lang="da-DK" baseline="0" dirty="0" smtClean="0"/>
              <a:t> in </a:t>
            </a:r>
            <a:r>
              <a:rPr lang="da-DK" baseline="0" dirty="0" err="1" smtClean="0"/>
              <a:t>strategy</a:t>
            </a:r>
            <a:r>
              <a:rPr lang="da-DK" baseline="0" dirty="0" smtClean="0"/>
              <a:t> in 2009. </a:t>
            </a:r>
            <a:r>
              <a:rPr lang="da-DK" baseline="0" dirty="0" err="1" smtClean="0"/>
              <a:t>Actually</a:t>
            </a:r>
            <a:r>
              <a:rPr lang="da-DK" baseline="0" dirty="0" smtClean="0"/>
              <a:t> a </a:t>
            </a:r>
            <a:r>
              <a:rPr lang="da-DK" baseline="0" dirty="0" err="1" smtClean="0"/>
              <a:t>few</a:t>
            </a:r>
            <a:r>
              <a:rPr lang="da-DK" baseline="0" dirty="0" smtClean="0"/>
              <a:t> </a:t>
            </a:r>
            <a:r>
              <a:rPr lang="da-DK" baseline="0" dirty="0" err="1" smtClean="0"/>
              <a:t>months</a:t>
            </a:r>
            <a:r>
              <a:rPr lang="da-DK" baseline="0" dirty="0" smtClean="0"/>
              <a:t> </a:t>
            </a:r>
            <a:r>
              <a:rPr lang="da-DK" baseline="0" dirty="0" err="1" smtClean="0"/>
              <a:t>after</a:t>
            </a:r>
            <a:r>
              <a:rPr lang="da-DK" baseline="0" dirty="0" smtClean="0"/>
              <a:t> the Energy Agreement </a:t>
            </a:r>
            <a:r>
              <a:rPr lang="da-DK" baseline="0" dirty="0" err="1" smtClean="0"/>
              <a:t>was</a:t>
            </a:r>
            <a:r>
              <a:rPr lang="da-DK" baseline="0" dirty="0" smtClean="0"/>
              <a:t> </a:t>
            </a:r>
            <a:r>
              <a:rPr lang="da-DK" baseline="0" dirty="0" err="1" smtClean="0"/>
              <a:t>published</a:t>
            </a:r>
            <a:r>
              <a:rPr lang="da-DK" baseline="0" dirty="0" smtClean="0"/>
              <a:t> by DEA, DONG Energy </a:t>
            </a:r>
            <a:r>
              <a:rPr lang="da-DK" baseline="0" dirty="0" err="1" smtClean="0"/>
              <a:t>announced</a:t>
            </a:r>
            <a:r>
              <a:rPr lang="da-DK" baseline="0" dirty="0" smtClean="0"/>
              <a:t> </a:t>
            </a:r>
            <a:r>
              <a:rPr lang="da-DK" baseline="0" dirty="0" err="1" smtClean="0"/>
              <a:t>its</a:t>
            </a:r>
            <a:r>
              <a:rPr lang="da-DK" baseline="0" dirty="0" smtClean="0"/>
              <a:t> 85/15 </a:t>
            </a:r>
            <a:r>
              <a:rPr lang="da-DK" baseline="0" dirty="0" err="1" smtClean="0"/>
              <a:t>strategy</a:t>
            </a:r>
            <a:r>
              <a:rPr lang="da-DK" baseline="0" dirty="0" smtClean="0"/>
              <a:t>, </a:t>
            </a:r>
            <a:r>
              <a:rPr lang="da-DK" baseline="0" dirty="0" err="1" smtClean="0"/>
              <a:t>where</a:t>
            </a:r>
            <a:r>
              <a:rPr lang="da-DK" baseline="0" dirty="0" smtClean="0"/>
              <a:t> it </a:t>
            </a:r>
            <a:r>
              <a:rPr lang="da-DK" baseline="0" dirty="0" err="1" smtClean="0"/>
              <a:t>would</a:t>
            </a:r>
            <a:r>
              <a:rPr lang="da-DK" baseline="0" dirty="0" smtClean="0"/>
              <a:t> </a:t>
            </a:r>
            <a:r>
              <a:rPr lang="da-DK" baseline="0" dirty="0" err="1" smtClean="0"/>
              <a:t>change</a:t>
            </a:r>
            <a:r>
              <a:rPr lang="da-DK" baseline="0" dirty="0" smtClean="0"/>
              <a:t> from </a:t>
            </a:r>
            <a:r>
              <a:rPr lang="da-DK" baseline="0" dirty="0" err="1" smtClean="0"/>
              <a:t>being</a:t>
            </a:r>
            <a:r>
              <a:rPr lang="da-DK" baseline="0" dirty="0" smtClean="0"/>
              <a:t> 85% fossil to 85% </a:t>
            </a:r>
            <a:r>
              <a:rPr lang="da-DK" baseline="0" dirty="0" err="1" smtClean="0"/>
              <a:t>renewable</a:t>
            </a:r>
            <a:r>
              <a:rPr lang="da-DK" baseline="0" dirty="0" smtClean="0"/>
              <a:t> by 2040. </a:t>
            </a:r>
          </a:p>
          <a:p>
            <a:endParaRPr lang="da-DK" baseline="0" dirty="0" smtClean="0"/>
          </a:p>
          <a:p>
            <a:r>
              <a:rPr lang="da-DK" baseline="0" dirty="0" err="1" smtClean="0"/>
              <a:t>Two</a:t>
            </a:r>
            <a:r>
              <a:rPr lang="da-DK" baseline="0" dirty="0" smtClean="0"/>
              <a:t> </a:t>
            </a:r>
            <a:r>
              <a:rPr lang="da-DK" baseline="0" dirty="0" err="1" smtClean="0"/>
              <a:t>other</a:t>
            </a:r>
            <a:r>
              <a:rPr lang="da-DK" baseline="0" dirty="0" smtClean="0"/>
              <a:t> factors </a:t>
            </a:r>
            <a:r>
              <a:rPr lang="da-DK" baseline="0" dirty="0" err="1" smtClean="0"/>
              <a:t>played</a:t>
            </a:r>
            <a:r>
              <a:rPr lang="da-DK" baseline="0" dirty="0" smtClean="0"/>
              <a:t> a </a:t>
            </a:r>
            <a:r>
              <a:rPr lang="da-DK" baseline="0" dirty="0" err="1" smtClean="0"/>
              <a:t>big</a:t>
            </a:r>
            <a:r>
              <a:rPr lang="da-DK" baseline="0" dirty="0" smtClean="0"/>
              <a:t> part </a:t>
            </a:r>
            <a:r>
              <a:rPr lang="da-DK" baseline="0" dirty="0" err="1" smtClean="0"/>
              <a:t>here</a:t>
            </a:r>
            <a:r>
              <a:rPr lang="da-DK" baseline="0" dirty="0" smtClean="0"/>
              <a:t> – the </a:t>
            </a:r>
            <a:r>
              <a:rPr lang="da-DK" baseline="0" dirty="0" err="1" smtClean="0"/>
              <a:t>merger</a:t>
            </a:r>
            <a:r>
              <a:rPr lang="da-DK" baseline="0" dirty="0" smtClean="0"/>
              <a:t> </a:t>
            </a:r>
            <a:r>
              <a:rPr lang="da-DK" baseline="0" dirty="0" err="1" smtClean="0"/>
              <a:t>meant</a:t>
            </a:r>
            <a:r>
              <a:rPr lang="da-DK" baseline="0" dirty="0" smtClean="0"/>
              <a:t> the demonstration </a:t>
            </a:r>
            <a:r>
              <a:rPr lang="da-DK" baseline="0" dirty="0" err="1" smtClean="0"/>
              <a:t>projects</a:t>
            </a:r>
            <a:r>
              <a:rPr lang="da-DK" baseline="0" dirty="0" smtClean="0"/>
              <a:t> in offshore </a:t>
            </a:r>
            <a:r>
              <a:rPr lang="da-DK" baseline="0" dirty="0" err="1" smtClean="0"/>
              <a:t>wind</a:t>
            </a:r>
            <a:r>
              <a:rPr lang="da-DK" baseline="0" dirty="0" smtClean="0"/>
              <a:t> </a:t>
            </a:r>
            <a:r>
              <a:rPr lang="da-DK" baseline="0" dirty="0" err="1" smtClean="0"/>
              <a:t>were</a:t>
            </a:r>
            <a:r>
              <a:rPr lang="da-DK" baseline="0" dirty="0" smtClean="0"/>
              <a:t> in DONG </a:t>
            </a:r>
            <a:r>
              <a:rPr lang="da-DK" baseline="0" dirty="0" err="1" smtClean="0"/>
              <a:t>Energy’s</a:t>
            </a:r>
            <a:r>
              <a:rPr lang="da-DK" baseline="0" dirty="0" smtClean="0"/>
              <a:t> </a:t>
            </a:r>
            <a:r>
              <a:rPr lang="da-DK" baseline="0" dirty="0" err="1" smtClean="0"/>
              <a:t>hands</a:t>
            </a:r>
            <a:r>
              <a:rPr lang="da-DK" baseline="0" dirty="0" smtClean="0"/>
              <a:t>, and </a:t>
            </a:r>
            <a:r>
              <a:rPr lang="da-DK" baseline="0" dirty="0" err="1" smtClean="0"/>
              <a:t>another</a:t>
            </a:r>
            <a:r>
              <a:rPr lang="da-DK" baseline="0" dirty="0" smtClean="0"/>
              <a:t> side </a:t>
            </a:r>
            <a:r>
              <a:rPr lang="da-DK" baseline="0" dirty="0" err="1" smtClean="0"/>
              <a:t>effect</a:t>
            </a:r>
            <a:r>
              <a:rPr lang="da-DK" baseline="0" dirty="0" smtClean="0"/>
              <a:t> of the </a:t>
            </a:r>
            <a:r>
              <a:rPr lang="da-DK" baseline="0" dirty="0" err="1" smtClean="0"/>
              <a:t>merger</a:t>
            </a:r>
            <a:r>
              <a:rPr lang="da-DK" baseline="0" dirty="0" smtClean="0"/>
              <a:t> </a:t>
            </a:r>
            <a:r>
              <a:rPr lang="da-DK" baseline="0" dirty="0" err="1" smtClean="0"/>
              <a:t>was</a:t>
            </a:r>
            <a:r>
              <a:rPr lang="da-DK" baseline="0" dirty="0" smtClean="0"/>
              <a:t> </a:t>
            </a:r>
            <a:r>
              <a:rPr lang="da-DK" baseline="0" dirty="0" err="1" smtClean="0"/>
              <a:t>that</a:t>
            </a:r>
            <a:r>
              <a:rPr lang="da-DK" baseline="0" dirty="0" smtClean="0"/>
              <a:t> DONG Energy </a:t>
            </a:r>
            <a:r>
              <a:rPr lang="da-DK" baseline="0" dirty="0" err="1" smtClean="0"/>
              <a:t>inherited</a:t>
            </a:r>
            <a:r>
              <a:rPr lang="da-DK" baseline="0" dirty="0" smtClean="0"/>
              <a:t> a </a:t>
            </a:r>
            <a:r>
              <a:rPr lang="da-DK" baseline="0" dirty="0" err="1" smtClean="0"/>
              <a:t>development</a:t>
            </a:r>
            <a:r>
              <a:rPr lang="da-DK" baseline="0" dirty="0" smtClean="0"/>
              <a:t> </a:t>
            </a:r>
            <a:r>
              <a:rPr lang="da-DK" baseline="0" dirty="0" err="1" smtClean="0"/>
              <a:t>project</a:t>
            </a:r>
            <a:r>
              <a:rPr lang="da-DK" baseline="0" dirty="0" smtClean="0"/>
              <a:t> </a:t>
            </a:r>
            <a:r>
              <a:rPr lang="da-DK" baseline="0" dirty="0" err="1" smtClean="0"/>
              <a:t>Greifswald</a:t>
            </a:r>
            <a:r>
              <a:rPr lang="da-DK" baseline="0" dirty="0" smtClean="0"/>
              <a:t> in Germany, a 1600MW </a:t>
            </a:r>
            <a:r>
              <a:rPr lang="da-DK" baseline="0" dirty="0" err="1" smtClean="0"/>
              <a:t>coal-fired</a:t>
            </a:r>
            <a:r>
              <a:rPr lang="da-DK" baseline="0" dirty="0" smtClean="0"/>
              <a:t> </a:t>
            </a:r>
            <a:r>
              <a:rPr lang="da-DK" baseline="0" dirty="0" err="1" smtClean="0"/>
              <a:t>project</a:t>
            </a:r>
            <a:r>
              <a:rPr lang="da-DK" baseline="0" dirty="0" smtClean="0"/>
              <a:t>, </a:t>
            </a:r>
            <a:r>
              <a:rPr lang="da-DK" baseline="0" dirty="0" err="1" smtClean="0"/>
              <a:t>which</a:t>
            </a:r>
            <a:r>
              <a:rPr lang="da-DK" baseline="0" dirty="0" smtClean="0"/>
              <a:t> </a:t>
            </a:r>
            <a:r>
              <a:rPr lang="da-DK" baseline="0" dirty="0" err="1" smtClean="0"/>
              <a:t>was</a:t>
            </a:r>
            <a:r>
              <a:rPr lang="da-DK" baseline="0" dirty="0" smtClean="0"/>
              <a:t> </a:t>
            </a:r>
            <a:r>
              <a:rPr lang="da-DK" baseline="0" dirty="0" err="1" smtClean="0"/>
              <a:t>met</a:t>
            </a:r>
            <a:r>
              <a:rPr lang="da-DK" baseline="0" dirty="0" smtClean="0"/>
              <a:t> with large public </a:t>
            </a:r>
            <a:r>
              <a:rPr lang="da-DK" baseline="0" dirty="0" err="1" smtClean="0"/>
              <a:t>resistance</a:t>
            </a:r>
            <a:r>
              <a:rPr lang="da-DK" baseline="0" dirty="0" smtClean="0"/>
              <a:t>. DONG Energy </a:t>
            </a:r>
            <a:r>
              <a:rPr lang="da-DK" baseline="0" dirty="0" err="1" smtClean="0"/>
              <a:t>eventually</a:t>
            </a:r>
            <a:r>
              <a:rPr lang="da-DK" baseline="0" dirty="0" smtClean="0"/>
              <a:t> </a:t>
            </a:r>
            <a:r>
              <a:rPr lang="da-DK" baseline="0" dirty="0" err="1" smtClean="0"/>
              <a:t>abandoned</a:t>
            </a:r>
            <a:r>
              <a:rPr lang="da-DK" baseline="0" dirty="0" smtClean="0"/>
              <a:t> the </a:t>
            </a:r>
            <a:r>
              <a:rPr lang="da-DK" baseline="0" dirty="0" err="1" smtClean="0"/>
              <a:t>project</a:t>
            </a:r>
            <a:r>
              <a:rPr lang="da-DK" baseline="0" dirty="0" smtClean="0"/>
              <a:t> </a:t>
            </a:r>
            <a:r>
              <a:rPr lang="da-DK" baseline="0" dirty="0" err="1" smtClean="0"/>
              <a:t>after</a:t>
            </a:r>
            <a:r>
              <a:rPr lang="da-DK" baseline="0" dirty="0" smtClean="0"/>
              <a:t> </a:t>
            </a:r>
            <a:r>
              <a:rPr lang="da-DK" baseline="0" dirty="0" err="1" smtClean="0"/>
              <a:t>spending</a:t>
            </a:r>
            <a:r>
              <a:rPr lang="da-DK" baseline="0" dirty="0" smtClean="0"/>
              <a:t> </a:t>
            </a:r>
            <a:r>
              <a:rPr lang="da-DK" baseline="0" dirty="0" err="1" smtClean="0"/>
              <a:t>roughly</a:t>
            </a:r>
            <a:r>
              <a:rPr lang="da-DK" baseline="0" dirty="0" smtClean="0"/>
              <a:t> 1 billion DKK on it. </a:t>
            </a:r>
          </a:p>
          <a:p>
            <a:endParaRPr lang="da-DK" baseline="0" dirty="0" smtClean="0"/>
          </a:p>
          <a:p>
            <a:r>
              <a:rPr lang="da-DK" baseline="0" dirty="0" smtClean="0"/>
              <a:t>(DONG </a:t>
            </a:r>
            <a:r>
              <a:rPr lang="da-DK" baseline="0" dirty="0" err="1" smtClean="0"/>
              <a:t>followed</a:t>
            </a:r>
            <a:r>
              <a:rPr lang="da-DK" baseline="0" dirty="0" smtClean="0"/>
              <a:t> up on </a:t>
            </a:r>
            <a:r>
              <a:rPr lang="da-DK" baseline="0" dirty="0" err="1" smtClean="0"/>
              <a:t>their</a:t>
            </a:r>
            <a:r>
              <a:rPr lang="da-DK" baseline="0" dirty="0" smtClean="0"/>
              <a:t> ambition by </a:t>
            </a:r>
            <a:r>
              <a:rPr lang="da-DK" baseline="0" dirty="0" err="1" smtClean="0"/>
              <a:t>investing</a:t>
            </a:r>
            <a:r>
              <a:rPr lang="da-DK" baseline="0" dirty="0" smtClean="0"/>
              <a:t> </a:t>
            </a:r>
            <a:r>
              <a:rPr lang="da-DK" baseline="0" dirty="0" err="1" smtClean="0"/>
              <a:t>largely</a:t>
            </a:r>
            <a:r>
              <a:rPr lang="da-DK" baseline="0" dirty="0" smtClean="0"/>
              <a:t> </a:t>
            </a:r>
            <a:r>
              <a:rPr lang="da-DK" baseline="0" dirty="0" err="1" smtClean="0"/>
              <a:t>into</a:t>
            </a:r>
            <a:r>
              <a:rPr lang="da-DK" baseline="0" dirty="0" smtClean="0"/>
              <a:t> the new </a:t>
            </a:r>
            <a:r>
              <a:rPr lang="da-DK" baseline="0" dirty="0" err="1" smtClean="0"/>
              <a:t>technology</a:t>
            </a:r>
            <a:r>
              <a:rPr lang="da-DK" baseline="0" dirty="0" smtClean="0"/>
              <a:t>, 500x3.6 MW </a:t>
            </a:r>
            <a:r>
              <a:rPr lang="da-DK" baseline="0" dirty="0" err="1" smtClean="0"/>
              <a:t>wind</a:t>
            </a:r>
            <a:r>
              <a:rPr lang="da-DK" baseline="0" dirty="0" smtClean="0"/>
              <a:t> turbines, as it </a:t>
            </a:r>
            <a:r>
              <a:rPr lang="da-DK" baseline="0" dirty="0" err="1" smtClean="0"/>
              <a:t>was</a:t>
            </a:r>
            <a:r>
              <a:rPr lang="da-DK" baseline="0" dirty="0" smtClean="0"/>
              <a:t> </a:t>
            </a:r>
            <a:r>
              <a:rPr lang="da-DK" baseline="0" dirty="0" err="1" smtClean="0"/>
              <a:t>necessary</a:t>
            </a:r>
            <a:r>
              <a:rPr lang="da-DK" baseline="0" dirty="0" smtClean="0"/>
              <a:t> to do it at </a:t>
            </a:r>
            <a:r>
              <a:rPr lang="da-DK" baseline="0" dirty="0" err="1" smtClean="0"/>
              <a:t>scale</a:t>
            </a:r>
            <a:r>
              <a:rPr lang="da-DK" baseline="0" dirty="0" smtClean="0"/>
              <a:t> to </a:t>
            </a:r>
            <a:r>
              <a:rPr lang="da-DK" baseline="0" dirty="0" err="1" smtClean="0"/>
              <a:t>get</a:t>
            </a:r>
            <a:r>
              <a:rPr lang="da-DK" baseline="0" dirty="0" smtClean="0"/>
              <a:t> the new </a:t>
            </a:r>
            <a:r>
              <a:rPr lang="da-DK" baseline="0" dirty="0" err="1" smtClean="0"/>
              <a:t>industry</a:t>
            </a:r>
            <a:r>
              <a:rPr lang="da-DK" baseline="0" dirty="0" smtClean="0"/>
              <a:t> </a:t>
            </a:r>
            <a:r>
              <a:rPr lang="da-DK" baseline="0" dirty="0" err="1" smtClean="0"/>
              <a:t>going</a:t>
            </a:r>
            <a:r>
              <a:rPr lang="da-DK" baseline="0" dirty="0" smtClean="0"/>
              <a:t>. )</a:t>
            </a:r>
          </a:p>
          <a:p>
            <a:endParaRPr lang="da-DK" baseline="0" dirty="0" smtClean="0"/>
          </a:p>
          <a:p>
            <a:r>
              <a:rPr lang="da-DK" baseline="0" dirty="0" err="1" smtClean="0"/>
              <a:t>They</a:t>
            </a:r>
            <a:r>
              <a:rPr lang="da-DK" baseline="0" dirty="0" smtClean="0"/>
              <a:t> </a:t>
            </a:r>
            <a:r>
              <a:rPr lang="da-DK" baseline="0" dirty="0" err="1" smtClean="0"/>
              <a:t>were</a:t>
            </a:r>
            <a:r>
              <a:rPr lang="da-DK" baseline="0" dirty="0" smtClean="0"/>
              <a:t> </a:t>
            </a:r>
            <a:r>
              <a:rPr lang="da-DK" baseline="0" dirty="0" err="1" smtClean="0"/>
              <a:t>also</a:t>
            </a:r>
            <a:r>
              <a:rPr lang="da-DK" baseline="0" dirty="0" smtClean="0"/>
              <a:t> </a:t>
            </a:r>
            <a:r>
              <a:rPr lang="da-DK" baseline="0" dirty="0" err="1" smtClean="0"/>
              <a:t>able</a:t>
            </a:r>
            <a:r>
              <a:rPr lang="da-DK" baseline="0" dirty="0" smtClean="0"/>
              <a:t> to </a:t>
            </a:r>
            <a:r>
              <a:rPr lang="da-DK" baseline="0" dirty="0" err="1" smtClean="0"/>
              <a:t>attract</a:t>
            </a:r>
            <a:r>
              <a:rPr lang="da-DK" baseline="0" dirty="0" smtClean="0"/>
              <a:t> </a:t>
            </a:r>
            <a:r>
              <a:rPr lang="da-DK" baseline="0" dirty="0" err="1" smtClean="0"/>
              <a:t>insitutionaly</a:t>
            </a:r>
            <a:r>
              <a:rPr lang="da-DK" baseline="0" dirty="0" smtClean="0"/>
              <a:t> investors, as offshore </a:t>
            </a:r>
            <a:r>
              <a:rPr lang="da-DK" baseline="0" dirty="0" err="1" smtClean="0"/>
              <a:t>wind</a:t>
            </a:r>
            <a:r>
              <a:rPr lang="da-DK" baseline="0" dirty="0" smtClean="0"/>
              <a:t> </a:t>
            </a:r>
            <a:r>
              <a:rPr lang="da-DK" baseline="0" dirty="0" err="1" smtClean="0"/>
              <a:t>projects</a:t>
            </a:r>
            <a:r>
              <a:rPr lang="da-DK" baseline="0" dirty="0" smtClean="0"/>
              <a:t> </a:t>
            </a:r>
            <a:r>
              <a:rPr lang="da-DK" baseline="0" dirty="0" err="1" smtClean="0"/>
              <a:t>are</a:t>
            </a:r>
            <a:r>
              <a:rPr lang="da-DK" baseline="0" dirty="0" smtClean="0"/>
              <a:t> </a:t>
            </a:r>
            <a:r>
              <a:rPr lang="da-DK" baseline="0" dirty="0" err="1" smtClean="0"/>
              <a:t>highly</a:t>
            </a:r>
            <a:r>
              <a:rPr lang="da-DK" baseline="0" dirty="0" smtClean="0"/>
              <a:t> </a:t>
            </a:r>
            <a:r>
              <a:rPr lang="da-DK" baseline="0" dirty="0" err="1" smtClean="0"/>
              <a:t>capital</a:t>
            </a:r>
            <a:r>
              <a:rPr lang="da-DK" baseline="0" dirty="0" smtClean="0"/>
              <a:t> intensive, Pension fund </a:t>
            </a:r>
            <a:r>
              <a:rPr lang="da-DK" baseline="0" dirty="0" err="1" smtClean="0"/>
              <a:t>would</a:t>
            </a:r>
            <a:r>
              <a:rPr lang="da-DK" baseline="0" dirty="0" smtClean="0"/>
              <a:t> </a:t>
            </a:r>
            <a:r>
              <a:rPr lang="da-DK" baseline="0" dirty="0" err="1" smtClean="0"/>
              <a:t>invest</a:t>
            </a:r>
            <a:r>
              <a:rPr lang="da-DK" baseline="0" dirty="0" smtClean="0"/>
              <a:t> in Nysted, </a:t>
            </a:r>
            <a:r>
              <a:rPr lang="da-DK" baseline="0" dirty="0" err="1" smtClean="0"/>
              <a:t>giving</a:t>
            </a:r>
            <a:r>
              <a:rPr lang="da-DK" baseline="0" dirty="0" smtClean="0"/>
              <a:t> a </a:t>
            </a:r>
            <a:r>
              <a:rPr lang="da-DK" baseline="0" dirty="0" err="1" smtClean="0"/>
              <a:t>huge</a:t>
            </a:r>
            <a:r>
              <a:rPr lang="da-DK" baseline="0" dirty="0" smtClean="0"/>
              <a:t> </a:t>
            </a:r>
            <a:r>
              <a:rPr lang="da-DK" baseline="0" dirty="0" err="1" smtClean="0"/>
              <a:t>capital</a:t>
            </a:r>
            <a:r>
              <a:rPr lang="da-DK" baseline="0" dirty="0" smtClean="0"/>
              <a:t> </a:t>
            </a:r>
            <a:r>
              <a:rPr lang="da-DK" baseline="0" dirty="0" err="1" smtClean="0"/>
              <a:t>injection</a:t>
            </a:r>
            <a:r>
              <a:rPr lang="da-DK" baseline="0" dirty="0" smtClean="0"/>
              <a:t>. This </a:t>
            </a:r>
            <a:r>
              <a:rPr lang="da-DK" baseline="0" dirty="0" err="1" smtClean="0"/>
              <a:t>eventualy</a:t>
            </a:r>
            <a:r>
              <a:rPr lang="da-DK" baseline="0" dirty="0" smtClean="0"/>
              <a:t> </a:t>
            </a:r>
            <a:r>
              <a:rPr lang="da-DK" baseline="0" dirty="0" err="1" smtClean="0"/>
              <a:t>became</a:t>
            </a:r>
            <a:r>
              <a:rPr lang="da-DK" baseline="0" dirty="0" smtClean="0"/>
              <a:t> </a:t>
            </a:r>
            <a:r>
              <a:rPr lang="da-DK" baseline="0" dirty="0" err="1" smtClean="0"/>
              <a:t>known</a:t>
            </a:r>
            <a:r>
              <a:rPr lang="da-DK" baseline="0" dirty="0" smtClean="0"/>
              <a:t> as the ”farm-</a:t>
            </a:r>
            <a:r>
              <a:rPr lang="da-DK" baseline="0" dirty="0" err="1" smtClean="0"/>
              <a:t>down</a:t>
            </a:r>
            <a:r>
              <a:rPr lang="da-DK" baseline="0" dirty="0" smtClean="0"/>
              <a:t> model”, </a:t>
            </a:r>
            <a:r>
              <a:rPr lang="da-DK" baseline="0" dirty="0" err="1" smtClean="0"/>
              <a:t>where</a:t>
            </a:r>
            <a:r>
              <a:rPr lang="da-DK" baseline="0" dirty="0" smtClean="0"/>
              <a:t> 50% of the </a:t>
            </a:r>
            <a:r>
              <a:rPr lang="da-DK" baseline="0" dirty="0" err="1" smtClean="0"/>
              <a:t>wind</a:t>
            </a:r>
            <a:r>
              <a:rPr lang="da-DK" baseline="0" dirty="0" smtClean="0"/>
              <a:t> farm </a:t>
            </a:r>
            <a:r>
              <a:rPr lang="da-DK" baseline="0" dirty="0" err="1" smtClean="0"/>
              <a:t>would</a:t>
            </a:r>
            <a:r>
              <a:rPr lang="da-DK" baseline="0" dirty="0" smtClean="0"/>
              <a:t> </a:t>
            </a:r>
            <a:r>
              <a:rPr lang="da-DK" baseline="0" dirty="0" err="1" smtClean="0"/>
              <a:t>be</a:t>
            </a:r>
            <a:r>
              <a:rPr lang="da-DK" baseline="0" dirty="0" smtClean="0"/>
              <a:t> </a:t>
            </a:r>
            <a:r>
              <a:rPr lang="da-DK" baseline="0" dirty="0" err="1" smtClean="0"/>
              <a:t>divested</a:t>
            </a:r>
            <a:r>
              <a:rPr lang="da-DK" baseline="0" dirty="0" smtClean="0"/>
              <a:t> to </a:t>
            </a:r>
            <a:r>
              <a:rPr lang="da-DK" baseline="0" dirty="0" err="1" smtClean="0"/>
              <a:t>institutional</a:t>
            </a:r>
            <a:r>
              <a:rPr lang="da-DK" baseline="0" dirty="0" smtClean="0"/>
              <a:t> investors, but </a:t>
            </a:r>
            <a:r>
              <a:rPr lang="da-DK" baseline="0" dirty="0" err="1" smtClean="0"/>
              <a:t>that</a:t>
            </a:r>
            <a:r>
              <a:rPr lang="da-DK" baseline="0" dirty="0" smtClean="0"/>
              <a:t> DONG </a:t>
            </a:r>
            <a:r>
              <a:rPr lang="da-DK" baseline="0" dirty="0" err="1" smtClean="0"/>
              <a:t>Eneryg</a:t>
            </a:r>
            <a:r>
              <a:rPr lang="da-DK" baseline="0" dirty="0" smtClean="0"/>
              <a:t> </a:t>
            </a:r>
            <a:r>
              <a:rPr lang="da-DK" baseline="0" dirty="0" err="1" smtClean="0"/>
              <a:t>would</a:t>
            </a:r>
            <a:r>
              <a:rPr lang="da-DK" baseline="0" dirty="0" smtClean="0"/>
              <a:t> </a:t>
            </a:r>
            <a:r>
              <a:rPr lang="da-DK" baseline="0" dirty="0" err="1" smtClean="0"/>
              <a:t>take</a:t>
            </a:r>
            <a:r>
              <a:rPr lang="da-DK" baseline="0" dirty="0" smtClean="0"/>
              <a:t> 100% of the </a:t>
            </a:r>
            <a:r>
              <a:rPr lang="da-DK" baseline="0" dirty="0" err="1" smtClean="0"/>
              <a:t>construction</a:t>
            </a:r>
            <a:r>
              <a:rPr lang="da-DK" baseline="0" dirty="0" smtClean="0"/>
              <a:t> </a:t>
            </a:r>
            <a:r>
              <a:rPr lang="da-DK" baseline="0" dirty="0" err="1" smtClean="0"/>
              <a:t>risk</a:t>
            </a:r>
            <a:r>
              <a:rPr lang="da-DK" baseline="0" dirty="0" smtClean="0"/>
              <a:t>. This </a:t>
            </a:r>
            <a:r>
              <a:rPr lang="da-DK" baseline="0" dirty="0" err="1" smtClean="0"/>
              <a:t>mdoel</a:t>
            </a:r>
            <a:r>
              <a:rPr lang="da-DK" baseline="0" dirty="0" smtClean="0"/>
              <a:t> is </a:t>
            </a:r>
            <a:r>
              <a:rPr lang="da-DK" baseline="0" dirty="0" err="1" smtClean="0"/>
              <a:t>widely</a:t>
            </a:r>
            <a:r>
              <a:rPr lang="da-DK" baseline="0" dirty="0" smtClean="0"/>
              <a:t> </a:t>
            </a:r>
            <a:r>
              <a:rPr lang="da-DK" baseline="0" dirty="0" err="1" smtClean="0"/>
              <a:t>applied</a:t>
            </a:r>
            <a:r>
              <a:rPr lang="da-DK" baseline="0" dirty="0" smtClean="0"/>
              <a:t> in the </a:t>
            </a:r>
            <a:r>
              <a:rPr lang="da-DK" baseline="0" dirty="0" err="1" smtClean="0"/>
              <a:t>industry</a:t>
            </a:r>
            <a:r>
              <a:rPr lang="da-DK" baseline="0" dirty="0" smtClean="0"/>
              <a:t> </a:t>
            </a:r>
            <a:r>
              <a:rPr lang="da-DK" baseline="0" dirty="0" err="1" smtClean="0"/>
              <a:t>today</a:t>
            </a:r>
            <a:r>
              <a:rPr lang="da-DK" baseline="0" dirty="0" smtClean="0"/>
              <a:t>.</a:t>
            </a:r>
          </a:p>
          <a:p>
            <a:endParaRPr lang="da-DK" baseline="0" dirty="0" smtClean="0"/>
          </a:p>
        </p:txBody>
      </p:sp>
      <p:sp>
        <p:nvSpPr>
          <p:cNvPr id="4" name="Pladsholder til slidenummer 3"/>
          <p:cNvSpPr>
            <a:spLocks noGrp="1"/>
          </p:cNvSpPr>
          <p:nvPr>
            <p:ph type="sldNum" sz="quarter" idx="10"/>
          </p:nvPr>
        </p:nvSpPr>
        <p:spPr/>
        <p:txBody>
          <a:bodyPr/>
          <a:lstStyle/>
          <a:p>
            <a:fld id="{18E01A9D-EF75-43F5-83FB-EB31D0611073}" type="slidenum">
              <a:rPr lang="da-DK" smtClean="0"/>
              <a:t>25</a:t>
            </a:fld>
            <a:endParaRPr lang="da-DK"/>
          </a:p>
        </p:txBody>
      </p:sp>
    </p:spTree>
    <p:extLst>
      <p:ext uri="{BB962C8B-B14F-4D97-AF65-F5344CB8AC3E}">
        <p14:creationId xmlns:p14="http://schemas.microsoft.com/office/powerpoint/2010/main" val="1993004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Marine </a:t>
            </a:r>
            <a:r>
              <a:rPr lang="da-DK" dirty="0" err="1" smtClean="0"/>
              <a:t>Spatial</a:t>
            </a:r>
            <a:r>
              <a:rPr lang="da-DK" dirty="0" smtClean="0"/>
              <a:t> Planning </a:t>
            </a:r>
            <a:r>
              <a:rPr lang="da-DK" dirty="0" err="1" smtClean="0"/>
              <a:t>exercise</a:t>
            </a:r>
            <a:r>
              <a:rPr lang="da-DK" dirty="0" smtClean="0"/>
              <a:t> </a:t>
            </a:r>
            <a:r>
              <a:rPr lang="da-DK" dirty="0" err="1" smtClean="0"/>
              <a:t>was</a:t>
            </a:r>
            <a:r>
              <a:rPr lang="da-DK" dirty="0" smtClean="0"/>
              <a:t> </a:t>
            </a:r>
            <a:r>
              <a:rPr lang="da-DK" dirty="0" err="1" smtClean="0"/>
              <a:t>repeated</a:t>
            </a:r>
            <a:r>
              <a:rPr lang="da-DK" dirty="0" smtClean="0"/>
              <a:t> </a:t>
            </a:r>
            <a:r>
              <a:rPr lang="da-DK" dirty="0" err="1" smtClean="0"/>
              <a:t>again</a:t>
            </a:r>
            <a:r>
              <a:rPr lang="da-DK" dirty="0" smtClean="0"/>
              <a:t> by DEA, </a:t>
            </a:r>
            <a:r>
              <a:rPr lang="da-DK" dirty="0" err="1" smtClean="0"/>
              <a:t>identifying</a:t>
            </a:r>
            <a:r>
              <a:rPr lang="da-DK" dirty="0" smtClean="0"/>
              <a:t> 6 </a:t>
            </a:r>
            <a:r>
              <a:rPr lang="da-DK" dirty="0" err="1" smtClean="0"/>
              <a:t>areas</a:t>
            </a:r>
            <a:r>
              <a:rPr lang="da-DK" dirty="0" smtClean="0"/>
              <a:t> for future offshore </a:t>
            </a:r>
            <a:r>
              <a:rPr lang="da-DK" dirty="0" err="1" smtClean="0"/>
              <a:t>wind</a:t>
            </a:r>
            <a:r>
              <a:rPr lang="da-DK" dirty="0" smtClean="0"/>
              <a:t> farm </a:t>
            </a:r>
            <a:r>
              <a:rPr lang="da-DK" dirty="0" err="1" smtClean="0"/>
              <a:t>auctions</a:t>
            </a:r>
            <a:endParaRPr lang="da-DK" dirty="0" smtClean="0"/>
          </a:p>
          <a:p>
            <a:endParaRPr lang="da-DK" dirty="0" smtClean="0"/>
          </a:p>
          <a:p>
            <a:r>
              <a:rPr lang="da-DK" dirty="0" smtClean="0"/>
              <a:t>On the </a:t>
            </a:r>
            <a:r>
              <a:rPr lang="da-DK" dirty="0" err="1" smtClean="0"/>
              <a:t>company</a:t>
            </a:r>
            <a:r>
              <a:rPr lang="da-DK" dirty="0" smtClean="0"/>
              <a:t> side of </a:t>
            </a:r>
            <a:r>
              <a:rPr lang="da-DK" dirty="0" err="1" smtClean="0"/>
              <a:t>thinigs</a:t>
            </a:r>
            <a:r>
              <a:rPr lang="da-DK" dirty="0" smtClean="0"/>
              <a:t>, the Credit rating of DONG</a:t>
            </a:r>
            <a:r>
              <a:rPr lang="da-DK" baseline="0" dirty="0" smtClean="0"/>
              <a:t> Energy </a:t>
            </a:r>
            <a:r>
              <a:rPr lang="da-DK" baseline="0" dirty="0" err="1" smtClean="0"/>
              <a:t>was</a:t>
            </a:r>
            <a:r>
              <a:rPr lang="da-DK" baseline="0" dirty="0" smtClean="0"/>
              <a:t> </a:t>
            </a:r>
            <a:r>
              <a:rPr lang="da-DK" baseline="0" dirty="0" err="1" smtClean="0"/>
              <a:t>downgraded</a:t>
            </a:r>
            <a:r>
              <a:rPr lang="da-DK" baseline="0" dirty="0" smtClean="0"/>
              <a:t>, </a:t>
            </a:r>
            <a:r>
              <a:rPr lang="da-DK" baseline="0" dirty="0" err="1" smtClean="0"/>
              <a:t>mainly</a:t>
            </a:r>
            <a:r>
              <a:rPr lang="da-DK" baseline="0" dirty="0" smtClean="0"/>
              <a:t> due to gas </a:t>
            </a:r>
            <a:r>
              <a:rPr lang="da-DK" baseline="0" dirty="0" err="1" smtClean="0"/>
              <a:t>prices</a:t>
            </a:r>
            <a:r>
              <a:rPr lang="da-DK" baseline="0" dirty="0" smtClean="0"/>
              <a:t> </a:t>
            </a:r>
            <a:r>
              <a:rPr lang="da-DK" baseline="0" dirty="0" err="1" smtClean="0"/>
              <a:t>taking</a:t>
            </a:r>
            <a:r>
              <a:rPr lang="da-DK" baseline="0" dirty="0" smtClean="0"/>
              <a:t> a </a:t>
            </a:r>
            <a:r>
              <a:rPr lang="da-DK" baseline="0" dirty="0" err="1" smtClean="0"/>
              <a:t>fall</a:t>
            </a:r>
            <a:r>
              <a:rPr lang="da-DK" baseline="0" dirty="0" smtClean="0"/>
              <a:t> and gas </a:t>
            </a:r>
            <a:r>
              <a:rPr lang="da-DK" baseline="0" dirty="0" err="1" smtClean="0"/>
              <a:t>contracts</a:t>
            </a:r>
            <a:r>
              <a:rPr lang="da-DK" baseline="0" dirty="0" smtClean="0"/>
              <a:t> </a:t>
            </a:r>
            <a:r>
              <a:rPr lang="da-DK" baseline="0" dirty="0" err="1" smtClean="0"/>
              <a:t>finishing</a:t>
            </a:r>
            <a:r>
              <a:rPr lang="da-DK" baseline="0" dirty="0" smtClean="0"/>
              <a:t> (the </a:t>
            </a:r>
            <a:r>
              <a:rPr lang="da-DK" baseline="0" dirty="0" err="1" smtClean="0"/>
              <a:t>company</a:t>
            </a:r>
            <a:r>
              <a:rPr lang="da-DK" baseline="0" dirty="0" smtClean="0"/>
              <a:t> </a:t>
            </a:r>
            <a:r>
              <a:rPr lang="da-DK" baseline="0" dirty="0" err="1" smtClean="0"/>
              <a:t>was</a:t>
            </a:r>
            <a:r>
              <a:rPr lang="da-DK" baseline="0" dirty="0" smtClean="0"/>
              <a:t> </a:t>
            </a:r>
            <a:r>
              <a:rPr lang="da-DK" baseline="0" dirty="0" err="1" smtClean="0"/>
              <a:t>reliant</a:t>
            </a:r>
            <a:r>
              <a:rPr lang="da-DK" baseline="0" dirty="0" smtClean="0"/>
              <a:t> on gas sale </a:t>
            </a:r>
            <a:r>
              <a:rPr lang="da-DK" baseline="0" dirty="0" err="1" smtClean="0"/>
              <a:t>sto</a:t>
            </a:r>
            <a:r>
              <a:rPr lang="da-DK" baseline="0" dirty="0" smtClean="0"/>
              <a:t> a large </a:t>
            </a:r>
            <a:r>
              <a:rPr lang="da-DK" baseline="0" dirty="0" err="1" smtClean="0"/>
              <a:t>exctent</a:t>
            </a:r>
            <a:r>
              <a:rPr lang="da-DK" baseline="0" dirty="0" smtClean="0"/>
              <a:t> at the time). The </a:t>
            </a:r>
            <a:r>
              <a:rPr lang="da-DK" baseline="0" dirty="0" err="1" smtClean="0"/>
              <a:t>Ministry</a:t>
            </a:r>
            <a:r>
              <a:rPr lang="da-DK" baseline="0" dirty="0" smtClean="0"/>
              <a:t> of Finance </a:t>
            </a:r>
            <a:r>
              <a:rPr lang="da-DK" baseline="0" dirty="0" err="1" smtClean="0"/>
              <a:t>found</a:t>
            </a:r>
            <a:r>
              <a:rPr lang="da-DK" baseline="0" dirty="0" smtClean="0"/>
              <a:t> a solution for </a:t>
            </a:r>
            <a:r>
              <a:rPr lang="da-DK" baseline="0" dirty="0" err="1" smtClean="0"/>
              <a:t>financial</a:t>
            </a:r>
            <a:r>
              <a:rPr lang="da-DK" baseline="0" dirty="0" smtClean="0"/>
              <a:t> </a:t>
            </a:r>
            <a:r>
              <a:rPr lang="da-DK" baseline="0" dirty="0" err="1" smtClean="0"/>
              <a:t>restructuring</a:t>
            </a:r>
            <a:r>
              <a:rPr lang="da-DK" baseline="0" dirty="0" smtClean="0"/>
              <a:t> of the </a:t>
            </a:r>
            <a:r>
              <a:rPr lang="da-DK" baseline="0" dirty="0" err="1" smtClean="0"/>
              <a:t>company</a:t>
            </a:r>
            <a:r>
              <a:rPr lang="da-DK" baseline="0" dirty="0" smtClean="0"/>
              <a:t>, and the </a:t>
            </a:r>
            <a:r>
              <a:rPr lang="da-DK" baseline="0" dirty="0" err="1" smtClean="0"/>
              <a:t>financial</a:t>
            </a:r>
            <a:r>
              <a:rPr lang="da-DK" baseline="0" dirty="0" smtClean="0"/>
              <a:t> </a:t>
            </a:r>
            <a:r>
              <a:rPr lang="da-DK" baseline="0" dirty="0" err="1" smtClean="0"/>
              <a:t>outlook</a:t>
            </a:r>
            <a:r>
              <a:rPr lang="da-DK" baseline="0" dirty="0" smtClean="0"/>
              <a:t> of DONG Energy had </a:t>
            </a:r>
            <a:r>
              <a:rPr lang="da-DK" baseline="0" dirty="0" err="1" smtClean="0"/>
              <a:t>returned</a:t>
            </a:r>
            <a:r>
              <a:rPr lang="da-DK" baseline="0" dirty="0" smtClean="0"/>
              <a:t> to stable by 2014. </a:t>
            </a:r>
          </a:p>
          <a:p>
            <a:endParaRPr lang="da-DK" baseline="0" dirty="0" smtClean="0"/>
          </a:p>
          <a:p>
            <a:r>
              <a:rPr lang="da-DK" baseline="0" dirty="0" smtClean="0"/>
              <a:t>DONG Energy </a:t>
            </a:r>
            <a:r>
              <a:rPr lang="da-DK" baseline="0" dirty="0" err="1" smtClean="0"/>
              <a:t>carried</a:t>
            </a:r>
            <a:r>
              <a:rPr lang="da-DK" baseline="0" dirty="0" smtClean="0"/>
              <a:t> </a:t>
            </a:r>
            <a:r>
              <a:rPr lang="da-DK" baseline="0" dirty="0" err="1" smtClean="0"/>
              <a:t>through</a:t>
            </a:r>
            <a:r>
              <a:rPr lang="da-DK" baseline="0" dirty="0" smtClean="0"/>
              <a:t> </a:t>
            </a:r>
            <a:r>
              <a:rPr lang="da-DK" baseline="0" dirty="0" err="1" smtClean="0"/>
              <a:t>their</a:t>
            </a:r>
            <a:r>
              <a:rPr lang="da-DK" baseline="0" dirty="0" smtClean="0"/>
              <a:t> </a:t>
            </a:r>
            <a:r>
              <a:rPr lang="da-DK" baseline="0" dirty="0" err="1" smtClean="0"/>
              <a:t>strategic</a:t>
            </a:r>
            <a:r>
              <a:rPr lang="da-DK" baseline="0" dirty="0" smtClean="0"/>
              <a:t> </a:t>
            </a:r>
            <a:r>
              <a:rPr lang="da-DK" baseline="0" dirty="0" err="1" smtClean="0"/>
              <a:t>focus</a:t>
            </a:r>
            <a:r>
              <a:rPr lang="da-DK" baseline="0" dirty="0" smtClean="0"/>
              <a:t> on offshore </a:t>
            </a:r>
            <a:r>
              <a:rPr lang="da-DK" baseline="0" dirty="0" err="1" smtClean="0"/>
              <a:t>wind</a:t>
            </a:r>
            <a:r>
              <a:rPr lang="da-DK" baseline="0" dirty="0" smtClean="0"/>
              <a:t>, as </a:t>
            </a:r>
            <a:r>
              <a:rPr lang="da-DK" baseline="0" dirty="0" err="1" smtClean="0"/>
              <a:t>they</a:t>
            </a:r>
            <a:r>
              <a:rPr lang="da-DK" baseline="0" dirty="0" smtClean="0"/>
              <a:t> </a:t>
            </a:r>
            <a:r>
              <a:rPr lang="da-DK" baseline="0" dirty="0" err="1" smtClean="0"/>
              <a:t>took</a:t>
            </a:r>
            <a:r>
              <a:rPr lang="da-DK" baseline="0" dirty="0" smtClean="0"/>
              <a:t> over a US offshore </a:t>
            </a:r>
            <a:r>
              <a:rPr lang="da-DK" baseline="0" dirty="0" err="1" smtClean="0"/>
              <a:t>wind</a:t>
            </a:r>
            <a:r>
              <a:rPr lang="da-DK" baseline="0" dirty="0" smtClean="0"/>
              <a:t> </a:t>
            </a:r>
            <a:r>
              <a:rPr lang="da-DK" baseline="0" dirty="0" err="1" smtClean="0"/>
              <a:t>development</a:t>
            </a:r>
            <a:r>
              <a:rPr lang="da-DK" baseline="0" dirty="0" smtClean="0"/>
              <a:t> </a:t>
            </a:r>
            <a:r>
              <a:rPr lang="da-DK" baseline="0" dirty="0" err="1" smtClean="0"/>
              <a:t>project</a:t>
            </a:r>
            <a:r>
              <a:rPr lang="da-DK" baseline="0" dirty="0" smtClean="0"/>
              <a:t> and made </a:t>
            </a:r>
            <a:r>
              <a:rPr lang="da-DK" baseline="0" dirty="0" err="1" smtClean="0"/>
              <a:t>investment</a:t>
            </a:r>
            <a:r>
              <a:rPr lang="da-DK" baseline="0" dirty="0" smtClean="0"/>
              <a:t> decision on a 1.2 GW offshore </a:t>
            </a:r>
            <a:r>
              <a:rPr lang="da-DK" baseline="0" dirty="0" err="1" smtClean="0"/>
              <a:t>wind</a:t>
            </a:r>
            <a:r>
              <a:rPr lang="da-DK" baseline="0" dirty="0" smtClean="0"/>
              <a:t> farm </a:t>
            </a:r>
            <a:r>
              <a:rPr lang="da-DK" baseline="0" dirty="0" err="1" smtClean="0"/>
              <a:t>Hornsea</a:t>
            </a:r>
            <a:r>
              <a:rPr lang="da-DK" baseline="0" dirty="0" smtClean="0"/>
              <a:t> 1, the </a:t>
            </a:r>
            <a:r>
              <a:rPr lang="da-DK" baseline="0" dirty="0" err="1" smtClean="0"/>
              <a:t>largest</a:t>
            </a:r>
            <a:r>
              <a:rPr lang="da-DK" baseline="0" dirty="0" smtClean="0"/>
              <a:t> in the </a:t>
            </a:r>
            <a:r>
              <a:rPr lang="da-DK" baseline="0" dirty="0" err="1" smtClean="0"/>
              <a:t>world</a:t>
            </a:r>
            <a:r>
              <a:rPr lang="da-DK" baseline="0" dirty="0" smtClean="0"/>
              <a: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26</a:t>
            </a:fld>
            <a:endParaRPr lang="da-DK"/>
          </a:p>
        </p:txBody>
      </p:sp>
    </p:spTree>
    <p:extLst>
      <p:ext uri="{BB962C8B-B14F-4D97-AF65-F5344CB8AC3E}">
        <p14:creationId xmlns:p14="http://schemas.microsoft.com/office/powerpoint/2010/main" val="372869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The </a:t>
            </a:r>
            <a:r>
              <a:rPr lang="da-DK" baseline="0" dirty="0" err="1" smtClean="0"/>
              <a:t>first</a:t>
            </a:r>
            <a:r>
              <a:rPr lang="da-DK" baseline="0" dirty="0" smtClean="0"/>
              <a:t> </a:t>
            </a:r>
            <a:r>
              <a:rPr lang="da-DK" baseline="0" dirty="0" err="1" smtClean="0"/>
              <a:t>learning</a:t>
            </a:r>
            <a:r>
              <a:rPr lang="da-DK" baseline="0" dirty="0" smtClean="0"/>
              <a:t> is the </a:t>
            </a:r>
            <a:r>
              <a:rPr lang="da-DK" baseline="0" dirty="0" err="1" smtClean="0"/>
              <a:t>importance</a:t>
            </a:r>
            <a:r>
              <a:rPr lang="da-DK" baseline="0" dirty="0" smtClean="0"/>
              <a:t> of </a:t>
            </a:r>
            <a:r>
              <a:rPr lang="da-DK" baseline="0" dirty="0" err="1" smtClean="0"/>
              <a:t>energy</a:t>
            </a:r>
            <a:r>
              <a:rPr lang="da-DK" baseline="0" dirty="0" smtClean="0"/>
              <a:t> </a:t>
            </a:r>
            <a:r>
              <a:rPr lang="da-DK" baseline="0" dirty="0" err="1" smtClean="0"/>
              <a:t>planning</a:t>
            </a:r>
            <a:r>
              <a:rPr lang="da-DK" baseline="0" dirty="0" smtClean="0"/>
              <a:t> – it is </a:t>
            </a:r>
            <a:r>
              <a:rPr lang="da-DK" baseline="0" dirty="0" err="1" smtClean="0"/>
              <a:t>essential</a:t>
            </a:r>
            <a:r>
              <a:rPr lang="da-DK" baseline="0" dirty="0" smtClean="0"/>
              <a:t> but it </a:t>
            </a:r>
            <a:r>
              <a:rPr lang="da-DK" baseline="0" dirty="0" err="1" smtClean="0"/>
              <a:t>should</a:t>
            </a:r>
            <a:r>
              <a:rPr lang="da-DK" baseline="0" dirty="0" smtClean="0"/>
              <a:t> have </a:t>
            </a:r>
            <a:r>
              <a:rPr lang="da-DK" baseline="0" dirty="0" err="1" smtClean="0"/>
              <a:t>several</a:t>
            </a:r>
            <a:r>
              <a:rPr lang="da-DK" baseline="0" dirty="0" smtClean="0"/>
              <a:t> </a:t>
            </a:r>
            <a:r>
              <a:rPr lang="da-DK" baseline="0" dirty="0" err="1" smtClean="0"/>
              <a:t>characteristics</a:t>
            </a:r>
            <a:r>
              <a:rPr lang="da-DK" baseline="0" dirty="0" smtClean="0"/>
              <a:t> to </a:t>
            </a:r>
            <a:r>
              <a:rPr lang="da-DK" baseline="0" dirty="0" err="1" smtClean="0"/>
              <a:t>be</a:t>
            </a:r>
            <a:r>
              <a:rPr lang="da-DK" baseline="0" dirty="0" smtClean="0"/>
              <a:t> </a:t>
            </a:r>
            <a:r>
              <a:rPr lang="da-DK" baseline="0" dirty="0" err="1" smtClean="0"/>
              <a:t>effective</a:t>
            </a:r>
            <a:r>
              <a:rPr lang="da-DK" baseline="0" dirty="0" smtClean="0"/>
              <a:t>. </a:t>
            </a:r>
            <a:r>
              <a:rPr lang="da-DK" baseline="0" dirty="0" err="1" smtClean="0"/>
              <a:t>These</a:t>
            </a:r>
            <a:r>
              <a:rPr lang="da-DK" baseline="0" dirty="0" smtClean="0"/>
              <a:t> </a:t>
            </a:r>
            <a:r>
              <a:rPr lang="da-DK" baseline="0" dirty="0" err="1" smtClean="0"/>
              <a:t>are</a:t>
            </a:r>
            <a:r>
              <a:rPr lang="da-DK" baseline="0" dirty="0" smtClean="0"/>
              <a:t> </a:t>
            </a:r>
            <a:r>
              <a:rPr lang="da-DK" baseline="0" dirty="0" err="1" smtClean="0"/>
              <a:t>mainly</a:t>
            </a:r>
            <a:r>
              <a:rPr lang="da-DK" baseline="0" dirty="0" smtClean="0"/>
              <a:t> </a:t>
            </a:r>
            <a:r>
              <a:rPr lang="da-DK" baseline="0" dirty="0" err="1" smtClean="0"/>
              <a:t>again</a:t>
            </a:r>
            <a:r>
              <a:rPr lang="da-DK" baseline="0" dirty="0" smtClean="0"/>
              <a:t> to </a:t>
            </a:r>
            <a:r>
              <a:rPr lang="da-DK" baseline="0" dirty="0" err="1" smtClean="0"/>
              <a:t>reduce</a:t>
            </a:r>
            <a:r>
              <a:rPr lang="da-DK" baseline="0" dirty="0" smtClean="0"/>
              <a:t> </a:t>
            </a:r>
            <a:r>
              <a:rPr lang="da-DK" baseline="0" dirty="0" err="1" smtClean="0"/>
              <a:t>that</a:t>
            </a:r>
            <a:r>
              <a:rPr lang="da-DK" baseline="0" dirty="0" smtClean="0"/>
              <a:t> policy </a:t>
            </a:r>
            <a:r>
              <a:rPr lang="da-DK" baseline="0" dirty="0" err="1" smtClean="0"/>
              <a:t>risk</a:t>
            </a:r>
            <a:r>
              <a:rPr lang="da-DK" baseline="0" dirty="0" smtClean="0"/>
              <a:t> or </a:t>
            </a:r>
            <a:r>
              <a:rPr lang="da-DK" baseline="0" dirty="0" err="1" smtClean="0"/>
              <a:t>regulatory</a:t>
            </a:r>
            <a:r>
              <a:rPr lang="da-DK" baseline="0" dirty="0" smtClean="0"/>
              <a:t> </a:t>
            </a:r>
            <a:r>
              <a:rPr lang="da-DK" baseline="0" dirty="0" err="1" smtClean="0"/>
              <a:t>risk</a:t>
            </a:r>
            <a:r>
              <a:rPr lang="da-DK" baseline="0" dirty="0" smtClean="0"/>
              <a:t> and to </a:t>
            </a:r>
            <a:r>
              <a:rPr lang="da-DK" baseline="0" dirty="0" err="1" smtClean="0"/>
              <a:t>achieve</a:t>
            </a:r>
            <a:r>
              <a:rPr lang="da-DK" baseline="0" dirty="0" smtClean="0"/>
              <a:t> </a:t>
            </a:r>
            <a:r>
              <a:rPr lang="da-DK" baseline="0" dirty="0" err="1" smtClean="0"/>
              <a:t>cliamte</a:t>
            </a:r>
            <a:r>
              <a:rPr lang="da-DK" baseline="0" dirty="0" smtClean="0"/>
              <a:t> and </a:t>
            </a:r>
            <a:r>
              <a:rPr lang="da-DK" baseline="0" dirty="0" err="1" smtClean="0"/>
              <a:t>energy</a:t>
            </a:r>
            <a:r>
              <a:rPr lang="da-DK" baseline="0" dirty="0" smtClean="0"/>
              <a:t> </a:t>
            </a:r>
            <a:r>
              <a:rPr lang="da-DK" baseline="0" dirty="0" err="1" smtClean="0"/>
              <a:t>targets</a:t>
            </a:r>
            <a:endParaRPr lang="da-DK" baseline="0" dirty="0" smtClean="0"/>
          </a:p>
          <a:p>
            <a:endParaRPr lang="da-DK" baseline="0" dirty="0" smtClean="0"/>
          </a:p>
          <a:p>
            <a:pPr marL="228600" indent="-228600">
              <a:buAutoNum type="arabicPeriod"/>
            </a:pPr>
            <a:r>
              <a:rPr lang="da-DK" baseline="0" dirty="0" smtClean="0"/>
              <a:t>Energy </a:t>
            </a:r>
            <a:r>
              <a:rPr lang="da-DK" baseline="0" dirty="0" err="1" smtClean="0"/>
              <a:t>planning</a:t>
            </a:r>
            <a:r>
              <a:rPr lang="da-DK" baseline="0" dirty="0" smtClean="0"/>
              <a:t> </a:t>
            </a:r>
            <a:r>
              <a:rPr lang="da-DK" baseline="0" dirty="0" err="1" smtClean="0"/>
              <a:t>needs</a:t>
            </a:r>
            <a:r>
              <a:rPr lang="da-DK" baseline="0" dirty="0" smtClean="0"/>
              <a:t> to </a:t>
            </a:r>
            <a:r>
              <a:rPr lang="da-DK" baseline="0" dirty="0" err="1" smtClean="0"/>
              <a:t>be</a:t>
            </a:r>
            <a:r>
              <a:rPr lang="da-DK" baseline="0" dirty="0" smtClean="0"/>
              <a:t> </a:t>
            </a:r>
            <a:r>
              <a:rPr lang="da-DK" b="1" baseline="0" dirty="0" smtClean="0"/>
              <a:t>long term </a:t>
            </a:r>
            <a:r>
              <a:rPr lang="da-DK" baseline="0" dirty="0" smtClean="0"/>
              <a:t>in </a:t>
            </a:r>
            <a:r>
              <a:rPr lang="da-DK" baseline="0" dirty="0" err="1" smtClean="0"/>
              <a:t>order</a:t>
            </a:r>
            <a:r>
              <a:rPr lang="da-DK" baseline="0" dirty="0" smtClean="0"/>
              <a:t> for </a:t>
            </a:r>
            <a:r>
              <a:rPr lang="da-DK" baseline="0" dirty="0" err="1" smtClean="0"/>
              <a:t>industry</a:t>
            </a:r>
            <a:r>
              <a:rPr lang="da-DK" baseline="0" dirty="0" smtClean="0"/>
              <a:t> to </a:t>
            </a:r>
            <a:r>
              <a:rPr lang="da-DK" baseline="0" dirty="0" err="1" smtClean="0"/>
              <a:t>make</a:t>
            </a:r>
            <a:r>
              <a:rPr lang="da-DK" baseline="0" dirty="0" smtClean="0"/>
              <a:t> long term </a:t>
            </a:r>
            <a:r>
              <a:rPr lang="da-DK" baseline="0" dirty="0" err="1" smtClean="0"/>
              <a:t>commitments</a:t>
            </a:r>
            <a:r>
              <a:rPr lang="da-DK" baseline="0" dirty="0" smtClean="0"/>
              <a:t> </a:t>
            </a:r>
          </a:p>
          <a:p>
            <a:pPr marL="228600" indent="-228600">
              <a:buAutoNum type="arabicPeriod"/>
            </a:pPr>
            <a:endParaRPr lang="da-DK" baseline="0" dirty="0" smtClean="0"/>
          </a:p>
          <a:p>
            <a:pPr marL="228600" indent="-228600">
              <a:buAutoNum type="arabicPeriod"/>
            </a:pPr>
            <a:r>
              <a:rPr lang="da-DK" baseline="0" dirty="0" smtClean="0"/>
              <a:t>It </a:t>
            </a:r>
            <a:r>
              <a:rPr lang="da-DK" baseline="0" dirty="0" err="1" smtClean="0"/>
              <a:t>needs</a:t>
            </a:r>
            <a:r>
              <a:rPr lang="da-DK" baseline="0" dirty="0" smtClean="0"/>
              <a:t> to </a:t>
            </a:r>
            <a:r>
              <a:rPr lang="da-DK" baseline="0" dirty="0" err="1" smtClean="0"/>
              <a:t>reflect</a:t>
            </a:r>
            <a:r>
              <a:rPr lang="da-DK" baseline="0" dirty="0" smtClean="0"/>
              <a:t> </a:t>
            </a:r>
            <a:r>
              <a:rPr lang="da-DK" b="1" baseline="0" dirty="0" err="1" smtClean="0"/>
              <a:t>transparency</a:t>
            </a:r>
            <a:r>
              <a:rPr lang="da-DK" b="1" baseline="0" dirty="0" smtClean="0"/>
              <a:t> and </a:t>
            </a:r>
            <a:r>
              <a:rPr lang="da-DK" b="1" baseline="0" dirty="0" err="1" smtClean="0"/>
              <a:t>stability</a:t>
            </a:r>
            <a:r>
              <a:rPr lang="da-DK" baseline="0" dirty="0" smtClean="0"/>
              <a:t>. If </a:t>
            </a:r>
            <a:r>
              <a:rPr lang="da-DK" baseline="0" dirty="0" err="1" smtClean="0"/>
              <a:t>political</a:t>
            </a:r>
            <a:r>
              <a:rPr lang="da-DK" baseline="0" dirty="0" smtClean="0"/>
              <a:t> decisions </a:t>
            </a:r>
            <a:r>
              <a:rPr lang="da-DK" baseline="0" dirty="0" err="1" smtClean="0"/>
              <a:t>are</a:t>
            </a:r>
            <a:r>
              <a:rPr lang="da-DK" baseline="0" dirty="0" smtClean="0"/>
              <a:t> </a:t>
            </a:r>
            <a:r>
              <a:rPr lang="da-DK" baseline="0" dirty="0" err="1" smtClean="0"/>
              <a:t>reversed</a:t>
            </a:r>
            <a:r>
              <a:rPr lang="da-DK" baseline="0" dirty="0" smtClean="0"/>
              <a:t> or </a:t>
            </a:r>
            <a:r>
              <a:rPr lang="da-DK" baseline="0" dirty="0" err="1" smtClean="0"/>
              <a:t>retroactively</a:t>
            </a:r>
            <a:r>
              <a:rPr lang="da-DK" baseline="0" dirty="0" smtClean="0"/>
              <a:t> changed, it </a:t>
            </a:r>
            <a:r>
              <a:rPr lang="da-DK" baseline="0" dirty="0" err="1" smtClean="0"/>
              <a:t>can</a:t>
            </a:r>
            <a:r>
              <a:rPr lang="da-DK" baseline="0" dirty="0" smtClean="0"/>
              <a:t> </a:t>
            </a:r>
            <a:r>
              <a:rPr lang="da-DK" baseline="0" dirty="0" err="1" smtClean="0"/>
              <a:t>severely</a:t>
            </a:r>
            <a:r>
              <a:rPr lang="da-DK" baseline="0" dirty="0" smtClean="0"/>
              <a:t> </a:t>
            </a:r>
            <a:r>
              <a:rPr lang="da-DK" baseline="0" dirty="0" err="1" smtClean="0"/>
              <a:t>damage</a:t>
            </a:r>
            <a:r>
              <a:rPr lang="da-DK" baseline="0" dirty="0" smtClean="0"/>
              <a:t> the </a:t>
            </a:r>
            <a:r>
              <a:rPr lang="da-DK" baseline="0" dirty="0" err="1" smtClean="0"/>
              <a:t>government’s</a:t>
            </a:r>
            <a:r>
              <a:rPr lang="da-DK" baseline="0" dirty="0" smtClean="0"/>
              <a:t> </a:t>
            </a:r>
            <a:r>
              <a:rPr lang="da-DK" baseline="0" dirty="0" err="1" smtClean="0"/>
              <a:t>credibility</a:t>
            </a:r>
            <a:r>
              <a:rPr lang="da-DK" baseline="0" dirty="0" smtClean="0"/>
              <a:t> with developers and investors, </a:t>
            </a:r>
            <a:r>
              <a:rPr lang="da-DK" baseline="0" dirty="0" err="1" smtClean="0"/>
              <a:t>leading</a:t>
            </a:r>
            <a:r>
              <a:rPr lang="da-DK" baseline="0" dirty="0" smtClean="0"/>
              <a:t> to </a:t>
            </a:r>
            <a:r>
              <a:rPr lang="da-DK" baseline="0" dirty="0" err="1" smtClean="0"/>
              <a:t>greater</a:t>
            </a:r>
            <a:r>
              <a:rPr lang="da-DK" baseline="0" dirty="0" smtClean="0"/>
              <a:t> </a:t>
            </a:r>
            <a:r>
              <a:rPr lang="da-DK" baseline="0" dirty="0" err="1" smtClean="0"/>
              <a:t>perceived</a:t>
            </a:r>
            <a:r>
              <a:rPr lang="da-DK" baseline="0" dirty="0" smtClean="0"/>
              <a:t> </a:t>
            </a:r>
            <a:r>
              <a:rPr lang="da-DK" baseline="0" dirty="0" err="1" smtClean="0"/>
              <a:t>risk</a:t>
            </a:r>
            <a:r>
              <a:rPr lang="da-DK" baseline="0" dirty="0" smtClean="0"/>
              <a:t>, </a:t>
            </a:r>
            <a:r>
              <a:rPr lang="da-DK" baseline="0" dirty="0" err="1" smtClean="0"/>
              <a:t>higher</a:t>
            </a:r>
            <a:r>
              <a:rPr lang="da-DK" baseline="0" dirty="0" smtClean="0"/>
              <a:t> </a:t>
            </a:r>
            <a:r>
              <a:rPr lang="da-DK" baseline="0" dirty="0" err="1" smtClean="0"/>
              <a:t>prices</a:t>
            </a:r>
            <a:r>
              <a:rPr lang="da-DK" baseline="0" dirty="0" smtClean="0"/>
              <a:t> and </a:t>
            </a:r>
            <a:r>
              <a:rPr lang="da-DK" baseline="0" dirty="0" err="1" smtClean="0"/>
              <a:t>slower</a:t>
            </a:r>
            <a:r>
              <a:rPr lang="da-DK" baseline="0" dirty="0" smtClean="0"/>
              <a:t> </a:t>
            </a:r>
            <a:r>
              <a:rPr lang="da-DK" baseline="0" dirty="0" err="1" smtClean="0"/>
              <a:t>uptake</a:t>
            </a:r>
            <a:r>
              <a:rPr lang="da-DK" baseline="0" dirty="0" smtClean="0"/>
              <a:t> of </a:t>
            </a:r>
            <a:r>
              <a:rPr lang="da-DK" baseline="0" dirty="0" err="1" smtClean="0"/>
              <a:t>renewable</a:t>
            </a:r>
            <a:r>
              <a:rPr lang="da-DK" baseline="0" dirty="0" smtClean="0"/>
              <a:t> </a:t>
            </a:r>
            <a:r>
              <a:rPr lang="da-DK" baseline="0" dirty="0" err="1" smtClean="0"/>
              <a:t>energy</a:t>
            </a:r>
            <a:r>
              <a:rPr lang="da-DK" baseline="0" dirty="0" smtClean="0"/>
              <a:t>.</a:t>
            </a:r>
          </a:p>
          <a:p>
            <a:pPr marL="0" indent="0">
              <a:buNone/>
            </a:pPr>
            <a:endParaRPr lang="da-DK" baseline="0" dirty="0" smtClean="0"/>
          </a:p>
          <a:p>
            <a:pPr marL="228600" indent="-228600">
              <a:buAutoNum type="arabicPeriod"/>
            </a:pPr>
            <a:r>
              <a:rPr lang="da-DK" baseline="0" dirty="0" err="1" smtClean="0"/>
              <a:t>Include</a:t>
            </a:r>
            <a:r>
              <a:rPr lang="da-DK" baseline="0" dirty="0" smtClean="0"/>
              <a:t> </a:t>
            </a:r>
            <a:r>
              <a:rPr lang="da-DK" baseline="0" dirty="0" err="1" smtClean="0"/>
              <a:t>dialogue</a:t>
            </a:r>
            <a:r>
              <a:rPr lang="da-DK" baseline="0" dirty="0" smtClean="0"/>
              <a:t> with future </a:t>
            </a:r>
            <a:r>
              <a:rPr lang="da-DK" baseline="0" dirty="0" err="1" smtClean="0"/>
              <a:t>players</a:t>
            </a:r>
            <a:r>
              <a:rPr lang="da-DK" baseline="0" dirty="0" smtClean="0"/>
              <a:t> at the </a:t>
            </a:r>
            <a:r>
              <a:rPr lang="da-DK" baseline="0" dirty="0" err="1" smtClean="0"/>
              <a:t>early</a:t>
            </a:r>
            <a:r>
              <a:rPr lang="da-DK" baseline="0" dirty="0" smtClean="0"/>
              <a:t> stages – </a:t>
            </a:r>
            <a:r>
              <a:rPr lang="da-DK" baseline="0" dirty="0" err="1" smtClean="0"/>
              <a:t>this</a:t>
            </a:r>
            <a:r>
              <a:rPr lang="da-DK" baseline="0" dirty="0" smtClean="0"/>
              <a:t> </a:t>
            </a:r>
            <a:r>
              <a:rPr lang="da-DK" baseline="0" dirty="0" err="1" smtClean="0"/>
              <a:t>can</a:t>
            </a:r>
            <a:r>
              <a:rPr lang="da-DK" baseline="0" dirty="0" smtClean="0"/>
              <a:t> </a:t>
            </a:r>
            <a:r>
              <a:rPr lang="da-DK" baseline="0" dirty="0" err="1" smtClean="0"/>
              <a:t>help</a:t>
            </a:r>
            <a:r>
              <a:rPr lang="da-DK" baseline="0" dirty="0" smtClean="0"/>
              <a:t> design the </a:t>
            </a:r>
            <a:r>
              <a:rPr lang="da-DK" baseline="0" dirty="0" err="1" smtClean="0"/>
              <a:t>rules</a:t>
            </a:r>
            <a:r>
              <a:rPr lang="da-DK" baseline="0" dirty="0" smtClean="0"/>
              <a:t> to </a:t>
            </a:r>
            <a:r>
              <a:rPr lang="da-DK" baseline="0" dirty="0" err="1" smtClean="0"/>
              <a:t>avoid</a:t>
            </a:r>
            <a:r>
              <a:rPr lang="da-DK" baseline="0" dirty="0" smtClean="0"/>
              <a:t> </a:t>
            </a:r>
            <a:r>
              <a:rPr lang="da-DK" baseline="0" dirty="0" err="1" smtClean="0"/>
              <a:t>delays</a:t>
            </a:r>
            <a:r>
              <a:rPr lang="da-DK" baseline="0" dirty="0" smtClean="0"/>
              <a:t> at a </a:t>
            </a:r>
            <a:r>
              <a:rPr lang="da-DK" baseline="0" dirty="0" err="1" smtClean="0"/>
              <a:t>later</a:t>
            </a:r>
            <a:r>
              <a:rPr lang="da-DK" baseline="0" dirty="0" smtClean="0"/>
              <a:t> stage. A </a:t>
            </a:r>
            <a:r>
              <a:rPr lang="da-DK" baseline="0" dirty="0" err="1" smtClean="0"/>
              <a:t>concrete</a:t>
            </a:r>
            <a:r>
              <a:rPr lang="da-DK" baseline="0" dirty="0" smtClean="0"/>
              <a:t> </a:t>
            </a:r>
            <a:r>
              <a:rPr lang="da-DK" baseline="0" dirty="0" err="1" smtClean="0"/>
              <a:t>example</a:t>
            </a:r>
            <a:r>
              <a:rPr lang="da-DK" baseline="0" dirty="0" smtClean="0"/>
              <a:t> of </a:t>
            </a:r>
            <a:r>
              <a:rPr lang="da-DK" baseline="0" dirty="0" err="1" smtClean="0"/>
              <a:t>this</a:t>
            </a:r>
            <a:r>
              <a:rPr lang="da-DK" baseline="0" dirty="0" smtClean="0"/>
              <a:t> in Denmark is the </a:t>
            </a:r>
            <a:r>
              <a:rPr lang="da-DK" baseline="0" dirty="0" err="1" smtClean="0"/>
              <a:t>market</a:t>
            </a:r>
            <a:r>
              <a:rPr lang="da-DK" baseline="0" dirty="0" smtClean="0"/>
              <a:t> </a:t>
            </a:r>
            <a:r>
              <a:rPr lang="da-DK" baseline="0" dirty="0" err="1" smtClean="0"/>
              <a:t>dialogues</a:t>
            </a:r>
            <a:r>
              <a:rPr lang="da-DK" baseline="0" dirty="0" smtClean="0"/>
              <a:t> in offshore </a:t>
            </a:r>
            <a:r>
              <a:rPr lang="da-DK" baseline="0" dirty="0" err="1" smtClean="0"/>
              <a:t>wind</a:t>
            </a:r>
            <a:r>
              <a:rPr lang="da-DK" baseline="0" dirty="0" smtClean="0"/>
              <a:t> tenders </a:t>
            </a:r>
            <a:r>
              <a:rPr lang="da-DK" baseline="0" dirty="0" err="1" smtClean="0"/>
              <a:t>where</a:t>
            </a:r>
            <a:r>
              <a:rPr lang="da-DK" baseline="0" dirty="0" smtClean="0"/>
              <a:t> </a:t>
            </a:r>
            <a:r>
              <a:rPr lang="da-DK" baseline="0" dirty="0" err="1" smtClean="0"/>
              <a:t>industry</a:t>
            </a:r>
            <a:r>
              <a:rPr lang="da-DK" baseline="0" dirty="0" smtClean="0"/>
              <a:t> is </a:t>
            </a:r>
            <a:r>
              <a:rPr lang="da-DK" baseline="0" dirty="0" err="1" smtClean="0"/>
              <a:t>invited</a:t>
            </a:r>
            <a:r>
              <a:rPr lang="da-DK" baseline="0" dirty="0" smtClean="0"/>
              <a:t> in to </a:t>
            </a:r>
            <a:r>
              <a:rPr lang="da-DK" baseline="0" dirty="0" err="1" smtClean="0"/>
              <a:t>discuss</a:t>
            </a:r>
            <a:r>
              <a:rPr lang="da-DK" baseline="0" dirty="0" smtClean="0"/>
              <a:t> tender </a:t>
            </a:r>
            <a:r>
              <a:rPr lang="da-DK" baseline="0" dirty="0" err="1" smtClean="0"/>
              <a:t>rules</a:t>
            </a:r>
            <a:r>
              <a:rPr lang="da-DK" baseline="0" dirty="0" smtClean="0"/>
              <a:t>, or </a:t>
            </a:r>
            <a:r>
              <a:rPr lang="da-DK" baseline="0" dirty="0" err="1" smtClean="0"/>
              <a:t>technology</a:t>
            </a:r>
            <a:r>
              <a:rPr lang="da-DK" baseline="0" dirty="0" smtClean="0"/>
              <a:t> </a:t>
            </a:r>
            <a:r>
              <a:rPr lang="da-DK" baseline="0" dirty="0" err="1" smtClean="0"/>
              <a:t>catalogues</a:t>
            </a:r>
            <a:r>
              <a:rPr lang="da-DK" baseline="0" dirty="0" smtClean="0"/>
              <a:t>, </a:t>
            </a:r>
            <a:r>
              <a:rPr lang="da-DK" baseline="0" dirty="0" err="1" smtClean="0"/>
              <a:t>where</a:t>
            </a:r>
            <a:r>
              <a:rPr lang="da-DK" baseline="0" dirty="0" smtClean="0"/>
              <a:t> </a:t>
            </a:r>
            <a:r>
              <a:rPr lang="da-DK" baseline="0" dirty="0" err="1" smtClean="0"/>
              <a:t>industry</a:t>
            </a:r>
            <a:r>
              <a:rPr lang="da-DK" baseline="0" dirty="0" smtClean="0"/>
              <a:t> is </a:t>
            </a:r>
            <a:r>
              <a:rPr lang="da-DK" baseline="0" dirty="0" err="1" smtClean="0"/>
              <a:t>invited</a:t>
            </a:r>
            <a:r>
              <a:rPr lang="da-DK" baseline="0" dirty="0" smtClean="0"/>
              <a:t> to give feedback to </a:t>
            </a:r>
            <a:r>
              <a:rPr lang="da-DK" baseline="0" dirty="0" err="1" smtClean="0"/>
              <a:t>technology</a:t>
            </a:r>
            <a:r>
              <a:rPr lang="da-DK" baseline="0" dirty="0" smtClean="0"/>
              <a:t> data </a:t>
            </a:r>
            <a:r>
              <a:rPr lang="da-DK" baseline="0" dirty="0" err="1" smtClean="0"/>
              <a:t>used</a:t>
            </a:r>
            <a:r>
              <a:rPr lang="da-DK" baseline="0" dirty="0" smtClean="0"/>
              <a:t> for </a:t>
            </a:r>
            <a:r>
              <a:rPr lang="da-DK" baseline="0" dirty="0" err="1" smtClean="0"/>
              <a:t>energy</a:t>
            </a:r>
            <a:r>
              <a:rPr lang="da-DK" baseline="0" dirty="0" smtClean="0"/>
              <a:t> </a:t>
            </a:r>
            <a:r>
              <a:rPr lang="da-DK" baseline="0" dirty="0" err="1" smtClean="0"/>
              <a:t>planning</a:t>
            </a:r>
            <a:r>
              <a:rPr lang="da-DK" baseline="0" dirty="0" smtClean="0"/>
              <a:t>. All of </a:t>
            </a:r>
            <a:r>
              <a:rPr lang="da-DK" baseline="0" dirty="0" err="1" smtClean="0"/>
              <a:t>this</a:t>
            </a:r>
            <a:r>
              <a:rPr lang="da-DK" baseline="0" dirty="0" smtClean="0"/>
              <a:t> information is </a:t>
            </a:r>
            <a:r>
              <a:rPr lang="da-DK" baseline="0" dirty="0" err="1" smtClean="0"/>
              <a:t>published</a:t>
            </a:r>
            <a:r>
              <a:rPr lang="da-DK" baseline="0" dirty="0" smtClean="0"/>
              <a:t> online in a transparent </a:t>
            </a:r>
            <a:r>
              <a:rPr lang="da-DK" baseline="0" dirty="0" err="1" smtClean="0"/>
              <a:t>manner</a:t>
            </a:r>
            <a:endParaRPr lang="da-DK" baseline="0" dirty="0" smtClean="0"/>
          </a:p>
          <a:p>
            <a:pPr marL="228600" indent="-228600">
              <a:buAutoNum type="arabicPeriod"/>
            </a:pPr>
            <a:endParaRPr lang="da-DK" baseline="0" dirty="0" smtClean="0"/>
          </a:p>
          <a:p>
            <a:pPr marL="228600" indent="-228600">
              <a:buAutoNum type="arabicPeriod"/>
            </a:pPr>
            <a:r>
              <a:rPr lang="da-DK" baseline="0" dirty="0" smtClean="0"/>
              <a:t>Be </a:t>
            </a:r>
            <a:r>
              <a:rPr lang="da-DK" baseline="0" dirty="0" err="1" smtClean="0"/>
              <a:t>supported</a:t>
            </a:r>
            <a:r>
              <a:rPr lang="da-DK" baseline="0" dirty="0" smtClean="0"/>
              <a:t> by the </a:t>
            </a:r>
            <a:r>
              <a:rPr lang="da-DK" baseline="0" dirty="0" err="1" smtClean="0"/>
              <a:t>legislation</a:t>
            </a:r>
            <a:r>
              <a:rPr lang="da-DK" baseline="0" dirty="0" smtClean="0"/>
              <a:t> </a:t>
            </a:r>
            <a:r>
              <a:rPr lang="da-DK" baseline="0" dirty="0" err="1" smtClean="0"/>
              <a:t>through</a:t>
            </a:r>
            <a:r>
              <a:rPr lang="da-DK" baseline="0" dirty="0" smtClean="0"/>
              <a:t> </a:t>
            </a:r>
            <a:r>
              <a:rPr lang="da-DK" baseline="0" dirty="0" err="1" smtClean="0"/>
              <a:t>concrete</a:t>
            </a:r>
            <a:r>
              <a:rPr lang="da-DK" baseline="0" dirty="0" smtClean="0"/>
              <a:t> reforms. This </a:t>
            </a:r>
            <a:r>
              <a:rPr lang="da-DK" baseline="0" dirty="0" err="1" smtClean="0"/>
              <a:t>ensures</a:t>
            </a:r>
            <a:r>
              <a:rPr lang="da-DK" baseline="0" dirty="0" smtClean="0"/>
              <a:t> the </a:t>
            </a:r>
            <a:r>
              <a:rPr lang="da-DK" baseline="0" dirty="0" err="1" smtClean="0"/>
              <a:t>energy</a:t>
            </a:r>
            <a:r>
              <a:rPr lang="da-DK" baseline="0" dirty="0" smtClean="0"/>
              <a:t> plans </a:t>
            </a:r>
            <a:r>
              <a:rPr lang="da-DK" baseline="0" dirty="0" err="1" smtClean="0"/>
              <a:t>are</a:t>
            </a:r>
            <a:r>
              <a:rPr lang="da-DK" baseline="0" dirty="0" smtClean="0"/>
              <a:t> </a:t>
            </a:r>
            <a:r>
              <a:rPr lang="da-DK" baseline="0" dirty="0" err="1" smtClean="0"/>
              <a:t>achieved</a:t>
            </a:r>
            <a:r>
              <a:rPr lang="da-DK" baseline="0" dirty="0" smtClean="0"/>
              <a:t>. </a:t>
            </a:r>
          </a:p>
          <a:p>
            <a:pPr marL="228600" indent="-228600">
              <a:buAutoNum type="arabicPeriod"/>
            </a:pPr>
            <a:endParaRPr lang="da-DK" baseline="0" dirty="0" smtClean="0"/>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27</a:t>
            </a:fld>
            <a:endParaRPr lang="da-DK"/>
          </a:p>
        </p:txBody>
      </p:sp>
    </p:spTree>
    <p:extLst>
      <p:ext uri="{BB962C8B-B14F-4D97-AF65-F5344CB8AC3E}">
        <p14:creationId xmlns:p14="http://schemas.microsoft.com/office/powerpoint/2010/main" val="2183371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An </a:t>
            </a:r>
            <a:r>
              <a:rPr lang="da-DK" baseline="0" dirty="0" err="1" smtClean="0"/>
              <a:t>interesting</a:t>
            </a:r>
            <a:r>
              <a:rPr lang="da-DK" baseline="0" dirty="0" smtClean="0"/>
              <a:t> note </a:t>
            </a:r>
            <a:r>
              <a:rPr lang="da-DK" baseline="0" dirty="0" err="1" smtClean="0"/>
              <a:t>about</a:t>
            </a:r>
            <a:r>
              <a:rPr lang="da-DK" baseline="0" dirty="0" smtClean="0"/>
              <a:t> the EU ETS. The </a:t>
            </a:r>
            <a:r>
              <a:rPr lang="da-DK" baseline="0" dirty="0" err="1" smtClean="0"/>
              <a:t>prices</a:t>
            </a:r>
            <a:r>
              <a:rPr lang="da-DK" baseline="0" dirty="0" smtClean="0"/>
              <a:t> have </a:t>
            </a:r>
            <a:r>
              <a:rPr lang="da-DK" baseline="0" dirty="0" err="1" smtClean="0"/>
              <a:t>been</a:t>
            </a:r>
            <a:r>
              <a:rPr lang="da-DK" baseline="0" dirty="0" smtClean="0"/>
              <a:t> </a:t>
            </a:r>
            <a:r>
              <a:rPr lang="da-DK" baseline="0" dirty="0" err="1" smtClean="0"/>
              <a:t>relatively</a:t>
            </a:r>
            <a:r>
              <a:rPr lang="da-DK" baseline="0" dirty="0" smtClean="0"/>
              <a:t> </a:t>
            </a:r>
            <a:r>
              <a:rPr lang="da-DK" baseline="0" dirty="0" err="1" smtClean="0"/>
              <a:t>low</a:t>
            </a:r>
            <a:r>
              <a:rPr lang="da-DK" baseline="0" dirty="0" smtClean="0"/>
              <a:t> </a:t>
            </a:r>
            <a:r>
              <a:rPr lang="da-DK" baseline="0" dirty="0" err="1" smtClean="0"/>
              <a:t>until</a:t>
            </a:r>
            <a:r>
              <a:rPr lang="da-DK" baseline="0" dirty="0" smtClean="0"/>
              <a:t> </a:t>
            </a:r>
            <a:r>
              <a:rPr lang="da-DK" baseline="0" dirty="0" err="1" smtClean="0"/>
              <a:t>around</a:t>
            </a:r>
            <a:r>
              <a:rPr lang="da-DK" baseline="0" dirty="0" smtClean="0"/>
              <a:t> a </a:t>
            </a:r>
            <a:r>
              <a:rPr lang="da-DK" baseline="0" dirty="0" err="1" smtClean="0"/>
              <a:t>year</a:t>
            </a:r>
            <a:r>
              <a:rPr lang="da-DK" baseline="0" dirty="0" smtClean="0"/>
              <a:t> </a:t>
            </a:r>
            <a:r>
              <a:rPr lang="da-DK" baseline="0" dirty="0" err="1" smtClean="0"/>
              <a:t>ago</a:t>
            </a:r>
            <a:r>
              <a:rPr lang="da-DK" baseline="0" dirty="0" smtClean="0"/>
              <a:t>.</a:t>
            </a:r>
          </a:p>
          <a:p>
            <a:endParaRPr lang="da-DK" baseline="0" dirty="0" smtClean="0"/>
          </a:p>
          <a:p>
            <a:r>
              <a:rPr lang="da-DK" baseline="0" dirty="0" err="1" smtClean="0"/>
              <a:t>However</a:t>
            </a:r>
            <a:r>
              <a:rPr lang="da-DK" baseline="0" dirty="0" smtClean="0"/>
              <a:t> </a:t>
            </a:r>
            <a:r>
              <a:rPr lang="da-DK" baseline="0" dirty="0" err="1" smtClean="0"/>
              <a:t>even</a:t>
            </a:r>
            <a:r>
              <a:rPr lang="da-DK" baseline="0" dirty="0" smtClean="0"/>
              <a:t> in the 2000s </a:t>
            </a:r>
            <a:r>
              <a:rPr lang="da-DK" baseline="0" dirty="0" err="1" smtClean="0"/>
              <a:t>when</a:t>
            </a:r>
            <a:r>
              <a:rPr lang="da-DK" baseline="0" dirty="0" smtClean="0"/>
              <a:t> the CO2 </a:t>
            </a:r>
            <a:r>
              <a:rPr lang="da-DK" baseline="0" dirty="0" err="1" smtClean="0"/>
              <a:t>price</a:t>
            </a:r>
            <a:r>
              <a:rPr lang="da-DK" baseline="0" dirty="0" smtClean="0"/>
              <a:t> </a:t>
            </a:r>
            <a:r>
              <a:rPr lang="da-DK" baseline="0" dirty="0" err="1" smtClean="0"/>
              <a:t>was</a:t>
            </a:r>
            <a:r>
              <a:rPr lang="da-DK" baseline="0" dirty="0" smtClean="0"/>
              <a:t> </a:t>
            </a:r>
            <a:r>
              <a:rPr lang="da-DK" baseline="0" dirty="0" err="1" smtClean="0"/>
              <a:t>low</a:t>
            </a:r>
            <a:r>
              <a:rPr lang="da-DK" baseline="0" dirty="0" smtClean="0"/>
              <a:t>, DONG Energy and </a:t>
            </a:r>
            <a:r>
              <a:rPr lang="da-DK" baseline="0" dirty="0" err="1" smtClean="0"/>
              <a:t>other</a:t>
            </a:r>
            <a:r>
              <a:rPr lang="da-DK" baseline="0" dirty="0" smtClean="0"/>
              <a:t> </a:t>
            </a:r>
            <a:r>
              <a:rPr lang="da-DK" baseline="0" dirty="0" err="1" smtClean="0"/>
              <a:t>energy</a:t>
            </a:r>
            <a:r>
              <a:rPr lang="da-DK" baseline="0" dirty="0" smtClean="0"/>
              <a:t> </a:t>
            </a:r>
            <a:r>
              <a:rPr lang="da-DK" baseline="0" dirty="0" err="1" smtClean="0"/>
              <a:t>companies</a:t>
            </a:r>
            <a:r>
              <a:rPr lang="da-DK" baseline="0" dirty="0" smtClean="0"/>
              <a:t> </a:t>
            </a:r>
            <a:r>
              <a:rPr lang="da-DK" baseline="0" dirty="0" err="1" smtClean="0"/>
              <a:t>was</a:t>
            </a:r>
            <a:r>
              <a:rPr lang="da-DK" baseline="0" dirty="0" smtClean="0"/>
              <a:t> </a:t>
            </a:r>
            <a:r>
              <a:rPr lang="da-DK" baseline="0" dirty="0" err="1" smtClean="0"/>
              <a:t>planning</a:t>
            </a:r>
            <a:r>
              <a:rPr lang="da-DK" baseline="0" dirty="0" smtClean="0"/>
              <a:t> business decisions </a:t>
            </a:r>
            <a:r>
              <a:rPr lang="da-DK" baseline="0" dirty="0" err="1" smtClean="0"/>
              <a:t>based</a:t>
            </a:r>
            <a:r>
              <a:rPr lang="da-DK" baseline="0" dirty="0" smtClean="0"/>
              <a:t> on </a:t>
            </a:r>
            <a:r>
              <a:rPr lang="da-DK" baseline="0" dirty="0" err="1" smtClean="0"/>
              <a:t>sensitivity</a:t>
            </a:r>
            <a:r>
              <a:rPr lang="da-DK" baseline="0" dirty="0" smtClean="0"/>
              <a:t> analyses and scenarios with a </a:t>
            </a:r>
            <a:r>
              <a:rPr lang="da-DK" baseline="0" dirty="0" err="1" smtClean="0"/>
              <a:t>higher</a:t>
            </a:r>
            <a:r>
              <a:rPr lang="da-DK" baseline="0" dirty="0" smtClean="0"/>
              <a:t> </a:t>
            </a:r>
            <a:r>
              <a:rPr lang="da-DK" baseline="0" dirty="0" err="1" smtClean="0"/>
              <a:t>carbon</a:t>
            </a:r>
            <a:r>
              <a:rPr lang="da-DK" baseline="0" dirty="0" smtClean="0"/>
              <a:t> </a:t>
            </a:r>
            <a:r>
              <a:rPr lang="da-DK" baseline="0" dirty="0" err="1" smtClean="0"/>
              <a:t>price</a:t>
            </a:r>
            <a:r>
              <a:rPr lang="da-DK" baseline="0" dirty="0" smtClean="0"/>
              <a:t>. So, </a:t>
            </a:r>
            <a:r>
              <a:rPr lang="da-DK" baseline="0" dirty="0" err="1" smtClean="0"/>
              <a:t>even</a:t>
            </a:r>
            <a:r>
              <a:rPr lang="da-DK" baseline="0" dirty="0" smtClean="0"/>
              <a:t> at a </a:t>
            </a:r>
            <a:r>
              <a:rPr lang="da-DK" baseline="0" dirty="0" err="1" smtClean="0"/>
              <a:t>low</a:t>
            </a:r>
            <a:r>
              <a:rPr lang="da-DK" baseline="0" dirty="0" smtClean="0"/>
              <a:t> </a:t>
            </a:r>
            <a:r>
              <a:rPr lang="da-DK" baseline="0" dirty="0" err="1" smtClean="0"/>
              <a:t>price</a:t>
            </a:r>
            <a:r>
              <a:rPr lang="da-DK" baseline="0" dirty="0" smtClean="0"/>
              <a:t>, the </a:t>
            </a:r>
            <a:r>
              <a:rPr lang="da-DK" baseline="0" dirty="0" err="1" smtClean="0"/>
              <a:t>risk</a:t>
            </a:r>
            <a:r>
              <a:rPr lang="da-DK" baseline="0" dirty="0" smtClean="0"/>
              <a:t> </a:t>
            </a:r>
            <a:r>
              <a:rPr lang="da-DK" baseline="0" dirty="0" err="1" smtClean="0"/>
              <a:t>that</a:t>
            </a:r>
            <a:r>
              <a:rPr lang="da-DK" baseline="0" dirty="0" smtClean="0"/>
              <a:t> </a:t>
            </a:r>
            <a:r>
              <a:rPr lang="da-DK" baseline="0" dirty="0" err="1" smtClean="0"/>
              <a:t>pollutiing</a:t>
            </a:r>
            <a:r>
              <a:rPr lang="da-DK" baseline="0" dirty="0" smtClean="0"/>
              <a:t> </a:t>
            </a:r>
            <a:r>
              <a:rPr lang="da-DK" baseline="0" dirty="0" err="1" smtClean="0"/>
              <a:t>companies</a:t>
            </a:r>
            <a:r>
              <a:rPr lang="da-DK" baseline="0" dirty="0" smtClean="0"/>
              <a:t> </a:t>
            </a:r>
            <a:r>
              <a:rPr lang="da-DK" baseline="0" dirty="0" err="1" smtClean="0"/>
              <a:t>are</a:t>
            </a:r>
            <a:r>
              <a:rPr lang="da-DK" baseline="0" dirty="0" smtClean="0"/>
              <a:t> </a:t>
            </a:r>
            <a:r>
              <a:rPr lang="da-DK" baseline="0" dirty="0" err="1" smtClean="0"/>
              <a:t>exposed</a:t>
            </a:r>
            <a:r>
              <a:rPr lang="da-DK" baseline="0" dirty="0" smtClean="0"/>
              <a:t> to, forces </a:t>
            </a:r>
            <a:r>
              <a:rPr lang="da-DK" baseline="0" dirty="0" err="1" smtClean="0"/>
              <a:t>these</a:t>
            </a:r>
            <a:r>
              <a:rPr lang="da-DK" baseline="0" dirty="0" smtClean="0"/>
              <a:t> </a:t>
            </a:r>
            <a:r>
              <a:rPr lang="da-DK" baseline="0" dirty="0" err="1" smtClean="0"/>
              <a:t>carbon</a:t>
            </a:r>
            <a:r>
              <a:rPr lang="da-DK" baseline="0" dirty="0" smtClean="0"/>
              <a:t> </a:t>
            </a:r>
            <a:r>
              <a:rPr lang="da-DK" baseline="0" dirty="0" err="1" smtClean="0"/>
              <a:t>prices</a:t>
            </a:r>
            <a:r>
              <a:rPr lang="da-DK" baseline="0" dirty="0" smtClean="0"/>
              <a:t> to have an </a:t>
            </a:r>
            <a:r>
              <a:rPr lang="da-DK" baseline="0" dirty="0" err="1" smtClean="0"/>
              <a:t>impact</a:t>
            </a:r>
            <a:r>
              <a:rPr lang="da-DK" baseline="0" dirty="0" smtClean="0"/>
              <a:t> on </a:t>
            </a:r>
            <a:r>
              <a:rPr lang="da-DK" baseline="0" dirty="0" err="1" smtClean="0"/>
              <a:t>invstments</a:t>
            </a:r>
            <a:r>
              <a:rPr lang="da-DK" baseline="0" dirty="0" smtClean="0"/>
              <a:t> </a:t>
            </a:r>
            <a:r>
              <a:rPr lang="da-DK" baseline="0" dirty="0" err="1" smtClean="0"/>
              <a:t>anyway</a:t>
            </a:r>
            <a:r>
              <a:rPr lang="da-DK" baseline="0" dirty="0" smtClean="0"/>
              <a:t>. </a:t>
            </a:r>
          </a:p>
        </p:txBody>
      </p:sp>
      <p:sp>
        <p:nvSpPr>
          <p:cNvPr id="4" name="Pladsholder til slidenummer 3"/>
          <p:cNvSpPr>
            <a:spLocks noGrp="1"/>
          </p:cNvSpPr>
          <p:nvPr>
            <p:ph type="sldNum" sz="quarter" idx="10"/>
          </p:nvPr>
        </p:nvSpPr>
        <p:spPr/>
        <p:txBody>
          <a:bodyPr/>
          <a:lstStyle/>
          <a:p>
            <a:fld id="{18E01A9D-EF75-43F5-83FB-EB31D0611073}" type="slidenum">
              <a:rPr lang="da-DK" smtClean="0"/>
              <a:t>28</a:t>
            </a:fld>
            <a:endParaRPr lang="da-DK"/>
          </a:p>
        </p:txBody>
      </p:sp>
    </p:spTree>
    <p:extLst>
      <p:ext uri="{BB962C8B-B14F-4D97-AF65-F5344CB8AC3E}">
        <p14:creationId xmlns:p14="http://schemas.microsoft.com/office/powerpoint/2010/main" val="3694881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err="1" smtClean="0"/>
              <a:t>Competition</a:t>
            </a:r>
            <a:r>
              <a:rPr lang="da-DK" baseline="0" dirty="0" smtClean="0"/>
              <a:t> </a:t>
            </a:r>
            <a:r>
              <a:rPr lang="da-DK" baseline="0" dirty="0" err="1" smtClean="0"/>
              <a:t>creates</a:t>
            </a:r>
            <a:r>
              <a:rPr lang="da-DK" baseline="0" dirty="0" smtClean="0"/>
              <a:t> </a:t>
            </a:r>
            <a:r>
              <a:rPr lang="da-DK" baseline="0" dirty="0" err="1" smtClean="0"/>
              <a:t>incentives</a:t>
            </a:r>
            <a:r>
              <a:rPr lang="da-DK" baseline="0" dirty="0" smtClean="0"/>
              <a:t> to </a:t>
            </a:r>
            <a:r>
              <a:rPr lang="da-DK" baseline="0" dirty="0" err="1" smtClean="0"/>
              <a:t>innovate</a:t>
            </a:r>
            <a:r>
              <a:rPr lang="da-DK" baseline="0" dirty="0" smtClean="0"/>
              <a:t> and </a:t>
            </a:r>
            <a:r>
              <a:rPr lang="da-DK" baseline="0" dirty="0" err="1" smtClean="0"/>
              <a:t>lower</a:t>
            </a:r>
            <a:r>
              <a:rPr lang="da-DK" baseline="0" dirty="0" smtClean="0"/>
              <a:t> </a:t>
            </a:r>
            <a:r>
              <a:rPr lang="da-DK" baseline="0" dirty="0" err="1" smtClean="0"/>
              <a:t>prices</a:t>
            </a:r>
            <a:r>
              <a:rPr lang="da-DK" baseline="0" dirty="0" smtClean="0"/>
              <a:t>. </a:t>
            </a:r>
            <a:r>
              <a:rPr lang="da-DK" baseline="0" dirty="0" err="1" smtClean="0"/>
              <a:t>Lower</a:t>
            </a:r>
            <a:r>
              <a:rPr lang="da-DK" baseline="0" dirty="0" smtClean="0"/>
              <a:t> </a:t>
            </a:r>
            <a:r>
              <a:rPr lang="da-DK" baseline="0" dirty="0" err="1" smtClean="0"/>
              <a:t>prices</a:t>
            </a:r>
            <a:r>
              <a:rPr lang="da-DK" baseline="0" dirty="0" smtClean="0"/>
              <a:t> </a:t>
            </a:r>
            <a:r>
              <a:rPr lang="da-DK" baseline="0" dirty="0" err="1" smtClean="0"/>
              <a:t>are</a:t>
            </a:r>
            <a:r>
              <a:rPr lang="da-DK" baseline="0" dirty="0" smtClean="0"/>
              <a:t> </a:t>
            </a:r>
            <a:r>
              <a:rPr lang="da-DK" baseline="0" dirty="0" err="1" smtClean="0"/>
              <a:t>passed</a:t>
            </a:r>
            <a:r>
              <a:rPr lang="da-DK" baseline="0" dirty="0" smtClean="0"/>
              <a:t> </a:t>
            </a:r>
            <a:r>
              <a:rPr lang="da-DK" baseline="0" dirty="0" err="1" smtClean="0"/>
              <a:t>down</a:t>
            </a:r>
            <a:r>
              <a:rPr lang="da-DK" baseline="0" dirty="0" smtClean="0"/>
              <a:t> to </a:t>
            </a:r>
            <a:r>
              <a:rPr lang="da-DK" baseline="0" dirty="0" err="1" smtClean="0"/>
              <a:t>consumers</a:t>
            </a:r>
            <a:r>
              <a:rPr lang="da-DK" baseline="0" dirty="0" smtClean="0"/>
              <a:t>. </a:t>
            </a:r>
          </a:p>
          <a:p>
            <a:r>
              <a:rPr lang="da-DK" baseline="0" dirty="0" smtClean="0"/>
              <a:t>As the generators </a:t>
            </a:r>
            <a:r>
              <a:rPr lang="da-DK" baseline="0" dirty="0" err="1" smtClean="0"/>
              <a:t>compete</a:t>
            </a:r>
            <a:r>
              <a:rPr lang="da-DK" baseline="0" dirty="0" smtClean="0"/>
              <a:t> on </a:t>
            </a:r>
            <a:r>
              <a:rPr lang="da-DK" baseline="0" dirty="0" err="1" smtClean="0"/>
              <a:t>costs</a:t>
            </a:r>
            <a:r>
              <a:rPr lang="da-DK" baseline="0" dirty="0" smtClean="0"/>
              <a:t>, new </a:t>
            </a:r>
            <a:r>
              <a:rPr lang="da-DK" baseline="0" dirty="0" err="1" smtClean="0"/>
              <a:t>markets</a:t>
            </a:r>
            <a:r>
              <a:rPr lang="da-DK" baseline="0" dirty="0" smtClean="0"/>
              <a:t> </a:t>
            </a:r>
            <a:r>
              <a:rPr lang="da-DK" baseline="0" dirty="0" err="1" smtClean="0"/>
              <a:t>overseas</a:t>
            </a:r>
            <a:r>
              <a:rPr lang="da-DK" baseline="0" dirty="0" smtClean="0"/>
              <a:t> </a:t>
            </a:r>
            <a:r>
              <a:rPr lang="da-DK" baseline="0" dirty="0" err="1" smtClean="0"/>
              <a:t>can</a:t>
            </a:r>
            <a:r>
              <a:rPr lang="da-DK" baseline="0" dirty="0" smtClean="0"/>
              <a:t> open up as has </a:t>
            </a:r>
            <a:r>
              <a:rPr lang="da-DK" baseline="0" dirty="0" err="1" smtClean="0"/>
              <a:t>been</a:t>
            </a:r>
            <a:r>
              <a:rPr lang="da-DK" baseline="0" dirty="0" smtClean="0"/>
              <a:t> </a:t>
            </a:r>
            <a:r>
              <a:rPr lang="da-DK" baseline="0" dirty="0" err="1" smtClean="0"/>
              <a:t>seen</a:t>
            </a:r>
            <a:r>
              <a:rPr lang="da-DK" baseline="0" dirty="0" smtClean="0"/>
              <a:t> with Ørsted.</a:t>
            </a:r>
          </a:p>
          <a:p>
            <a:r>
              <a:rPr lang="da-DK" baseline="0" dirty="0" smtClean="0"/>
              <a:t>This has </a:t>
            </a:r>
            <a:r>
              <a:rPr lang="da-DK" baseline="0" dirty="0" err="1" smtClean="0"/>
              <a:t>created</a:t>
            </a:r>
            <a:r>
              <a:rPr lang="da-DK" baseline="0" dirty="0" smtClean="0"/>
              <a:t> a </a:t>
            </a:r>
            <a:r>
              <a:rPr lang="da-DK" baseline="0" dirty="0" err="1" smtClean="0"/>
              <a:t>vibrant</a:t>
            </a:r>
            <a:r>
              <a:rPr lang="da-DK" baseline="0" dirty="0" smtClean="0"/>
              <a:t> offshore </a:t>
            </a:r>
            <a:r>
              <a:rPr lang="da-DK" baseline="0" dirty="0" err="1" smtClean="0"/>
              <a:t>wind</a:t>
            </a:r>
            <a:r>
              <a:rPr lang="da-DK" baseline="0" dirty="0" smtClean="0"/>
              <a:t> </a:t>
            </a:r>
            <a:r>
              <a:rPr lang="da-DK" baseline="0" dirty="0" err="1" smtClean="0"/>
              <a:t>industry</a:t>
            </a:r>
            <a:r>
              <a:rPr lang="da-DK" baseline="0" dirty="0" smtClean="0"/>
              <a:t> in Denmark.</a:t>
            </a:r>
          </a:p>
          <a:p>
            <a:endParaRPr lang="da-DK" dirty="0" smtClean="0"/>
          </a:p>
          <a:p>
            <a:endParaRPr lang="da-DK" dirty="0" smtClean="0"/>
          </a:p>
          <a:p>
            <a:r>
              <a:rPr lang="da-DK" dirty="0" smtClean="0"/>
              <a:t>Power plant </a:t>
            </a:r>
            <a:r>
              <a:rPr lang="da-DK" dirty="0" err="1" smtClean="0"/>
              <a:t>package</a:t>
            </a:r>
            <a:r>
              <a:rPr lang="da-DK" dirty="0" smtClean="0"/>
              <a:t>: </a:t>
            </a:r>
            <a:r>
              <a:rPr lang="en-US" sz="1200" b="0" i="0" u="none" strike="noStrike" kern="1200" baseline="0" dirty="0" smtClean="0">
                <a:solidFill>
                  <a:schemeClr val="tx1"/>
                </a:solidFill>
                <a:latin typeface="+mn-lt"/>
                <a:ea typeface="+mn-ea"/>
                <a:cs typeface="+mn-cs"/>
              </a:rPr>
              <a:t>While not all countries may have the financial</a:t>
            </a:r>
          </a:p>
          <a:p>
            <a:r>
              <a:rPr lang="en-US" sz="1200" b="0" i="0" u="none" strike="noStrike" kern="1200" baseline="0" dirty="0" smtClean="0">
                <a:solidFill>
                  <a:schemeClr val="tx1"/>
                </a:solidFill>
                <a:latin typeface="+mn-lt"/>
                <a:ea typeface="+mn-ea"/>
                <a:cs typeface="+mn-cs"/>
              </a:rPr>
              <a:t>capacity for such a buyout, capital can be raised in addition</a:t>
            </a:r>
          </a:p>
          <a:p>
            <a:r>
              <a:rPr lang="en-US" sz="1200" b="0" i="0" u="none" strike="noStrike" kern="1200" baseline="0" dirty="0" smtClean="0">
                <a:solidFill>
                  <a:schemeClr val="tx1"/>
                </a:solidFill>
                <a:latin typeface="+mn-lt"/>
                <a:ea typeface="+mn-ea"/>
                <a:cs typeface="+mn-cs"/>
              </a:rPr>
              <a:t>to any available funds, and cost benefit analyses can reveal</a:t>
            </a:r>
          </a:p>
          <a:p>
            <a:r>
              <a:rPr lang="en-US" sz="1200" b="0" i="0" u="none" strike="noStrike" kern="1200" baseline="0" dirty="0" smtClean="0">
                <a:solidFill>
                  <a:schemeClr val="tx1"/>
                </a:solidFill>
                <a:latin typeface="+mn-lt"/>
                <a:ea typeface="+mn-ea"/>
                <a:cs typeface="+mn-cs"/>
              </a:rPr>
              <a:t>where buyouts can make the most impact.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29</a:t>
            </a:fld>
            <a:endParaRPr lang="da-DK"/>
          </a:p>
        </p:txBody>
      </p:sp>
    </p:spTree>
    <p:extLst>
      <p:ext uri="{BB962C8B-B14F-4D97-AF65-F5344CB8AC3E}">
        <p14:creationId xmlns:p14="http://schemas.microsoft.com/office/powerpoint/2010/main" val="201158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Here is a </a:t>
            </a:r>
            <a:r>
              <a:rPr lang="da-DK" dirty="0" err="1" smtClean="0"/>
              <a:t>table</a:t>
            </a:r>
            <a:r>
              <a:rPr lang="da-DK" dirty="0" smtClean="0"/>
              <a:t> of </a:t>
            </a:r>
            <a:r>
              <a:rPr lang="da-DK" dirty="0" err="1" smtClean="0"/>
              <a:t>associated</a:t>
            </a:r>
            <a:r>
              <a:rPr lang="da-DK" dirty="0" smtClean="0"/>
              <a:t> </a:t>
            </a:r>
            <a:r>
              <a:rPr lang="da-DK" dirty="0" err="1" smtClean="0"/>
              <a:t>risks</a:t>
            </a:r>
            <a:r>
              <a:rPr lang="da-DK" dirty="0" smtClean="0"/>
              <a:t> to offshore </a:t>
            </a:r>
            <a:r>
              <a:rPr lang="da-DK" dirty="0" err="1" smtClean="0"/>
              <a:t>wind</a:t>
            </a:r>
            <a:r>
              <a:rPr lang="da-DK" dirty="0" smtClean="0"/>
              <a:t>. I </a:t>
            </a:r>
            <a:r>
              <a:rPr lang="da-DK" dirty="0" err="1" smtClean="0"/>
              <a:t>won’t</a:t>
            </a:r>
            <a:r>
              <a:rPr lang="da-DK" dirty="0" smtClean="0"/>
              <a:t> go </a:t>
            </a:r>
            <a:r>
              <a:rPr lang="da-DK" dirty="0" err="1" smtClean="0"/>
              <a:t>into</a:t>
            </a:r>
            <a:r>
              <a:rPr lang="da-DK" dirty="0" smtClean="0"/>
              <a:t> </a:t>
            </a:r>
            <a:r>
              <a:rPr lang="da-DK" dirty="0" err="1" smtClean="0"/>
              <a:t>too</a:t>
            </a:r>
            <a:r>
              <a:rPr lang="da-DK" dirty="0" smtClean="0"/>
              <a:t> </a:t>
            </a:r>
            <a:r>
              <a:rPr lang="da-DK" dirty="0" err="1" smtClean="0"/>
              <a:t>much</a:t>
            </a:r>
            <a:r>
              <a:rPr lang="da-DK" dirty="0" smtClean="0"/>
              <a:t> </a:t>
            </a:r>
            <a:r>
              <a:rPr lang="da-DK" dirty="0" err="1" smtClean="0"/>
              <a:t>detail</a:t>
            </a:r>
            <a:r>
              <a:rPr lang="da-DK" dirty="0" smtClean="0"/>
              <a:t> </a:t>
            </a:r>
            <a:r>
              <a:rPr lang="da-DK" dirty="0" err="1" smtClean="0"/>
              <a:t>here</a:t>
            </a:r>
            <a:r>
              <a:rPr lang="da-DK" dirty="0" smtClean="0"/>
              <a:t>, but </a:t>
            </a:r>
            <a:r>
              <a:rPr lang="da-DK" dirty="0" err="1" smtClean="0"/>
              <a:t>essentially</a:t>
            </a:r>
            <a:r>
              <a:rPr lang="da-DK" dirty="0" smtClean="0"/>
              <a:t>, the </a:t>
            </a:r>
            <a:r>
              <a:rPr lang="da-DK" dirty="0" err="1" smtClean="0"/>
              <a:t>owner</a:t>
            </a:r>
            <a:r>
              <a:rPr lang="da-DK" dirty="0" smtClean="0"/>
              <a:t> of the </a:t>
            </a:r>
            <a:r>
              <a:rPr lang="da-DK" dirty="0" err="1" smtClean="0"/>
              <a:t>risk</a:t>
            </a:r>
            <a:r>
              <a:rPr lang="da-DK" dirty="0" smtClean="0"/>
              <a:t> </a:t>
            </a:r>
            <a:r>
              <a:rPr lang="da-DK" dirty="0" err="1" smtClean="0"/>
              <a:t>should</a:t>
            </a:r>
            <a:r>
              <a:rPr lang="da-DK" dirty="0" smtClean="0"/>
              <a:t> </a:t>
            </a:r>
            <a:r>
              <a:rPr lang="da-DK" dirty="0" err="1" smtClean="0"/>
              <a:t>be</a:t>
            </a:r>
            <a:r>
              <a:rPr lang="da-DK" dirty="0" smtClean="0"/>
              <a:t> the </a:t>
            </a:r>
            <a:r>
              <a:rPr lang="da-DK" dirty="0" err="1" smtClean="0"/>
              <a:t>one</a:t>
            </a:r>
            <a:r>
              <a:rPr lang="da-DK" baseline="0" dirty="0" smtClean="0"/>
              <a:t> </a:t>
            </a:r>
            <a:r>
              <a:rPr lang="da-DK" baseline="0" dirty="0" err="1" smtClean="0"/>
              <a:t>responsible</a:t>
            </a:r>
            <a:r>
              <a:rPr lang="da-DK" baseline="0" dirty="0" smtClean="0"/>
              <a:t> for </a:t>
            </a:r>
            <a:r>
              <a:rPr lang="da-DK" baseline="0" dirty="0" err="1" smtClean="0"/>
              <a:t>mitigating</a:t>
            </a:r>
            <a:r>
              <a:rPr lang="da-DK" baseline="0" dirty="0" smtClean="0"/>
              <a:t> it. </a:t>
            </a:r>
          </a:p>
          <a:p>
            <a:endParaRPr lang="da-DK" baseline="0" dirty="0" smtClean="0"/>
          </a:p>
          <a:p>
            <a:r>
              <a:rPr lang="da-DK" baseline="0" dirty="0" smtClean="0"/>
              <a:t>One </a:t>
            </a:r>
            <a:r>
              <a:rPr lang="da-DK" baseline="0" dirty="0" err="1" smtClean="0"/>
              <a:t>example</a:t>
            </a:r>
            <a:r>
              <a:rPr lang="da-DK" baseline="0" dirty="0" smtClean="0"/>
              <a:t> is </a:t>
            </a:r>
            <a:r>
              <a:rPr lang="da-DK" baseline="0" dirty="0" err="1" smtClean="0"/>
              <a:t>permitting</a:t>
            </a:r>
            <a:r>
              <a:rPr lang="da-DK" baseline="0" dirty="0" smtClean="0"/>
              <a:t> </a:t>
            </a:r>
            <a:r>
              <a:rPr lang="da-DK" baseline="0" dirty="0" err="1" smtClean="0"/>
              <a:t>risk</a:t>
            </a:r>
            <a:r>
              <a:rPr lang="da-DK" baseline="0" dirty="0" smtClean="0"/>
              <a:t>, </a:t>
            </a:r>
            <a:r>
              <a:rPr lang="da-DK" baseline="0" dirty="0" err="1" smtClean="0"/>
              <a:t>where</a:t>
            </a:r>
            <a:r>
              <a:rPr lang="da-DK" baseline="0" dirty="0" smtClean="0"/>
              <a:t> the </a:t>
            </a:r>
            <a:r>
              <a:rPr lang="da-DK" baseline="0" dirty="0" err="1" smtClean="0"/>
              <a:t>government</a:t>
            </a:r>
            <a:r>
              <a:rPr lang="da-DK" baseline="0" dirty="0" smtClean="0"/>
              <a:t> </a:t>
            </a:r>
            <a:r>
              <a:rPr lang="da-DK" baseline="0" dirty="0" err="1" smtClean="0"/>
              <a:t>can</a:t>
            </a:r>
            <a:r>
              <a:rPr lang="da-DK" baseline="0" dirty="0" smtClean="0"/>
              <a:t> de-</a:t>
            </a:r>
            <a:r>
              <a:rPr lang="da-DK" baseline="0" dirty="0" err="1" smtClean="0"/>
              <a:t>risk</a:t>
            </a:r>
            <a:r>
              <a:rPr lang="da-DK" baseline="0" dirty="0" smtClean="0"/>
              <a:t> to a </a:t>
            </a:r>
            <a:r>
              <a:rPr lang="da-DK" baseline="0" dirty="0" err="1" smtClean="0"/>
              <a:t>great</a:t>
            </a:r>
            <a:r>
              <a:rPr lang="da-DK" baseline="0" dirty="0" smtClean="0"/>
              <a:t> </a:t>
            </a:r>
            <a:r>
              <a:rPr lang="da-DK" baseline="0" dirty="0" err="1" smtClean="0"/>
              <a:t>extent</a:t>
            </a:r>
            <a:r>
              <a:rPr lang="da-DK" baseline="0" dirty="0" smtClean="0"/>
              <a:t> by </a:t>
            </a:r>
            <a:r>
              <a:rPr lang="da-DK" baseline="0" dirty="0" err="1" smtClean="0"/>
              <a:t>offering</a:t>
            </a:r>
            <a:r>
              <a:rPr lang="da-DK" baseline="0" dirty="0" smtClean="0"/>
              <a:t> </a:t>
            </a:r>
            <a:r>
              <a:rPr lang="da-DK" baseline="0" dirty="0" err="1" smtClean="0"/>
              <a:t>one</a:t>
            </a:r>
            <a:r>
              <a:rPr lang="da-DK" baseline="0" dirty="0" smtClean="0"/>
              <a:t>-stop shop </a:t>
            </a:r>
            <a:r>
              <a:rPr lang="da-DK" baseline="0" dirty="0" err="1" smtClean="0"/>
              <a:t>licensing</a:t>
            </a:r>
            <a:r>
              <a:rPr lang="da-DK" baseline="0" dirty="0" smtClean="0"/>
              <a:t> of offshore </a:t>
            </a:r>
            <a:r>
              <a:rPr lang="da-DK" baseline="0" dirty="0" err="1" smtClean="0"/>
              <a:t>wind</a:t>
            </a:r>
            <a:r>
              <a:rPr lang="da-DK" baseline="0" dirty="0" smtClean="0"/>
              <a:t> farms for </a:t>
            </a:r>
            <a:r>
              <a:rPr lang="da-DK" baseline="0" dirty="0" err="1" smtClean="0"/>
              <a:t>example</a:t>
            </a:r>
            <a:r>
              <a:rPr lang="da-DK" baseline="0" dirty="0" smtClean="0"/>
              <a: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30</a:t>
            </a:fld>
            <a:endParaRPr lang="da-DK"/>
          </a:p>
        </p:txBody>
      </p:sp>
    </p:spTree>
    <p:extLst>
      <p:ext uri="{BB962C8B-B14F-4D97-AF65-F5344CB8AC3E}">
        <p14:creationId xmlns:p14="http://schemas.microsoft.com/office/powerpoint/2010/main" val="345228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If</a:t>
            </a:r>
            <a:r>
              <a:rPr lang="da-DK" baseline="0" dirty="0" smtClean="0"/>
              <a:t> i start with a timeline of </a:t>
            </a:r>
            <a:r>
              <a:rPr lang="da-DK" baseline="0" dirty="0" err="1" smtClean="0"/>
              <a:t>some</a:t>
            </a:r>
            <a:r>
              <a:rPr lang="da-DK" baseline="0" dirty="0" smtClean="0"/>
              <a:t> notable event – </a:t>
            </a:r>
            <a:r>
              <a:rPr lang="da-DK" baseline="0" dirty="0" err="1" smtClean="0"/>
              <a:t>there</a:t>
            </a:r>
            <a:r>
              <a:rPr lang="da-DK" baseline="0" dirty="0" smtClean="0"/>
              <a:t> </a:t>
            </a:r>
            <a:r>
              <a:rPr lang="da-DK" baseline="0" dirty="0" err="1" smtClean="0"/>
              <a:t>are</a:t>
            </a:r>
            <a:r>
              <a:rPr lang="da-DK" baseline="0" dirty="0" smtClean="0"/>
              <a:t> </a:t>
            </a:r>
            <a:r>
              <a:rPr lang="da-DK" baseline="0" dirty="0" err="1" smtClean="0"/>
              <a:t>many</a:t>
            </a:r>
            <a:r>
              <a:rPr lang="da-DK" baseline="0" dirty="0" smtClean="0"/>
              <a:t> events </a:t>
            </a:r>
            <a:r>
              <a:rPr lang="da-DK" baseline="0" dirty="0" err="1" smtClean="0"/>
              <a:t>that</a:t>
            </a:r>
            <a:r>
              <a:rPr lang="da-DK" baseline="0" dirty="0" smtClean="0"/>
              <a:t> have </a:t>
            </a:r>
            <a:r>
              <a:rPr lang="da-DK" baseline="0" dirty="0" err="1" smtClean="0"/>
              <a:t>shaped</a:t>
            </a:r>
            <a:r>
              <a:rPr lang="da-DK" baseline="0" dirty="0" smtClean="0"/>
              <a:t> the Danish </a:t>
            </a:r>
            <a:r>
              <a:rPr lang="da-DK" baseline="0" dirty="0" err="1" smtClean="0"/>
              <a:t>energy</a:t>
            </a:r>
            <a:r>
              <a:rPr lang="da-DK" baseline="0" dirty="0" smtClean="0"/>
              <a:t> </a:t>
            </a:r>
            <a:r>
              <a:rPr lang="da-DK" baseline="0" dirty="0" err="1" smtClean="0"/>
              <a:t>sector</a:t>
            </a:r>
            <a:r>
              <a:rPr lang="da-DK" baseline="0" dirty="0" smtClean="0"/>
              <a:t> as it is </a:t>
            </a:r>
            <a:r>
              <a:rPr lang="da-DK" baseline="0" dirty="0" err="1" smtClean="0"/>
              <a:t>today</a:t>
            </a:r>
            <a:r>
              <a:rPr lang="da-DK" baseline="0" dirty="0" smtClean="0"/>
              <a:t>, </a:t>
            </a:r>
            <a:r>
              <a:rPr lang="da-DK" baseline="0" dirty="0" err="1" smtClean="0"/>
              <a:t>which</a:t>
            </a:r>
            <a:r>
              <a:rPr lang="da-DK" baseline="0" dirty="0" smtClean="0"/>
              <a:t> is </a:t>
            </a:r>
            <a:r>
              <a:rPr lang="da-DK" baseline="0" dirty="0" err="1" smtClean="0"/>
              <a:t>known</a:t>
            </a:r>
            <a:r>
              <a:rPr lang="da-DK" baseline="0" dirty="0" smtClean="0"/>
              <a:t> to </a:t>
            </a:r>
            <a:r>
              <a:rPr lang="da-DK" baseline="0" dirty="0" err="1" smtClean="0"/>
              <a:t>be</a:t>
            </a:r>
            <a:r>
              <a:rPr lang="da-DK" baseline="0" dirty="0" smtClean="0"/>
              <a:t> the power system with the </a:t>
            </a:r>
            <a:r>
              <a:rPr lang="da-DK" baseline="0" dirty="0" err="1" smtClean="0"/>
              <a:t>highest</a:t>
            </a:r>
            <a:r>
              <a:rPr lang="da-DK" baseline="0" dirty="0" smtClean="0"/>
              <a:t> </a:t>
            </a:r>
            <a:r>
              <a:rPr lang="da-DK" baseline="0" dirty="0" err="1" smtClean="0"/>
              <a:t>share</a:t>
            </a:r>
            <a:r>
              <a:rPr lang="da-DK" baseline="0" dirty="0" smtClean="0"/>
              <a:t> of </a:t>
            </a:r>
            <a:r>
              <a:rPr lang="da-DK" baseline="0" dirty="0" err="1" smtClean="0"/>
              <a:t>wind</a:t>
            </a:r>
            <a:r>
              <a:rPr lang="da-DK" baseline="0" dirty="0" smtClean="0"/>
              <a:t> and solar in the </a:t>
            </a:r>
            <a:r>
              <a:rPr lang="da-DK" baseline="0" dirty="0" err="1" smtClean="0"/>
              <a:t>world</a:t>
            </a:r>
            <a:r>
              <a:rPr lang="da-DK" baseline="0" dirty="0" smtClean="0"/>
              <a:t>, </a:t>
            </a:r>
            <a:r>
              <a:rPr lang="da-DK" baseline="0" dirty="0" err="1" smtClean="0"/>
              <a:t>while</a:t>
            </a:r>
            <a:r>
              <a:rPr lang="da-DK" baseline="0" dirty="0" smtClean="0"/>
              <a:t> </a:t>
            </a:r>
            <a:r>
              <a:rPr lang="da-DK" baseline="0" dirty="0" err="1" smtClean="0"/>
              <a:t>having</a:t>
            </a:r>
            <a:r>
              <a:rPr lang="da-DK" baseline="0" dirty="0" smtClean="0"/>
              <a:t> </a:t>
            </a:r>
            <a:r>
              <a:rPr lang="da-DK" baseline="0" dirty="0" err="1" smtClean="0"/>
              <a:t>relatively</a:t>
            </a:r>
            <a:r>
              <a:rPr lang="da-DK" baseline="0" dirty="0" smtClean="0"/>
              <a:t> </a:t>
            </a:r>
            <a:r>
              <a:rPr lang="da-DK" baseline="0" dirty="0" err="1" smtClean="0"/>
              <a:t>low</a:t>
            </a:r>
            <a:r>
              <a:rPr lang="da-DK" baseline="0" dirty="0" smtClean="0"/>
              <a:t> </a:t>
            </a:r>
            <a:r>
              <a:rPr lang="da-DK" baseline="0" dirty="0" err="1" smtClean="0"/>
              <a:t>electricity</a:t>
            </a:r>
            <a:r>
              <a:rPr lang="da-DK" baseline="0" dirty="0" smtClean="0"/>
              <a:t> </a:t>
            </a:r>
            <a:r>
              <a:rPr lang="da-DK" baseline="0" dirty="0" err="1" smtClean="0"/>
              <a:t>prices</a:t>
            </a:r>
            <a:r>
              <a:rPr lang="da-DK" baseline="0" dirty="0" smtClean="0"/>
              <a:t> and </a:t>
            </a:r>
            <a:r>
              <a:rPr lang="da-DK" baseline="0" dirty="0" err="1" smtClean="0"/>
              <a:t>high</a:t>
            </a:r>
            <a:r>
              <a:rPr lang="da-DK" baseline="0" dirty="0" smtClean="0"/>
              <a:t> </a:t>
            </a:r>
            <a:r>
              <a:rPr lang="da-DK" baseline="0" dirty="0" err="1" smtClean="0"/>
              <a:t>security</a:t>
            </a:r>
            <a:r>
              <a:rPr lang="da-DK" baseline="0" dirty="0" smtClean="0"/>
              <a:t> of </a:t>
            </a:r>
            <a:r>
              <a:rPr lang="da-DK" baseline="0" dirty="0" err="1" smtClean="0"/>
              <a:t>supply</a:t>
            </a:r>
            <a:r>
              <a:rPr lang="da-DK" baseline="0" dirty="0" smtClean="0"/>
              <a:t>. In </a:t>
            </a:r>
            <a:r>
              <a:rPr lang="da-DK" baseline="0" dirty="0" err="1" smtClean="0"/>
              <a:t>this</a:t>
            </a:r>
            <a:r>
              <a:rPr lang="da-DK" baseline="0" dirty="0" smtClean="0"/>
              <a:t> timeline, </a:t>
            </a:r>
            <a:r>
              <a:rPr lang="da-DK" baseline="0" dirty="0" err="1" smtClean="0"/>
              <a:t>this</a:t>
            </a:r>
            <a:r>
              <a:rPr lang="da-DK" baseline="0" dirty="0" smtClean="0"/>
              <a:t> is </a:t>
            </a:r>
            <a:r>
              <a:rPr lang="da-DK" baseline="0" dirty="0" err="1" smtClean="0"/>
              <a:t>obviously</a:t>
            </a:r>
            <a:r>
              <a:rPr lang="da-DK" baseline="0" dirty="0" smtClean="0"/>
              <a:t> not </a:t>
            </a:r>
            <a:r>
              <a:rPr lang="da-DK" baseline="0" dirty="0" err="1" smtClean="0"/>
              <a:t>everything</a:t>
            </a:r>
            <a:r>
              <a:rPr lang="da-DK" baseline="0" dirty="0" smtClean="0"/>
              <a:t> </a:t>
            </a:r>
            <a:r>
              <a:rPr lang="da-DK" baseline="0" dirty="0" err="1" smtClean="0"/>
              <a:t>that</a:t>
            </a:r>
            <a:r>
              <a:rPr lang="da-DK" baseline="0" dirty="0" smtClean="0"/>
              <a:t> </a:t>
            </a:r>
            <a:r>
              <a:rPr lang="da-DK" baseline="0" dirty="0" err="1" smtClean="0"/>
              <a:t>happened</a:t>
            </a:r>
            <a:r>
              <a:rPr lang="da-DK" baseline="0" dirty="0" smtClean="0"/>
              <a:t> but </a:t>
            </a:r>
            <a:r>
              <a:rPr lang="da-DK" baseline="0" dirty="0" err="1" smtClean="0"/>
              <a:t>some</a:t>
            </a:r>
            <a:r>
              <a:rPr lang="da-DK" baseline="0" dirty="0" smtClean="0"/>
              <a:t> major highlights, and as </a:t>
            </a:r>
            <a:r>
              <a:rPr lang="da-DK" baseline="0" dirty="0" err="1" smtClean="0"/>
              <a:t>you</a:t>
            </a:r>
            <a:r>
              <a:rPr lang="da-DK" baseline="0" dirty="0" smtClean="0"/>
              <a:t> </a:t>
            </a:r>
            <a:r>
              <a:rPr lang="da-DK" baseline="0" dirty="0" err="1" smtClean="0"/>
              <a:t>can</a:t>
            </a:r>
            <a:r>
              <a:rPr lang="da-DK" baseline="0" dirty="0" smtClean="0"/>
              <a:t> </a:t>
            </a:r>
            <a:r>
              <a:rPr lang="da-DK" baseline="0" dirty="0" err="1" smtClean="0"/>
              <a:t>see</a:t>
            </a:r>
            <a:r>
              <a:rPr lang="da-DK" baseline="0" dirty="0" smtClean="0"/>
              <a:t> </a:t>
            </a:r>
            <a:r>
              <a:rPr lang="da-DK" baseline="0" dirty="0" err="1" smtClean="0"/>
              <a:t>there</a:t>
            </a:r>
            <a:r>
              <a:rPr lang="da-DK" baseline="0" dirty="0" smtClean="0"/>
              <a:t> </a:t>
            </a:r>
            <a:r>
              <a:rPr lang="da-DK" baseline="0" dirty="0" err="1" smtClean="0"/>
              <a:t>are</a:t>
            </a:r>
            <a:r>
              <a:rPr lang="da-DK" baseline="0" dirty="0" smtClean="0"/>
              <a:t> policy-</a:t>
            </a:r>
            <a:r>
              <a:rPr lang="da-DK" baseline="0" dirty="0" err="1" smtClean="0"/>
              <a:t>related</a:t>
            </a:r>
            <a:r>
              <a:rPr lang="da-DK" baseline="0" dirty="0" smtClean="0"/>
              <a:t> events and </a:t>
            </a:r>
            <a:r>
              <a:rPr lang="da-DK" baseline="0" dirty="0" err="1" smtClean="0"/>
              <a:t>energy-company</a:t>
            </a:r>
            <a:r>
              <a:rPr lang="da-DK" baseline="0" dirty="0" smtClean="0"/>
              <a:t> events.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a:t>
            </a:fld>
            <a:endParaRPr lang="da-DK"/>
          </a:p>
        </p:txBody>
      </p:sp>
    </p:spTree>
    <p:extLst>
      <p:ext uri="{BB962C8B-B14F-4D97-AF65-F5344CB8AC3E}">
        <p14:creationId xmlns:p14="http://schemas.microsoft.com/office/powerpoint/2010/main" val="2386812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Matching</a:t>
            </a:r>
            <a:r>
              <a:rPr lang="da-DK" dirty="0" smtClean="0"/>
              <a:t> </a:t>
            </a:r>
            <a:r>
              <a:rPr lang="da-DK" dirty="0" err="1" smtClean="0"/>
              <a:t>this</a:t>
            </a:r>
            <a:r>
              <a:rPr lang="da-DK" dirty="0" smtClean="0"/>
              <a:t>, the CO2 </a:t>
            </a:r>
            <a:r>
              <a:rPr lang="da-DK" dirty="0" err="1" smtClean="0"/>
              <a:t>intensity</a:t>
            </a:r>
            <a:r>
              <a:rPr lang="da-DK" baseline="0" dirty="0" smtClean="0"/>
              <a:t> of the </a:t>
            </a:r>
            <a:r>
              <a:rPr lang="da-DK" baseline="0" dirty="0" err="1" smtClean="0"/>
              <a:t>portfolio</a:t>
            </a:r>
            <a:r>
              <a:rPr lang="da-DK" baseline="0" dirty="0" smtClean="0"/>
              <a:t> </a:t>
            </a:r>
            <a:r>
              <a:rPr lang="da-DK" baseline="0" dirty="0" err="1" smtClean="0"/>
              <a:t>production</a:t>
            </a:r>
            <a:r>
              <a:rPr lang="da-DK" baseline="0" dirty="0" smtClean="0"/>
              <a:t> of the </a:t>
            </a:r>
            <a:r>
              <a:rPr lang="da-DK" baseline="0" dirty="0" err="1" smtClean="0"/>
              <a:t>company</a:t>
            </a:r>
            <a:r>
              <a:rPr lang="da-DK" baseline="0" dirty="0" smtClean="0"/>
              <a:t> has </a:t>
            </a:r>
            <a:r>
              <a:rPr lang="da-DK" baseline="0" dirty="0" err="1" smtClean="0"/>
              <a:t>been</a:t>
            </a:r>
            <a:r>
              <a:rPr lang="da-DK" baseline="0" dirty="0" smtClean="0"/>
              <a:t> </a:t>
            </a:r>
            <a:r>
              <a:rPr lang="da-DK" baseline="0" dirty="0" err="1" smtClean="0"/>
              <a:t>falling</a:t>
            </a:r>
            <a:r>
              <a:rPr lang="da-DK" baseline="0" dirty="0" smtClean="0"/>
              <a:t> </a:t>
            </a:r>
            <a:r>
              <a:rPr lang="da-DK" baseline="0" dirty="0" err="1" smtClean="0"/>
              <a:t>consistently</a:t>
            </a:r>
            <a:r>
              <a:rPr lang="da-DK" baseline="0" dirty="0" smtClean="0"/>
              <a: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32</a:t>
            </a:fld>
            <a:endParaRPr lang="da-DK"/>
          </a:p>
        </p:txBody>
      </p:sp>
    </p:spTree>
    <p:extLst>
      <p:ext uri="{BB962C8B-B14F-4D97-AF65-F5344CB8AC3E}">
        <p14:creationId xmlns:p14="http://schemas.microsoft.com/office/powerpoint/2010/main" val="78121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DONG Energy had to make a strategy to exit fossil fuels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the existing coal-fired CHP plants in Denmark, around 40% were closed and some economic incentives made the conversion to biomass attractive, such as biomass subsidies and tax incentives for the use of biomass as a fuel </a:t>
            </a:r>
            <a:r>
              <a:rPr lang="da-DK" sz="1200" b="0" i="0" u="none" strike="noStrike" kern="1200" baseline="0" dirty="0" smtClean="0">
                <a:solidFill>
                  <a:schemeClr val="tx1"/>
                </a:solidFill>
                <a:latin typeface="+mn-lt"/>
                <a:ea typeface="+mn-ea"/>
                <a:cs typeface="+mn-cs"/>
              </a:rPr>
              <a:t>for heating.</a:t>
            </a:r>
          </a:p>
          <a:p>
            <a:endParaRPr lang="da-DK"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Engineers who were skilled in designing and constructing efficient coal-fired power plants were either transferred internally to focus on offshore wind (re-training), or transferred externally to consulting companies e.g. </a:t>
            </a:r>
            <a:r>
              <a:rPr lang="en-US" sz="1200" b="0" i="0" u="none" strike="noStrike" kern="1200" baseline="0" dirty="0" err="1" smtClean="0">
                <a:solidFill>
                  <a:schemeClr val="tx1"/>
                </a:solidFill>
                <a:latin typeface="+mn-lt"/>
                <a:ea typeface="+mn-ea"/>
                <a:cs typeface="+mn-cs"/>
              </a:rPr>
              <a:t>Ramboll</a:t>
            </a:r>
            <a:r>
              <a:rPr lang="en-US" sz="1200" b="0" i="0" u="none" strike="noStrike" kern="1200" baseline="0" dirty="0" smtClean="0">
                <a:solidFill>
                  <a:schemeClr val="tx1"/>
                </a:solidFill>
                <a:latin typeface="+mn-lt"/>
                <a:ea typeface="+mn-ea"/>
                <a:cs typeface="+mn-cs"/>
              </a:rPr>
              <a:t> Engineering (re-allocation). Similarly, when it became clear that it was not going to be a part of the company’s future vision, the oil &amp; gas division was sold off to INEOS.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all else fails </a:t>
            </a:r>
            <a:r>
              <a:rPr lang="en-US" sz="1200" b="0" i="0" u="none" strike="noStrike" kern="1200" baseline="0" dirty="0" err="1" smtClean="0">
                <a:solidFill>
                  <a:schemeClr val="tx1"/>
                </a:solidFill>
                <a:latin typeface="+mn-lt"/>
                <a:ea typeface="+mn-ea"/>
                <a:cs typeface="+mn-cs"/>
              </a:rPr>
              <a:t>hwoever</a:t>
            </a:r>
            <a:r>
              <a:rPr lang="en-US" sz="1200" b="0" i="0" u="none" strike="noStrike" kern="1200" baseline="0" dirty="0" smtClean="0">
                <a:solidFill>
                  <a:schemeClr val="tx1"/>
                </a:solidFill>
                <a:latin typeface="+mn-lt"/>
                <a:ea typeface="+mn-ea"/>
                <a:cs typeface="+mn-cs"/>
              </a:rPr>
              <a:t>, investments must be abandoned at a large cost to the company.</a:t>
            </a:r>
          </a:p>
          <a:p>
            <a:r>
              <a:rPr lang="en-US" sz="1200" b="0" i="0" u="none" strike="noStrike" kern="1200" baseline="0" dirty="0" smtClean="0">
                <a:solidFill>
                  <a:schemeClr val="tx1"/>
                </a:solidFill>
                <a:latin typeface="+mn-lt"/>
                <a:ea typeface="+mn-ea"/>
                <a:cs typeface="+mn-cs"/>
              </a:rPr>
              <a:t>After the merger in 2006, </a:t>
            </a:r>
            <a:r>
              <a:rPr lang="en-US" sz="1200" b="0" i="0" u="none" strike="noStrike" kern="1200" baseline="0" dirty="0" err="1" smtClean="0">
                <a:solidFill>
                  <a:schemeClr val="tx1"/>
                </a:solidFill>
                <a:latin typeface="+mn-lt"/>
                <a:ea typeface="+mn-ea"/>
                <a:cs typeface="+mn-cs"/>
              </a:rPr>
              <a:t>Orsted</a:t>
            </a:r>
            <a:r>
              <a:rPr lang="en-US" sz="1200" b="0" i="0" u="none" strike="noStrike" kern="1200" baseline="0" dirty="0" smtClean="0">
                <a:solidFill>
                  <a:schemeClr val="tx1"/>
                </a:solidFill>
                <a:latin typeface="+mn-lt"/>
                <a:ea typeface="+mn-ea"/>
                <a:cs typeface="+mn-cs"/>
              </a:rPr>
              <a:t> acquired one project in Germany – a major coal-fired power plant development project</a:t>
            </a:r>
          </a:p>
          <a:p>
            <a:r>
              <a:rPr lang="en-US" sz="1200" b="0" i="0" u="none" strike="noStrike" kern="1200" baseline="0" dirty="0" smtClean="0">
                <a:solidFill>
                  <a:schemeClr val="tx1"/>
                </a:solidFill>
                <a:latin typeface="+mn-lt"/>
                <a:ea typeface="+mn-ea"/>
                <a:cs typeface="+mn-cs"/>
              </a:rPr>
              <a:t>called Greifswald. From a technical perspective, the plant was not technologically risky, as the company had many experienced</a:t>
            </a:r>
          </a:p>
          <a:p>
            <a:r>
              <a:rPr lang="en-US" sz="1200" b="0" i="0" u="none" strike="noStrike" kern="1200" baseline="0" dirty="0" smtClean="0">
                <a:solidFill>
                  <a:schemeClr val="tx1"/>
                </a:solidFill>
                <a:latin typeface="+mn-lt"/>
                <a:ea typeface="+mn-ea"/>
                <a:cs typeface="+mn-cs"/>
              </a:rPr>
              <a:t>and competent engineers. </a:t>
            </a:r>
          </a:p>
          <a:p>
            <a:r>
              <a:rPr lang="en-US" sz="1200" b="0" i="0" u="none" strike="noStrike" kern="1200" baseline="0" dirty="0" smtClean="0">
                <a:solidFill>
                  <a:schemeClr val="tx1"/>
                </a:solidFill>
                <a:latin typeface="+mn-lt"/>
                <a:ea typeface="+mn-ea"/>
                <a:cs typeface="+mn-cs"/>
              </a:rPr>
              <a:t>From a financial perspective, the business case was perhaps viable for the next 3-5 years,</a:t>
            </a:r>
          </a:p>
          <a:p>
            <a:r>
              <a:rPr lang="en-US" sz="1200" b="0" i="0" u="none" strike="noStrike" kern="1200" baseline="0" dirty="0" smtClean="0">
                <a:solidFill>
                  <a:schemeClr val="tx1"/>
                </a:solidFill>
                <a:latin typeface="+mn-lt"/>
                <a:ea typeface="+mn-ea"/>
                <a:cs typeface="+mn-cs"/>
              </a:rPr>
              <a:t>but was suboptimal for the future 20-30 years. The plant also faced significant local opposition due to environmental concerns.</a:t>
            </a:r>
          </a:p>
          <a:p>
            <a:r>
              <a:rPr lang="en-US" sz="1200" b="0" i="0" u="none" strike="noStrike" kern="1200" baseline="0" dirty="0" smtClean="0">
                <a:solidFill>
                  <a:schemeClr val="tx1"/>
                </a:solidFill>
                <a:latin typeface="+mn-lt"/>
                <a:ea typeface="+mn-ea"/>
                <a:cs typeface="+mn-cs"/>
              </a:rPr>
              <a:t>The project investment cost about 20 billion Danish kroner in total (approximately EUR 2.7 billion) but was abandoned</a:t>
            </a:r>
          </a:p>
          <a:p>
            <a:r>
              <a:rPr lang="en-US" sz="1200" b="0" i="0" u="none" strike="noStrike" kern="1200" baseline="0" dirty="0" smtClean="0">
                <a:solidFill>
                  <a:schemeClr val="tx1"/>
                </a:solidFill>
                <a:latin typeface="+mn-lt"/>
                <a:ea typeface="+mn-ea"/>
                <a:cs typeface="+mn-cs"/>
              </a:rPr>
              <a:t>after already 1 billion Danish kroner (approximately EUR 134 million) had been spent in project development costs.</a:t>
            </a:r>
          </a:p>
          <a:p>
            <a:r>
              <a:rPr lang="en-US" sz="1200" b="0" i="0" u="none" strike="noStrike" kern="1200" baseline="0" dirty="0" smtClean="0">
                <a:solidFill>
                  <a:schemeClr val="tx1"/>
                </a:solidFill>
                <a:latin typeface="+mn-lt"/>
                <a:ea typeface="+mn-ea"/>
                <a:cs typeface="+mn-cs"/>
              </a:rPr>
              <a:t>This was a learning for the company and contributed to the strategic target of completely phasing out coal by 2023.</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33</a:t>
            </a:fld>
            <a:endParaRPr lang="da-DK"/>
          </a:p>
        </p:txBody>
      </p:sp>
    </p:spTree>
    <p:extLst>
      <p:ext uri="{BB962C8B-B14F-4D97-AF65-F5344CB8AC3E}">
        <p14:creationId xmlns:p14="http://schemas.microsoft.com/office/powerpoint/2010/main" val="2379146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a:t>
            </a:r>
            <a:r>
              <a:rPr lang="da-DK" baseline="0" dirty="0" smtClean="0"/>
              <a:t> </a:t>
            </a:r>
            <a:r>
              <a:rPr lang="da-DK" baseline="0" dirty="0" err="1" smtClean="0"/>
              <a:t>decommissioning</a:t>
            </a:r>
            <a:r>
              <a:rPr lang="da-DK" baseline="0" dirty="0" smtClean="0"/>
              <a:t> </a:t>
            </a:r>
            <a:r>
              <a:rPr lang="da-DK" baseline="0" dirty="0" err="1" smtClean="0"/>
              <a:t>auction</a:t>
            </a:r>
            <a:r>
              <a:rPr lang="da-DK" baseline="0" dirty="0" smtClean="0"/>
              <a:t> is </a:t>
            </a:r>
            <a:r>
              <a:rPr lang="da-DK" baseline="0" dirty="0" err="1" smtClean="0"/>
              <a:t>another</a:t>
            </a:r>
            <a:r>
              <a:rPr lang="da-DK" baseline="0" dirty="0" smtClean="0"/>
              <a:t> innovative </a:t>
            </a:r>
            <a:r>
              <a:rPr lang="da-DK" baseline="0" dirty="0" err="1" smtClean="0"/>
              <a:t>mechanism</a:t>
            </a:r>
            <a:r>
              <a:rPr lang="da-DK" baseline="0" dirty="0" smtClean="0"/>
              <a:t>. Germany and </a:t>
            </a:r>
            <a:r>
              <a:rPr lang="da-DK" baseline="0" dirty="0" err="1" smtClean="0"/>
              <a:t>Netherlands</a:t>
            </a:r>
            <a:r>
              <a:rPr lang="da-DK" baseline="0" dirty="0" smtClean="0"/>
              <a:t> have </a:t>
            </a:r>
            <a:r>
              <a:rPr lang="da-DK" baseline="0" dirty="0" err="1" smtClean="0"/>
              <a:t>both</a:t>
            </a:r>
            <a:r>
              <a:rPr lang="da-DK" baseline="0" dirty="0" smtClean="0"/>
              <a:t> made </a:t>
            </a:r>
            <a:r>
              <a:rPr lang="da-DK" baseline="0" dirty="0" err="1" smtClean="0"/>
              <a:t>decommissioning</a:t>
            </a:r>
            <a:r>
              <a:rPr lang="da-DK" baseline="0" dirty="0" smtClean="0"/>
              <a:t> </a:t>
            </a:r>
            <a:r>
              <a:rPr lang="da-DK" baseline="0" dirty="0" err="1" smtClean="0"/>
              <a:t>auctions</a:t>
            </a:r>
            <a:r>
              <a:rPr lang="da-DK" baseline="0" dirty="0" smtClean="0"/>
              <a:t> but it has not </a:t>
            </a:r>
            <a:r>
              <a:rPr lang="da-DK" baseline="0" dirty="0" err="1" smtClean="0"/>
              <a:t>been</a:t>
            </a:r>
            <a:r>
              <a:rPr lang="da-DK" baseline="0" dirty="0" smtClean="0"/>
              <a:t> done in Denmark </a:t>
            </a:r>
            <a:r>
              <a:rPr lang="da-DK" baseline="0" dirty="0" err="1" smtClean="0"/>
              <a:t>yet</a:t>
            </a:r>
            <a:r>
              <a:rPr lang="da-DK" baseline="0" dirty="0" smtClean="0"/>
              <a:t>.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34</a:t>
            </a:fld>
            <a:endParaRPr lang="da-DK"/>
          </a:p>
        </p:txBody>
      </p:sp>
    </p:spTree>
    <p:extLst>
      <p:ext uri="{BB962C8B-B14F-4D97-AF65-F5344CB8AC3E}">
        <p14:creationId xmlns:p14="http://schemas.microsoft.com/office/powerpoint/2010/main" val="2223884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35</a:t>
            </a:fld>
            <a:endParaRPr lang="da-DK"/>
          </a:p>
        </p:txBody>
      </p:sp>
    </p:spTree>
    <p:extLst>
      <p:ext uri="{BB962C8B-B14F-4D97-AF65-F5344CB8AC3E}">
        <p14:creationId xmlns:p14="http://schemas.microsoft.com/office/powerpoint/2010/main" val="882862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As</a:t>
            </a:r>
            <a:r>
              <a:rPr lang="da-DK" baseline="0" dirty="0" smtClean="0"/>
              <a:t> with the exit </a:t>
            </a:r>
            <a:r>
              <a:rPr lang="da-DK" baseline="0" dirty="0" err="1" smtClean="0"/>
              <a:t>strategy</a:t>
            </a:r>
            <a:r>
              <a:rPr lang="da-DK" baseline="0" dirty="0" smtClean="0"/>
              <a:t> for the fossil </a:t>
            </a:r>
            <a:r>
              <a:rPr lang="da-DK" baseline="0" dirty="0" err="1" smtClean="0"/>
              <a:t>technology</a:t>
            </a:r>
            <a:r>
              <a:rPr lang="da-DK" baseline="0" dirty="0" smtClean="0"/>
              <a:t>,  so </a:t>
            </a:r>
            <a:r>
              <a:rPr lang="da-DK" baseline="0" dirty="0" err="1" smtClean="0"/>
              <a:t>there</a:t>
            </a:r>
            <a:r>
              <a:rPr lang="da-DK" baseline="0" dirty="0" smtClean="0"/>
              <a:t> </a:t>
            </a:r>
            <a:r>
              <a:rPr lang="da-DK" baseline="0" dirty="0" err="1" smtClean="0"/>
              <a:t>needs</a:t>
            </a:r>
            <a:r>
              <a:rPr lang="da-DK" baseline="0" dirty="0" smtClean="0"/>
              <a:t> to </a:t>
            </a:r>
            <a:r>
              <a:rPr lang="da-DK" baseline="0" dirty="0" err="1" smtClean="0"/>
              <a:t>be</a:t>
            </a:r>
            <a:r>
              <a:rPr lang="da-DK" baseline="0" dirty="0" smtClean="0"/>
              <a:t> a </a:t>
            </a:r>
            <a:r>
              <a:rPr lang="da-DK" baseline="0" dirty="0" err="1" smtClean="0"/>
              <a:t>strategy</a:t>
            </a:r>
            <a:r>
              <a:rPr lang="da-DK" baseline="0" dirty="0" smtClean="0"/>
              <a:t> to </a:t>
            </a:r>
            <a:r>
              <a:rPr lang="da-DK" baseline="0" dirty="0" err="1" smtClean="0"/>
              <a:t>enter</a:t>
            </a:r>
            <a:r>
              <a:rPr lang="da-DK" baseline="0" dirty="0" smtClean="0"/>
              <a:t> </a:t>
            </a:r>
            <a:r>
              <a:rPr lang="da-DK" baseline="0" dirty="0" err="1" smtClean="0"/>
              <a:t>into</a:t>
            </a:r>
            <a:r>
              <a:rPr lang="da-DK" baseline="0" dirty="0" smtClean="0"/>
              <a:t> </a:t>
            </a:r>
            <a:r>
              <a:rPr lang="da-DK" baseline="0" dirty="0" err="1" smtClean="0"/>
              <a:t>growth</a:t>
            </a:r>
            <a:r>
              <a:rPr lang="da-DK" baseline="0" dirty="0" smtClean="0"/>
              <a:t> </a:t>
            </a:r>
            <a:r>
              <a:rPr lang="da-DK" baseline="0" dirty="0" err="1" smtClean="0"/>
              <a:t>industries</a:t>
            </a:r>
            <a:r>
              <a:rPr lang="da-DK" baseline="0" dirty="0" smtClean="0"/>
              <a:t> </a:t>
            </a:r>
            <a:r>
              <a:rPr lang="da-DK" baseline="0" dirty="0" err="1" smtClean="0"/>
              <a:t>such</a:t>
            </a:r>
            <a:r>
              <a:rPr lang="da-DK" baseline="0" dirty="0" smtClean="0"/>
              <a:t> as </a:t>
            </a:r>
            <a:r>
              <a:rPr lang="da-DK" baseline="0" dirty="0" err="1" smtClean="0"/>
              <a:t>renewable</a:t>
            </a:r>
            <a:r>
              <a:rPr lang="da-DK" baseline="0" dirty="0" smtClean="0"/>
              <a:t> </a:t>
            </a:r>
            <a:r>
              <a:rPr lang="da-DK" baseline="0" dirty="0" err="1" smtClean="0"/>
              <a:t>energy</a:t>
            </a:r>
            <a:r>
              <a:rPr lang="da-DK" baseline="0" dirty="0" smtClean="0"/>
              <a:t>.</a:t>
            </a:r>
          </a:p>
          <a:p>
            <a:r>
              <a:rPr lang="da-DK" baseline="0" dirty="0" err="1" smtClean="0"/>
              <a:t>There</a:t>
            </a:r>
            <a:r>
              <a:rPr lang="da-DK" baseline="0" dirty="0" smtClean="0"/>
              <a:t> </a:t>
            </a:r>
            <a:r>
              <a:rPr lang="da-DK" baseline="0" dirty="0" err="1" smtClean="0"/>
              <a:t>needs</a:t>
            </a:r>
            <a:r>
              <a:rPr lang="da-DK" baseline="0" dirty="0" smtClean="0"/>
              <a:t> to </a:t>
            </a:r>
            <a:r>
              <a:rPr lang="da-DK" baseline="0" dirty="0" err="1" smtClean="0"/>
              <a:t>be</a:t>
            </a:r>
            <a:r>
              <a:rPr lang="da-DK" baseline="0" dirty="0" smtClean="0"/>
              <a:t> a human </a:t>
            </a:r>
            <a:r>
              <a:rPr lang="da-DK" baseline="0" dirty="0" err="1" smtClean="0"/>
              <a:t>resources</a:t>
            </a:r>
            <a:r>
              <a:rPr lang="da-DK" baseline="0" dirty="0" smtClean="0"/>
              <a:t> </a:t>
            </a:r>
            <a:r>
              <a:rPr lang="da-DK" baseline="0" dirty="0" err="1" smtClean="0"/>
              <a:t>strategy</a:t>
            </a:r>
            <a:r>
              <a:rPr lang="da-DK" baseline="0" dirty="0" smtClean="0"/>
              <a:t>, </a:t>
            </a:r>
            <a:r>
              <a:rPr lang="da-DK" baseline="0" dirty="0" err="1" smtClean="0"/>
              <a:t>technology</a:t>
            </a:r>
            <a:r>
              <a:rPr lang="da-DK" baseline="0" dirty="0" smtClean="0"/>
              <a:t> </a:t>
            </a:r>
            <a:r>
              <a:rPr lang="da-DK" baseline="0" dirty="0" err="1" smtClean="0"/>
              <a:t>strategy</a:t>
            </a:r>
            <a:r>
              <a:rPr lang="da-DK" baseline="0" dirty="0" smtClean="0"/>
              <a:t> and a </a:t>
            </a:r>
            <a:r>
              <a:rPr lang="da-DK" baseline="0" dirty="0" err="1" smtClean="0"/>
              <a:t>market</a:t>
            </a:r>
            <a:r>
              <a:rPr lang="da-DK" baseline="0" dirty="0" smtClean="0"/>
              <a:t> </a:t>
            </a:r>
            <a:r>
              <a:rPr lang="da-DK" baseline="0" dirty="0" err="1" smtClean="0"/>
              <a:t>entry</a:t>
            </a:r>
            <a:r>
              <a:rPr lang="da-DK" baseline="0" dirty="0" smtClean="0"/>
              <a:t> </a:t>
            </a:r>
            <a:r>
              <a:rPr lang="da-DK" baseline="0" dirty="0" err="1" smtClean="0"/>
              <a:t>strategy</a:t>
            </a:r>
            <a:r>
              <a:rPr lang="da-DK" baseline="0" dirty="0" smtClean="0"/>
              <a:t>. Development </a:t>
            </a:r>
            <a:r>
              <a:rPr lang="da-DK" baseline="0" dirty="0" err="1" smtClean="0"/>
              <a:t>projects</a:t>
            </a:r>
            <a:r>
              <a:rPr lang="da-DK" baseline="0" dirty="0" smtClean="0"/>
              <a:t> and </a:t>
            </a:r>
            <a:r>
              <a:rPr lang="da-DK" baseline="0" dirty="0" err="1" smtClean="0"/>
              <a:t>supply</a:t>
            </a:r>
            <a:r>
              <a:rPr lang="da-DK" baseline="0" dirty="0" smtClean="0"/>
              <a:t> </a:t>
            </a:r>
            <a:r>
              <a:rPr lang="da-DK" baseline="0" dirty="0" err="1" smtClean="0"/>
              <a:t>chain</a:t>
            </a:r>
            <a:r>
              <a:rPr lang="da-DK" baseline="0" dirty="0" smtClean="0"/>
              <a:t> </a:t>
            </a:r>
            <a:r>
              <a:rPr lang="da-DK" baseline="0" dirty="0" err="1" smtClean="0"/>
              <a:t>investment</a:t>
            </a:r>
            <a:r>
              <a:rPr lang="da-DK" baseline="0" dirty="0" smtClean="0"/>
              <a:t> </a:t>
            </a:r>
            <a:r>
              <a:rPr lang="da-DK" baseline="0" dirty="0" err="1" smtClean="0"/>
              <a:t>can</a:t>
            </a:r>
            <a:r>
              <a:rPr lang="da-DK" baseline="0" dirty="0" smtClean="0"/>
              <a:t> </a:t>
            </a:r>
            <a:r>
              <a:rPr lang="da-DK" baseline="0" dirty="0" err="1" smtClean="0"/>
              <a:t>be</a:t>
            </a:r>
            <a:r>
              <a:rPr lang="da-DK" baseline="0" dirty="0" smtClean="0"/>
              <a:t> a </a:t>
            </a:r>
            <a:r>
              <a:rPr lang="da-DK" baseline="0" dirty="0" err="1" smtClean="0"/>
              <a:t>way</a:t>
            </a:r>
            <a:r>
              <a:rPr lang="da-DK" baseline="0" dirty="0" smtClean="0"/>
              <a:t> to </a:t>
            </a:r>
            <a:r>
              <a:rPr lang="da-DK" baseline="0" dirty="0" err="1" smtClean="0"/>
              <a:t>accelerate</a:t>
            </a:r>
            <a:r>
              <a:rPr lang="da-DK" baseline="0" dirty="0" smtClean="0"/>
              <a:t> the </a:t>
            </a:r>
            <a:r>
              <a:rPr lang="da-DK" baseline="0" dirty="0" err="1" smtClean="0"/>
              <a:t>technology</a:t>
            </a:r>
            <a:r>
              <a:rPr lang="da-DK" baseline="0" dirty="0" smtClean="0"/>
              <a:t> </a:t>
            </a:r>
            <a:r>
              <a:rPr lang="da-DK" baseline="0" dirty="0" err="1" smtClean="0"/>
              <a:t>strategy</a:t>
            </a:r>
            <a:r>
              <a:rPr lang="da-DK" baseline="0" dirty="0" smtClean="0"/>
              <a:t>. Joint ventures </a:t>
            </a:r>
            <a:r>
              <a:rPr lang="da-DK" baseline="0" dirty="0" err="1" smtClean="0"/>
              <a:t>can</a:t>
            </a:r>
            <a:r>
              <a:rPr lang="da-DK" baseline="0" dirty="0" smtClean="0"/>
              <a:t> </a:t>
            </a:r>
            <a:r>
              <a:rPr lang="da-DK" baseline="0" dirty="0" err="1" smtClean="0"/>
              <a:t>also</a:t>
            </a:r>
            <a:r>
              <a:rPr lang="da-DK" baseline="0" dirty="0" smtClean="0"/>
              <a:t> </a:t>
            </a:r>
            <a:r>
              <a:rPr lang="da-DK" baseline="0" dirty="0" err="1" smtClean="0"/>
              <a:t>be</a:t>
            </a:r>
            <a:r>
              <a:rPr lang="da-DK" baseline="0" dirty="0" smtClean="0"/>
              <a:t> an </a:t>
            </a:r>
            <a:r>
              <a:rPr lang="da-DK" baseline="0" dirty="0" err="1" smtClean="0"/>
              <a:t>effective</a:t>
            </a:r>
            <a:r>
              <a:rPr lang="da-DK" baseline="0" dirty="0" smtClean="0"/>
              <a:t> </a:t>
            </a:r>
            <a:r>
              <a:rPr lang="da-DK" baseline="0" dirty="0" err="1" smtClean="0"/>
              <a:t>mechanism</a:t>
            </a:r>
            <a:r>
              <a:rPr lang="da-DK" baseline="0" dirty="0" smtClean="0"/>
              <a:t> to </a:t>
            </a:r>
            <a:r>
              <a:rPr lang="da-DK" baseline="0" dirty="0" err="1" smtClean="0"/>
              <a:t>gain</a:t>
            </a:r>
            <a:r>
              <a:rPr lang="da-DK" baseline="0" dirty="0" smtClean="0"/>
              <a:t> </a:t>
            </a:r>
            <a:r>
              <a:rPr lang="da-DK" baseline="0" dirty="0" err="1" smtClean="0"/>
              <a:t>technical</a:t>
            </a:r>
            <a:r>
              <a:rPr lang="da-DK" baseline="0" dirty="0" smtClean="0"/>
              <a:t> </a:t>
            </a:r>
            <a:r>
              <a:rPr lang="da-DK" baseline="0" dirty="0" err="1" smtClean="0"/>
              <a:t>experience</a:t>
            </a:r>
            <a:r>
              <a:rPr lang="da-DK" baseline="0" dirty="0" smtClean="0"/>
              <a:t> and </a:t>
            </a:r>
            <a:r>
              <a:rPr lang="da-DK" baseline="0" dirty="0" err="1" smtClean="0"/>
              <a:t>knowledge</a:t>
            </a:r>
            <a:r>
              <a:rPr lang="da-DK" baseline="0" dirty="0" smtClean="0"/>
              <a:t> with more </a:t>
            </a:r>
            <a:r>
              <a:rPr lang="da-DK" baseline="0" dirty="0" err="1" smtClean="0"/>
              <a:t>mature</a:t>
            </a:r>
            <a:r>
              <a:rPr lang="da-DK" baseline="0" dirty="0" smtClean="0"/>
              <a:t> </a:t>
            </a:r>
            <a:r>
              <a:rPr lang="da-DK" baseline="0" dirty="0" err="1" smtClean="0"/>
              <a:t>players</a:t>
            </a:r>
            <a:r>
              <a:rPr lang="da-DK" baseline="0" dirty="0" smtClean="0"/>
              <a:t>.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36</a:t>
            </a:fld>
            <a:endParaRPr lang="da-DK"/>
          </a:p>
        </p:txBody>
      </p:sp>
    </p:spTree>
    <p:extLst>
      <p:ext uri="{BB962C8B-B14F-4D97-AF65-F5344CB8AC3E}">
        <p14:creationId xmlns:p14="http://schemas.microsoft.com/office/powerpoint/2010/main" val="1710538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a:t>
            </a:r>
            <a:r>
              <a:rPr lang="da-DK" dirty="0" err="1" smtClean="0"/>
              <a:t>first</a:t>
            </a:r>
            <a:r>
              <a:rPr lang="da-DK" dirty="0" smtClean="0"/>
              <a:t> is the </a:t>
            </a:r>
            <a:r>
              <a:rPr lang="da-DK" dirty="0" err="1" smtClean="0"/>
              <a:t>need</a:t>
            </a:r>
            <a:r>
              <a:rPr lang="da-DK" dirty="0" smtClean="0"/>
              <a:t> for national</a:t>
            </a:r>
            <a:r>
              <a:rPr lang="da-DK" baseline="0" dirty="0" smtClean="0"/>
              <a:t> </a:t>
            </a:r>
            <a:r>
              <a:rPr lang="da-DK" baseline="0" dirty="0" err="1" smtClean="0"/>
              <a:t>energy</a:t>
            </a:r>
            <a:r>
              <a:rPr lang="da-DK" baseline="0" dirty="0" smtClean="0"/>
              <a:t> plans </a:t>
            </a:r>
            <a:r>
              <a:rPr lang="da-DK" baseline="0" dirty="0" err="1" smtClean="0"/>
              <a:t>which</a:t>
            </a:r>
            <a:r>
              <a:rPr lang="da-DK" baseline="0" dirty="0" smtClean="0"/>
              <a:t> </a:t>
            </a:r>
            <a:r>
              <a:rPr lang="da-DK" baseline="0" dirty="0" err="1" smtClean="0"/>
              <a:t>are</a:t>
            </a:r>
            <a:r>
              <a:rPr lang="da-DK" baseline="0" dirty="0" smtClean="0"/>
              <a:t> long-term, stable, transparent, and </a:t>
            </a:r>
            <a:r>
              <a:rPr lang="da-DK" baseline="0" dirty="0" err="1" smtClean="0"/>
              <a:t>inclusive</a:t>
            </a:r>
            <a:r>
              <a:rPr lang="da-DK" baseline="0" dirty="0" smtClean="0"/>
              <a: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37</a:t>
            </a:fld>
            <a:endParaRPr lang="da-DK"/>
          </a:p>
        </p:txBody>
      </p:sp>
    </p:spTree>
    <p:extLst>
      <p:ext uri="{BB962C8B-B14F-4D97-AF65-F5344CB8AC3E}">
        <p14:creationId xmlns:p14="http://schemas.microsoft.com/office/powerpoint/2010/main" val="3225890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a:t>
            </a:r>
            <a:r>
              <a:rPr lang="da-DK" dirty="0" err="1" smtClean="0"/>
              <a:t>second</a:t>
            </a:r>
            <a:r>
              <a:rPr lang="da-DK" dirty="0" smtClean="0"/>
              <a:t> is to</a:t>
            </a:r>
            <a:r>
              <a:rPr lang="da-DK" baseline="0" dirty="0" smtClean="0"/>
              <a:t> </a:t>
            </a:r>
            <a:r>
              <a:rPr lang="da-DK" baseline="0" dirty="0" err="1" smtClean="0"/>
              <a:t>follow</a:t>
            </a:r>
            <a:r>
              <a:rPr lang="da-DK" baseline="0" dirty="0" smtClean="0"/>
              <a:t> </a:t>
            </a:r>
            <a:r>
              <a:rPr lang="da-DK" baseline="0" dirty="0" err="1" smtClean="0"/>
              <a:t>these</a:t>
            </a:r>
            <a:r>
              <a:rPr lang="da-DK" baseline="0" dirty="0" smtClean="0"/>
              <a:t> </a:t>
            </a:r>
            <a:r>
              <a:rPr lang="da-DK" baseline="0" dirty="0" err="1" smtClean="0"/>
              <a:t>energy</a:t>
            </a:r>
            <a:r>
              <a:rPr lang="da-DK" baseline="0" dirty="0" smtClean="0"/>
              <a:t> plans with </a:t>
            </a:r>
            <a:r>
              <a:rPr lang="da-DK" baseline="0" dirty="0" err="1" smtClean="0"/>
              <a:t>concrete</a:t>
            </a:r>
            <a:r>
              <a:rPr lang="da-DK" baseline="0" dirty="0" smtClean="0"/>
              <a:t> legislative reforms</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38</a:t>
            </a:fld>
            <a:endParaRPr lang="da-DK"/>
          </a:p>
        </p:txBody>
      </p:sp>
    </p:spTree>
    <p:extLst>
      <p:ext uri="{BB962C8B-B14F-4D97-AF65-F5344CB8AC3E}">
        <p14:creationId xmlns:p14="http://schemas.microsoft.com/office/powerpoint/2010/main" val="3720656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For</a:t>
            </a:r>
            <a:r>
              <a:rPr lang="da-DK" baseline="0" dirty="0" smtClean="0"/>
              <a:t> the </a:t>
            </a:r>
            <a:r>
              <a:rPr lang="da-DK" baseline="0" dirty="0" err="1" smtClean="0"/>
              <a:t>energy</a:t>
            </a:r>
            <a:r>
              <a:rPr lang="da-DK" baseline="0" dirty="0" smtClean="0"/>
              <a:t> </a:t>
            </a:r>
            <a:r>
              <a:rPr lang="da-DK" baseline="0" dirty="0" err="1" smtClean="0"/>
              <a:t>company</a:t>
            </a:r>
            <a:r>
              <a:rPr lang="da-DK" baseline="0" dirty="0" smtClean="0"/>
              <a:t>, a new </a:t>
            </a:r>
            <a:r>
              <a:rPr lang="da-DK" baseline="0" dirty="0" err="1" smtClean="0"/>
              <a:t>sustainable</a:t>
            </a:r>
            <a:r>
              <a:rPr lang="da-DK" baseline="0" dirty="0" smtClean="0"/>
              <a:t> vision  </a:t>
            </a:r>
            <a:r>
              <a:rPr lang="da-DK" baseline="0" dirty="0" err="1" smtClean="0"/>
              <a:t>needs</a:t>
            </a:r>
            <a:r>
              <a:rPr lang="da-DK" baseline="0" dirty="0" smtClean="0"/>
              <a:t> to </a:t>
            </a:r>
            <a:r>
              <a:rPr lang="da-DK" baseline="0" dirty="0" err="1" smtClean="0"/>
              <a:t>be</a:t>
            </a:r>
            <a:r>
              <a:rPr lang="da-DK" baseline="0" dirty="0" smtClean="0"/>
              <a:t> made, with the </a:t>
            </a:r>
            <a:r>
              <a:rPr lang="da-DK" baseline="0" dirty="0" err="1" smtClean="0"/>
              <a:t>context</a:t>
            </a:r>
            <a:r>
              <a:rPr lang="da-DK" baseline="0" dirty="0" smtClean="0"/>
              <a:t> of </a:t>
            </a:r>
            <a:r>
              <a:rPr lang="da-DK" baseline="0" dirty="0" err="1" smtClean="0"/>
              <a:t>climate</a:t>
            </a:r>
            <a:r>
              <a:rPr lang="da-DK" baseline="0" dirty="0" smtClean="0"/>
              <a:t> </a:t>
            </a:r>
            <a:r>
              <a:rPr lang="da-DK" baseline="0" dirty="0" err="1" smtClean="0"/>
              <a:t>change</a:t>
            </a:r>
            <a:r>
              <a:rPr lang="da-DK" baseline="0" dirty="0" smtClean="0"/>
              <a:t>, </a:t>
            </a:r>
            <a:r>
              <a:rPr lang="da-DK" baseline="0" dirty="0" err="1" smtClean="0"/>
              <a:t>falling</a:t>
            </a:r>
            <a:r>
              <a:rPr lang="da-DK" baseline="0" dirty="0" smtClean="0"/>
              <a:t> </a:t>
            </a:r>
            <a:r>
              <a:rPr lang="da-DK" baseline="0" dirty="0" err="1" smtClean="0"/>
              <a:t>cost</a:t>
            </a:r>
            <a:r>
              <a:rPr lang="da-DK" baseline="0" dirty="0" smtClean="0"/>
              <a:t> of RE, </a:t>
            </a:r>
            <a:r>
              <a:rPr lang="da-DK" baseline="0" dirty="0" err="1" smtClean="0"/>
              <a:t>fuel</a:t>
            </a:r>
            <a:r>
              <a:rPr lang="da-DK" baseline="0" dirty="0" smtClean="0"/>
              <a:t> </a:t>
            </a:r>
            <a:r>
              <a:rPr lang="da-DK" baseline="0" dirty="0" err="1" smtClean="0"/>
              <a:t>price</a:t>
            </a:r>
            <a:r>
              <a:rPr lang="da-DK" baseline="0" dirty="0" smtClean="0"/>
              <a:t> </a:t>
            </a:r>
            <a:r>
              <a:rPr lang="da-DK" baseline="0" dirty="0" err="1" smtClean="0"/>
              <a:t>risk</a:t>
            </a:r>
            <a:r>
              <a:rPr lang="da-DK" baseline="0" dirty="0" smtClean="0"/>
              <a:t>, </a:t>
            </a:r>
            <a:r>
              <a:rPr lang="da-DK" baseline="0" dirty="0" err="1" smtClean="0"/>
              <a:t>carbon</a:t>
            </a:r>
            <a:r>
              <a:rPr lang="da-DK" baseline="0" dirty="0" smtClean="0"/>
              <a:t> </a:t>
            </a:r>
            <a:r>
              <a:rPr lang="da-DK" baseline="0" dirty="0" err="1" smtClean="0"/>
              <a:t>price</a:t>
            </a:r>
            <a:r>
              <a:rPr lang="da-DK" baseline="0" dirty="0" smtClean="0"/>
              <a:t> </a:t>
            </a:r>
            <a:r>
              <a:rPr lang="da-DK" baseline="0" dirty="0" err="1" smtClean="0"/>
              <a:t>risk</a:t>
            </a:r>
            <a:r>
              <a:rPr lang="da-DK" baseline="0" dirty="0" smtClean="0"/>
              <a:t> and </a:t>
            </a:r>
            <a:r>
              <a:rPr lang="da-DK" baseline="0" dirty="0" err="1" smtClean="0"/>
              <a:t>other</a:t>
            </a:r>
            <a:r>
              <a:rPr lang="da-DK" baseline="0" dirty="0" smtClean="0"/>
              <a:t> </a:t>
            </a:r>
            <a:r>
              <a:rPr lang="da-DK" baseline="0" dirty="0" err="1" smtClean="0"/>
              <a:t>uncertainties</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39</a:t>
            </a:fld>
            <a:endParaRPr lang="da-DK"/>
          </a:p>
        </p:txBody>
      </p:sp>
    </p:spTree>
    <p:extLst>
      <p:ext uri="{BB962C8B-B14F-4D97-AF65-F5344CB8AC3E}">
        <p14:creationId xmlns:p14="http://schemas.microsoft.com/office/powerpoint/2010/main" val="3347255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exit</a:t>
            </a:r>
            <a:r>
              <a:rPr lang="da-DK" baseline="0" dirty="0" smtClean="0"/>
              <a:t> </a:t>
            </a:r>
            <a:r>
              <a:rPr lang="da-DK" baseline="0" dirty="0" err="1" smtClean="0"/>
              <a:t>strategy</a:t>
            </a:r>
            <a:r>
              <a:rPr lang="da-DK" baseline="0" dirty="0" smtClean="0"/>
              <a:t> for </a:t>
            </a:r>
            <a:r>
              <a:rPr lang="da-DK" baseline="0" dirty="0" err="1" smtClean="0"/>
              <a:t>exxistings</a:t>
            </a:r>
            <a:r>
              <a:rPr lang="da-DK" baseline="0" dirty="0" smtClean="0"/>
              <a:t> assets and </a:t>
            </a:r>
            <a:r>
              <a:rPr lang="da-DK" baseline="0" dirty="0" err="1" smtClean="0"/>
              <a:t>businesses</a:t>
            </a:r>
            <a:r>
              <a:rPr lang="da-DK" baseline="0" dirty="0" smtClean="0"/>
              <a:t> must </a:t>
            </a:r>
            <a:r>
              <a:rPr lang="da-DK" baseline="0" dirty="0" err="1" smtClean="0"/>
              <a:t>be</a:t>
            </a:r>
            <a:r>
              <a:rPr lang="da-DK" baseline="0" dirty="0" smtClean="0"/>
              <a:t> made, in </a:t>
            </a:r>
            <a:r>
              <a:rPr lang="da-DK" baseline="0" dirty="0" err="1" smtClean="0"/>
              <a:t>dialogue</a:t>
            </a:r>
            <a:r>
              <a:rPr lang="da-DK" baseline="0" dirty="0" smtClean="0"/>
              <a:t> with </a:t>
            </a:r>
            <a:r>
              <a:rPr lang="da-DK" baseline="0" dirty="0" err="1" smtClean="0"/>
              <a:t>government</a:t>
            </a:r>
            <a:r>
              <a:rPr lang="da-DK" baseline="0" dirty="0" smtClean="0"/>
              <a:t> </a:t>
            </a:r>
            <a:r>
              <a:rPr lang="da-DK" baseline="0" dirty="0" err="1" smtClean="0"/>
              <a:t>when</a:t>
            </a:r>
            <a:r>
              <a:rPr lang="da-DK" baseline="0" dirty="0" smtClean="0"/>
              <a:t> </a:t>
            </a:r>
            <a:r>
              <a:rPr lang="da-DK" baseline="0" dirty="0" err="1" smtClean="0"/>
              <a:t>necessary</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40</a:t>
            </a:fld>
            <a:endParaRPr lang="da-DK"/>
          </a:p>
        </p:txBody>
      </p:sp>
    </p:spTree>
    <p:extLst>
      <p:ext uri="{BB962C8B-B14F-4D97-AF65-F5344CB8AC3E}">
        <p14:creationId xmlns:p14="http://schemas.microsoft.com/office/powerpoint/2010/main" val="3149590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And </a:t>
            </a:r>
            <a:r>
              <a:rPr lang="da-DK" dirty="0" err="1" smtClean="0"/>
              <a:t>finally</a:t>
            </a:r>
            <a:r>
              <a:rPr lang="da-DK" dirty="0" smtClean="0"/>
              <a:t>, a </a:t>
            </a:r>
            <a:r>
              <a:rPr lang="da-DK" dirty="0" err="1" smtClean="0"/>
              <a:t>strategy</a:t>
            </a:r>
            <a:r>
              <a:rPr lang="da-DK" dirty="0" smtClean="0"/>
              <a:t> for HR, </a:t>
            </a:r>
            <a:r>
              <a:rPr lang="da-DK" dirty="0" err="1" smtClean="0"/>
              <a:t>technology</a:t>
            </a:r>
            <a:r>
              <a:rPr lang="da-DK" dirty="0" smtClean="0"/>
              <a:t> and </a:t>
            </a:r>
            <a:r>
              <a:rPr lang="da-DK" dirty="0" err="1" smtClean="0"/>
              <a:t>market</a:t>
            </a:r>
            <a:r>
              <a:rPr lang="da-DK" dirty="0" smtClean="0"/>
              <a:t> </a:t>
            </a:r>
            <a:r>
              <a:rPr lang="da-DK" dirty="0" err="1" smtClean="0"/>
              <a:t>entry</a:t>
            </a:r>
            <a:r>
              <a:rPr lang="da-DK" dirty="0" smtClean="0"/>
              <a:t> </a:t>
            </a:r>
            <a:r>
              <a:rPr lang="da-DK" dirty="0" err="1" smtClean="0"/>
              <a:t>need</a:t>
            </a:r>
            <a:r>
              <a:rPr lang="da-DK" dirty="0" smtClean="0"/>
              <a:t> to </a:t>
            </a:r>
            <a:r>
              <a:rPr lang="da-DK" dirty="0" err="1" smtClean="0"/>
              <a:t>be</a:t>
            </a:r>
            <a:r>
              <a:rPr lang="da-DK" dirty="0" smtClean="0"/>
              <a:t> made,</a:t>
            </a:r>
            <a:r>
              <a:rPr lang="da-DK" baseline="0" dirty="0" smtClean="0"/>
              <a:t> to </a:t>
            </a:r>
            <a:r>
              <a:rPr lang="da-DK" baseline="0" dirty="0" err="1" smtClean="0"/>
              <a:t>make</a:t>
            </a:r>
            <a:r>
              <a:rPr lang="da-DK" baseline="0" dirty="0" smtClean="0"/>
              <a:t> the green vision a reality. The green </a:t>
            </a:r>
            <a:r>
              <a:rPr lang="da-DK" baseline="0" dirty="0" err="1" smtClean="0"/>
              <a:t>growth</a:t>
            </a:r>
            <a:r>
              <a:rPr lang="da-DK" baseline="0" dirty="0" smtClean="0"/>
              <a:t> </a:t>
            </a:r>
            <a:r>
              <a:rPr lang="da-DK" baseline="0" dirty="0" err="1" smtClean="0"/>
              <a:t>can</a:t>
            </a:r>
            <a:r>
              <a:rPr lang="da-DK" baseline="0" dirty="0" smtClean="0"/>
              <a:t> </a:t>
            </a:r>
            <a:r>
              <a:rPr lang="da-DK" baseline="0" dirty="0" err="1" smtClean="0"/>
              <a:t>only</a:t>
            </a:r>
            <a:r>
              <a:rPr lang="da-DK" baseline="0" dirty="0" smtClean="0"/>
              <a:t> </a:t>
            </a:r>
            <a:r>
              <a:rPr lang="da-DK" baseline="0" dirty="0" err="1" smtClean="0"/>
              <a:t>be</a:t>
            </a:r>
            <a:r>
              <a:rPr lang="da-DK" baseline="0" dirty="0" smtClean="0"/>
              <a:t> </a:t>
            </a:r>
            <a:r>
              <a:rPr lang="da-DK" baseline="0" dirty="0" err="1" smtClean="0"/>
              <a:t>achieved</a:t>
            </a:r>
            <a:r>
              <a:rPr lang="da-DK" baseline="0" dirty="0" smtClean="0"/>
              <a:t> </a:t>
            </a:r>
            <a:r>
              <a:rPr lang="da-DK" baseline="0" dirty="0" err="1" smtClean="0"/>
              <a:t>when</a:t>
            </a:r>
            <a:r>
              <a:rPr lang="da-DK" baseline="0" dirty="0" smtClean="0"/>
              <a:t> it is done at a large </a:t>
            </a:r>
            <a:r>
              <a:rPr lang="da-DK" baseline="0" dirty="0" err="1" smtClean="0"/>
              <a:t>scale</a:t>
            </a:r>
            <a:r>
              <a:rPr lang="da-DK" baseline="0" dirty="0" smtClean="0"/>
              <a:t> with a large </a:t>
            </a:r>
            <a:r>
              <a:rPr lang="da-DK" baseline="0" dirty="0" err="1" smtClean="0"/>
              <a:t>change</a:t>
            </a:r>
            <a:r>
              <a:rPr lang="da-DK" baseline="0" dirty="0" smtClean="0"/>
              <a:t> to </a:t>
            </a:r>
            <a:r>
              <a:rPr lang="da-DK" baseline="0" dirty="0" err="1" smtClean="0"/>
              <a:t>businesses</a:t>
            </a:r>
            <a:r>
              <a:rPr lang="da-DK" baseline="0" dirty="0" smtClean="0"/>
              <a:t>, and Denmark and Ørsted have </a:t>
            </a:r>
            <a:r>
              <a:rPr lang="da-DK" baseline="0" dirty="0" err="1" smtClean="0"/>
              <a:t>shown</a:t>
            </a:r>
            <a:r>
              <a:rPr lang="da-DK" baseline="0" dirty="0" smtClean="0"/>
              <a:t> </a:t>
            </a:r>
            <a:r>
              <a:rPr lang="da-DK" baseline="0" dirty="0" err="1" smtClean="0"/>
              <a:t>that</a:t>
            </a:r>
            <a:r>
              <a:rPr lang="da-DK" baseline="0" dirty="0" smtClean="0"/>
              <a:t> it is </a:t>
            </a:r>
            <a:r>
              <a:rPr lang="da-DK" baseline="0" dirty="0" err="1" smtClean="0"/>
              <a:t>indeed</a:t>
            </a:r>
            <a:r>
              <a:rPr lang="da-DK" baseline="0" dirty="0" smtClean="0"/>
              <a:t> </a:t>
            </a:r>
            <a:r>
              <a:rPr lang="da-DK" baseline="0" dirty="0" err="1" smtClean="0"/>
              <a:t>possible</a:t>
            </a:r>
            <a:r>
              <a:rPr lang="da-DK" baseline="0" dirty="0" smtClean="0"/>
              <a:t>.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41</a:t>
            </a:fld>
            <a:endParaRPr lang="da-DK"/>
          </a:p>
        </p:txBody>
      </p:sp>
    </p:spTree>
    <p:extLst>
      <p:ext uri="{BB962C8B-B14F-4D97-AF65-F5344CB8AC3E}">
        <p14:creationId xmlns:p14="http://schemas.microsoft.com/office/powerpoint/2010/main" val="3621562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If</a:t>
            </a:r>
            <a:r>
              <a:rPr lang="da-DK" baseline="0" dirty="0" smtClean="0"/>
              <a:t> i start with a timeline of </a:t>
            </a:r>
            <a:r>
              <a:rPr lang="da-DK" baseline="0" dirty="0" err="1" smtClean="0"/>
              <a:t>some</a:t>
            </a:r>
            <a:r>
              <a:rPr lang="da-DK" baseline="0" dirty="0" smtClean="0"/>
              <a:t> notable event – </a:t>
            </a:r>
            <a:r>
              <a:rPr lang="da-DK" baseline="0" dirty="0" err="1" smtClean="0"/>
              <a:t>there</a:t>
            </a:r>
            <a:r>
              <a:rPr lang="da-DK" baseline="0" dirty="0" smtClean="0"/>
              <a:t> </a:t>
            </a:r>
            <a:r>
              <a:rPr lang="da-DK" baseline="0" dirty="0" err="1" smtClean="0"/>
              <a:t>are</a:t>
            </a:r>
            <a:r>
              <a:rPr lang="da-DK" baseline="0" dirty="0" smtClean="0"/>
              <a:t> </a:t>
            </a:r>
            <a:r>
              <a:rPr lang="da-DK" baseline="0" dirty="0" err="1" smtClean="0"/>
              <a:t>many</a:t>
            </a:r>
            <a:r>
              <a:rPr lang="da-DK" baseline="0" dirty="0" smtClean="0"/>
              <a:t> events </a:t>
            </a:r>
            <a:r>
              <a:rPr lang="da-DK" baseline="0" dirty="0" err="1" smtClean="0"/>
              <a:t>that</a:t>
            </a:r>
            <a:r>
              <a:rPr lang="da-DK" baseline="0" dirty="0" smtClean="0"/>
              <a:t> have </a:t>
            </a:r>
            <a:r>
              <a:rPr lang="da-DK" baseline="0" dirty="0" err="1" smtClean="0"/>
              <a:t>shaped</a:t>
            </a:r>
            <a:r>
              <a:rPr lang="da-DK" baseline="0" dirty="0" smtClean="0"/>
              <a:t> the Danish </a:t>
            </a:r>
            <a:r>
              <a:rPr lang="da-DK" baseline="0" dirty="0" err="1" smtClean="0"/>
              <a:t>energy</a:t>
            </a:r>
            <a:r>
              <a:rPr lang="da-DK" baseline="0" dirty="0" smtClean="0"/>
              <a:t> </a:t>
            </a:r>
            <a:r>
              <a:rPr lang="da-DK" baseline="0" dirty="0" err="1" smtClean="0"/>
              <a:t>sector</a:t>
            </a:r>
            <a:r>
              <a:rPr lang="da-DK" baseline="0" dirty="0" smtClean="0"/>
              <a:t> as it is </a:t>
            </a:r>
            <a:r>
              <a:rPr lang="da-DK" baseline="0" dirty="0" err="1" smtClean="0"/>
              <a:t>today</a:t>
            </a:r>
            <a:r>
              <a:rPr lang="da-DK" baseline="0" dirty="0" smtClean="0"/>
              <a:t>, </a:t>
            </a:r>
            <a:r>
              <a:rPr lang="da-DK" baseline="0" dirty="0" err="1" smtClean="0"/>
              <a:t>which</a:t>
            </a:r>
            <a:r>
              <a:rPr lang="da-DK" baseline="0" dirty="0" smtClean="0"/>
              <a:t> is </a:t>
            </a:r>
            <a:r>
              <a:rPr lang="da-DK" baseline="0" dirty="0" err="1" smtClean="0"/>
              <a:t>known</a:t>
            </a:r>
            <a:r>
              <a:rPr lang="da-DK" baseline="0" dirty="0" smtClean="0"/>
              <a:t> to </a:t>
            </a:r>
            <a:r>
              <a:rPr lang="da-DK" baseline="0" dirty="0" err="1" smtClean="0"/>
              <a:t>be</a:t>
            </a:r>
            <a:r>
              <a:rPr lang="da-DK" baseline="0" dirty="0" smtClean="0"/>
              <a:t> the power system with the </a:t>
            </a:r>
            <a:r>
              <a:rPr lang="da-DK" baseline="0" dirty="0" err="1" smtClean="0"/>
              <a:t>highest</a:t>
            </a:r>
            <a:r>
              <a:rPr lang="da-DK" baseline="0" dirty="0" smtClean="0"/>
              <a:t> </a:t>
            </a:r>
            <a:r>
              <a:rPr lang="da-DK" baseline="0" dirty="0" err="1" smtClean="0"/>
              <a:t>share</a:t>
            </a:r>
            <a:r>
              <a:rPr lang="da-DK" baseline="0" dirty="0" smtClean="0"/>
              <a:t> of </a:t>
            </a:r>
            <a:r>
              <a:rPr lang="da-DK" baseline="0" dirty="0" err="1" smtClean="0"/>
              <a:t>wind</a:t>
            </a:r>
            <a:r>
              <a:rPr lang="da-DK" baseline="0" dirty="0" smtClean="0"/>
              <a:t> and solar in the </a:t>
            </a:r>
            <a:r>
              <a:rPr lang="da-DK" baseline="0" dirty="0" err="1" smtClean="0"/>
              <a:t>world</a:t>
            </a:r>
            <a:r>
              <a:rPr lang="da-DK" baseline="0" dirty="0" smtClean="0"/>
              <a:t>, </a:t>
            </a:r>
            <a:r>
              <a:rPr lang="da-DK" baseline="0" dirty="0" err="1" smtClean="0"/>
              <a:t>while</a:t>
            </a:r>
            <a:r>
              <a:rPr lang="da-DK" baseline="0" dirty="0" smtClean="0"/>
              <a:t> </a:t>
            </a:r>
            <a:r>
              <a:rPr lang="da-DK" baseline="0" dirty="0" err="1" smtClean="0"/>
              <a:t>having</a:t>
            </a:r>
            <a:r>
              <a:rPr lang="da-DK" baseline="0" dirty="0" smtClean="0"/>
              <a:t> </a:t>
            </a:r>
            <a:r>
              <a:rPr lang="da-DK" baseline="0" dirty="0" err="1" smtClean="0"/>
              <a:t>relatively</a:t>
            </a:r>
            <a:r>
              <a:rPr lang="da-DK" baseline="0" dirty="0" smtClean="0"/>
              <a:t> </a:t>
            </a:r>
            <a:r>
              <a:rPr lang="da-DK" baseline="0" dirty="0" err="1" smtClean="0"/>
              <a:t>low</a:t>
            </a:r>
            <a:r>
              <a:rPr lang="da-DK" baseline="0" dirty="0" smtClean="0"/>
              <a:t> </a:t>
            </a:r>
            <a:r>
              <a:rPr lang="da-DK" baseline="0" dirty="0" err="1" smtClean="0"/>
              <a:t>electricity</a:t>
            </a:r>
            <a:r>
              <a:rPr lang="da-DK" baseline="0" dirty="0" smtClean="0"/>
              <a:t> </a:t>
            </a:r>
            <a:r>
              <a:rPr lang="da-DK" baseline="0" dirty="0" err="1" smtClean="0"/>
              <a:t>prices</a:t>
            </a:r>
            <a:r>
              <a:rPr lang="da-DK" baseline="0" dirty="0" smtClean="0"/>
              <a:t> and </a:t>
            </a:r>
            <a:r>
              <a:rPr lang="da-DK" baseline="0" dirty="0" err="1" smtClean="0"/>
              <a:t>high</a:t>
            </a:r>
            <a:r>
              <a:rPr lang="da-DK" baseline="0" dirty="0" smtClean="0"/>
              <a:t> </a:t>
            </a:r>
            <a:r>
              <a:rPr lang="da-DK" baseline="0" dirty="0" err="1" smtClean="0"/>
              <a:t>security</a:t>
            </a:r>
            <a:r>
              <a:rPr lang="da-DK" baseline="0" dirty="0" smtClean="0"/>
              <a:t> of </a:t>
            </a:r>
            <a:r>
              <a:rPr lang="da-DK" baseline="0" dirty="0" err="1" smtClean="0"/>
              <a:t>supply</a:t>
            </a:r>
            <a:r>
              <a:rPr lang="da-DK" baseline="0" dirty="0" smtClean="0"/>
              <a:t>. In </a:t>
            </a:r>
            <a:r>
              <a:rPr lang="da-DK" baseline="0" dirty="0" err="1" smtClean="0"/>
              <a:t>this</a:t>
            </a:r>
            <a:r>
              <a:rPr lang="da-DK" baseline="0" dirty="0" smtClean="0"/>
              <a:t> timeline, </a:t>
            </a:r>
            <a:r>
              <a:rPr lang="da-DK" baseline="0" dirty="0" err="1" smtClean="0"/>
              <a:t>this</a:t>
            </a:r>
            <a:r>
              <a:rPr lang="da-DK" baseline="0" dirty="0" smtClean="0"/>
              <a:t> is </a:t>
            </a:r>
            <a:r>
              <a:rPr lang="da-DK" baseline="0" dirty="0" err="1" smtClean="0"/>
              <a:t>obviously</a:t>
            </a:r>
            <a:r>
              <a:rPr lang="da-DK" baseline="0" dirty="0" smtClean="0"/>
              <a:t> not </a:t>
            </a:r>
            <a:r>
              <a:rPr lang="da-DK" baseline="0" dirty="0" err="1" smtClean="0"/>
              <a:t>everything</a:t>
            </a:r>
            <a:r>
              <a:rPr lang="da-DK" baseline="0" dirty="0" smtClean="0"/>
              <a:t> </a:t>
            </a:r>
            <a:r>
              <a:rPr lang="da-DK" baseline="0" dirty="0" err="1" smtClean="0"/>
              <a:t>that</a:t>
            </a:r>
            <a:r>
              <a:rPr lang="da-DK" baseline="0" dirty="0" smtClean="0"/>
              <a:t> </a:t>
            </a:r>
            <a:r>
              <a:rPr lang="da-DK" baseline="0" dirty="0" err="1" smtClean="0"/>
              <a:t>happened</a:t>
            </a:r>
            <a:r>
              <a:rPr lang="da-DK" baseline="0" dirty="0" smtClean="0"/>
              <a:t> but </a:t>
            </a:r>
            <a:r>
              <a:rPr lang="da-DK" baseline="0" dirty="0" err="1" smtClean="0"/>
              <a:t>some</a:t>
            </a:r>
            <a:r>
              <a:rPr lang="da-DK" baseline="0" dirty="0" smtClean="0"/>
              <a:t> major highlights, and as </a:t>
            </a:r>
            <a:r>
              <a:rPr lang="da-DK" baseline="0" dirty="0" err="1" smtClean="0"/>
              <a:t>you</a:t>
            </a:r>
            <a:r>
              <a:rPr lang="da-DK" baseline="0" dirty="0" smtClean="0"/>
              <a:t> </a:t>
            </a:r>
            <a:r>
              <a:rPr lang="da-DK" baseline="0" dirty="0" err="1" smtClean="0"/>
              <a:t>can</a:t>
            </a:r>
            <a:r>
              <a:rPr lang="da-DK" baseline="0" dirty="0" smtClean="0"/>
              <a:t> </a:t>
            </a:r>
            <a:r>
              <a:rPr lang="da-DK" baseline="0" dirty="0" err="1" smtClean="0"/>
              <a:t>see</a:t>
            </a:r>
            <a:r>
              <a:rPr lang="da-DK" baseline="0" dirty="0" smtClean="0"/>
              <a:t> </a:t>
            </a:r>
            <a:r>
              <a:rPr lang="da-DK" baseline="0" dirty="0" err="1" smtClean="0"/>
              <a:t>there</a:t>
            </a:r>
            <a:r>
              <a:rPr lang="da-DK" baseline="0" dirty="0" smtClean="0"/>
              <a:t> </a:t>
            </a:r>
            <a:r>
              <a:rPr lang="da-DK" baseline="0" dirty="0" err="1" smtClean="0"/>
              <a:t>are</a:t>
            </a:r>
            <a:r>
              <a:rPr lang="da-DK" baseline="0" dirty="0" smtClean="0"/>
              <a:t> policy-</a:t>
            </a:r>
            <a:r>
              <a:rPr lang="da-DK" baseline="0" dirty="0" err="1" smtClean="0"/>
              <a:t>related</a:t>
            </a:r>
            <a:r>
              <a:rPr lang="da-DK" baseline="0" dirty="0" smtClean="0"/>
              <a:t> events and </a:t>
            </a:r>
            <a:r>
              <a:rPr lang="da-DK" baseline="0" dirty="0" err="1" smtClean="0"/>
              <a:t>energy-company</a:t>
            </a:r>
            <a:r>
              <a:rPr lang="da-DK" baseline="0" dirty="0" smtClean="0"/>
              <a:t> events.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4</a:t>
            </a:fld>
            <a:endParaRPr lang="da-DK"/>
          </a:p>
        </p:txBody>
      </p:sp>
    </p:spTree>
    <p:extLst>
      <p:ext uri="{BB962C8B-B14F-4D97-AF65-F5344CB8AC3E}">
        <p14:creationId xmlns:p14="http://schemas.microsoft.com/office/powerpoint/2010/main" val="365216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Progress </a:t>
            </a:r>
            <a:r>
              <a:rPr lang="da-DK" baseline="0" dirty="0" err="1" smtClean="0"/>
              <a:t>towards</a:t>
            </a:r>
            <a:r>
              <a:rPr lang="da-DK" baseline="0" dirty="0" smtClean="0"/>
              <a:t> 70% </a:t>
            </a:r>
            <a:r>
              <a:rPr lang="da-DK" baseline="0" dirty="0" err="1" smtClean="0"/>
              <a:t>reduction</a:t>
            </a:r>
            <a:r>
              <a:rPr lang="da-DK" baseline="0" dirty="0" smtClean="0"/>
              <a:t> in CO2e in all </a:t>
            </a:r>
            <a:r>
              <a:rPr lang="da-DK" baseline="0" dirty="0" err="1" smtClean="0"/>
              <a:t>sectors</a:t>
            </a:r>
            <a:r>
              <a:rPr lang="da-DK" baseline="0" dirty="0" smtClean="0"/>
              <a:t> by 2030 </a:t>
            </a:r>
            <a:r>
              <a:rPr lang="da-DK" baseline="0" dirty="0" err="1" smtClean="0"/>
              <a:t>compared</a:t>
            </a:r>
            <a:r>
              <a:rPr lang="da-DK" baseline="0" dirty="0" smtClean="0"/>
              <a:t> to 1990 </a:t>
            </a:r>
            <a:r>
              <a:rPr lang="da-DK" baseline="0" dirty="0" err="1" smtClean="0"/>
              <a:t>levels</a:t>
            </a:r>
            <a:endParaRPr lang="da-DK" baseline="0" dirty="0" smtClean="0"/>
          </a:p>
          <a:p>
            <a:r>
              <a:rPr lang="da-DK" baseline="0" dirty="0" smtClean="0"/>
              <a:t>This </a:t>
            </a:r>
            <a:r>
              <a:rPr lang="da-DK" baseline="0" dirty="0" err="1" smtClean="0"/>
              <a:t>graph</a:t>
            </a:r>
            <a:r>
              <a:rPr lang="da-DK" baseline="0" dirty="0" smtClean="0"/>
              <a:t> is </a:t>
            </a:r>
            <a:r>
              <a:rPr lang="da-DK" baseline="0" dirty="0" err="1" smtClean="0"/>
              <a:t>only</a:t>
            </a:r>
            <a:r>
              <a:rPr lang="da-DK" baseline="0" dirty="0" smtClean="0"/>
              <a:t> </a:t>
            </a:r>
            <a:r>
              <a:rPr lang="da-DK" baseline="0" dirty="0" err="1" smtClean="0"/>
              <a:t>showing</a:t>
            </a:r>
            <a:r>
              <a:rPr lang="da-DK" baseline="0" dirty="0" smtClean="0"/>
              <a:t> power and </a:t>
            </a:r>
            <a:r>
              <a:rPr lang="da-DK" baseline="0" dirty="0" err="1" smtClean="0"/>
              <a:t>district</a:t>
            </a:r>
            <a:r>
              <a:rPr lang="da-DK" baseline="0" dirty="0" smtClean="0"/>
              <a:t> heating emissions as </a:t>
            </a:r>
            <a:r>
              <a:rPr lang="da-DK" baseline="0" dirty="0" err="1" smtClean="0"/>
              <a:t>that</a:t>
            </a:r>
            <a:r>
              <a:rPr lang="da-DK" baseline="0" dirty="0" smtClean="0"/>
              <a:t> is </a:t>
            </a:r>
            <a:r>
              <a:rPr lang="da-DK" baseline="0" dirty="0" err="1" smtClean="0"/>
              <a:t>mostly</a:t>
            </a:r>
            <a:r>
              <a:rPr lang="da-DK" baseline="0" dirty="0" smtClean="0"/>
              <a:t> relevant from </a:t>
            </a:r>
            <a:r>
              <a:rPr lang="da-DK" baseline="0" dirty="0" err="1" smtClean="0"/>
              <a:t>today</a:t>
            </a:r>
            <a:endParaRPr lang="da-DK"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1970-1990</a:t>
            </a:r>
            <a:r>
              <a:rPr lang="da-DK" baseline="0" dirty="0" smtClean="0"/>
              <a:t> </a:t>
            </a:r>
            <a:r>
              <a:rPr lang="da-DK" baseline="0" dirty="0" err="1" smtClean="0"/>
              <a:t>basically</a:t>
            </a:r>
            <a:r>
              <a:rPr lang="da-DK" baseline="0" dirty="0" smtClean="0"/>
              <a:t> </a:t>
            </a:r>
            <a:r>
              <a:rPr lang="da-DK" baseline="0" dirty="0" err="1" smtClean="0"/>
              <a:t>constant</a:t>
            </a:r>
            <a:r>
              <a:rPr lang="da-DK" baseline="0" dirty="0" smtClean="0"/>
              <a:t>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As </a:t>
            </a:r>
            <a:r>
              <a:rPr lang="da-DK" baseline="0" dirty="0" err="1" smtClean="0"/>
              <a:t>you</a:t>
            </a:r>
            <a:r>
              <a:rPr lang="da-DK" baseline="0" dirty="0" smtClean="0"/>
              <a:t> </a:t>
            </a:r>
            <a:r>
              <a:rPr lang="da-DK" baseline="0" dirty="0" err="1" smtClean="0"/>
              <a:t>can</a:t>
            </a:r>
            <a:r>
              <a:rPr lang="da-DK" baseline="0" dirty="0" smtClean="0"/>
              <a:t> </a:t>
            </a:r>
            <a:r>
              <a:rPr lang="da-DK" baseline="0" dirty="0" err="1" smtClean="0"/>
              <a:t>see</a:t>
            </a:r>
            <a:r>
              <a:rPr lang="da-DK" baseline="0" dirty="0" smtClean="0"/>
              <a:t> in </a:t>
            </a:r>
            <a:r>
              <a:rPr lang="da-DK" baseline="0" dirty="0" err="1" smtClean="0"/>
              <a:t>especially</a:t>
            </a:r>
            <a:r>
              <a:rPr lang="da-DK" baseline="0" dirty="0" smtClean="0"/>
              <a:t> the </a:t>
            </a:r>
            <a:r>
              <a:rPr lang="da-DK" baseline="0" dirty="0" err="1" smtClean="0"/>
              <a:t>previous</a:t>
            </a:r>
            <a:r>
              <a:rPr lang="da-DK" baseline="0" dirty="0" smtClean="0"/>
              <a:t> 25 </a:t>
            </a:r>
            <a:r>
              <a:rPr lang="da-DK" baseline="0" dirty="0" err="1" smtClean="0"/>
              <a:t>years</a:t>
            </a:r>
            <a:r>
              <a:rPr lang="da-DK" baseline="0" dirty="0" smtClean="0"/>
              <a:t> a </a:t>
            </a:r>
            <a:r>
              <a:rPr lang="da-DK" baseline="0" dirty="0" err="1" smtClean="0"/>
              <a:t>great</a:t>
            </a:r>
            <a:r>
              <a:rPr lang="da-DK" baseline="0" dirty="0" smtClean="0"/>
              <a:t> </a:t>
            </a:r>
            <a:r>
              <a:rPr lang="da-DK" baseline="0" dirty="0" err="1" smtClean="0"/>
              <a:t>progress</a:t>
            </a:r>
            <a:r>
              <a:rPr lang="da-DK" baseline="0" dirty="0" smtClean="0"/>
              <a:t> has </a:t>
            </a:r>
            <a:r>
              <a:rPr lang="da-DK" baseline="0" dirty="0" err="1" smtClean="0"/>
              <a:t>been</a:t>
            </a:r>
            <a:r>
              <a:rPr lang="da-DK" baseline="0" dirty="0" smtClean="0"/>
              <a:t> made. This has </a:t>
            </a:r>
            <a:r>
              <a:rPr lang="da-DK" baseline="0" dirty="0" err="1" smtClean="0"/>
              <a:t>built</a:t>
            </a:r>
            <a:r>
              <a:rPr lang="da-DK" baseline="0" dirty="0" smtClean="0"/>
              <a:t> upon </a:t>
            </a:r>
            <a:r>
              <a:rPr lang="da-DK" baseline="0" dirty="0" err="1" smtClean="0"/>
              <a:t>experience</a:t>
            </a:r>
            <a:r>
              <a:rPr lang="da-DK" baseline="0" dirty="0" smtClean="0"/>
              <a:t> and </a:t>
            </a:r>
            <a:r>
              <a:rPr lang="da-DK" baseline="0" dirty="0" err="1" smtClean="0"/>
              <a:t>learnings</a:t>
            </a:r>
            <a:r>
              <a:rPr lang="da-DK" baseline="0" dirty="0" smtClean="0"/>
              <a:t> from </a:t>
            </a:r>
            <a:r>
              <a:rPr lang="da-DK" baseline="0" dirty="0" err="1" smtClean="0"/>
              <a:t>even</a:t>
            </a:r>
            <a:r>
              <a:rPr lang="da-DK" baseline="0" dirty="0" smtClean="0"/>
              <a:t> all </a:t>
            </a:r>
            <a:r>
              <a:rPr lang="da-DK" baseline="0" dirty="0" err="1" smtClean="0"/>
              <a:t>way</a:t>
            </a:r>
            <a:r>
              <a:rPr lang="da-DK" baseline="0" dirty="0" smtClean="0"/>
              <a:t> back to the 1970s.</a:t>
            </a:r>
          </a:p>
          <a:p>
            <a:endParaRPr lang="en-AU" dirty="0"/>
          </a:p>
        </p:txBody>
      </p:sp>
      <p:sp>
        <p:nvSpPr>
          <p:cNvPr id="4" name="Pladsholder til slidenummer 3"/>
          <p:cNvSpPr>
            <a:spLocks noGrp="1"/>
          </p:cNvSpPr>
          <p:nvPr>
            <p:ph type="sldNum" sz="quarter" idx="10"/>
          </p:nvPr>
        </p:nvSpPr>
        <p:spPr/>
        <p:txBody>
          <a:bodyPr/>
          <a:lstStyle/>
          <a:p>
            <a:fld id="{18E01A9D-EF75-43F5-83FB-EB31D0611073}" type="slidenum">
              <a:rPr lang="da-DK" smtClean="0"/>
              <a:t>5</a:t>
            </a:fld>
            <a:endParaRPr lang="da-DK"/>
          </a:p>
        </p:txBody>
      </p:sp>
    </p:spTree>
    <p:extLst>
      <p:ext uri="{BB962C8B-B14F-4D97-AF65-F5344CB8AC3E}">
        <p14:creationId xmlns:p14="http://schemas.microsoft.com/office/powerpoint/2010/main" val="384497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If</a:t>
            </a:r>
            <a:r>
              <a:rPr lang="da-DK" baseline="0" dirty="0" smtClean="0"/>
              <a:t> i start with a timeline of </a:t>
            </a:r>
            <a:r>
              <a:rPr lang="da-DK" baseline="0" dirty="0" err="1" smtClean="0"/>
              <a:t>some</a:t>
            </a:r>
            <a:r>
              <a:rPr lang="da-DK" baseline="0" dirty="0" smtClean="0"/>
              <a:t> notable event – </a:t>
            </a:r>
            <a:r>
              <a:rPr lang="da-DK" baseline="0" dirty="0" err="1" smtClean="0"/>
              <a:t>there</a:t>
            </a:r>
            <a:r>
              <a:rPr lang="da-DK" baseline="0" dirty="0" smtClean="0"/>
              <a:t> </a:t>
            </a:r>
            <a:r>
              <a:rPr lang="da-DK" baseline="0" dirty="0" err="1" smtClean="0"/>
              <a:t>are</a:t>
            </a:r>
            <a:r>
              <a:rPr lang="da-DK" baseline="0" dirty="0" smtClean="0"/>
              <a:t> </a:t>
            </a:r>
            <a:r>
              <a:rPr lang="da-DK" baseline="0" dirty="0" err="1" smtClean="0"/>
              <a:t>many</a:t>
            </a:r>
            <a:r>
              <a:rPr lang="da-DK" baseline="0" dirty="0" smtClean="0"/>
              <a:t> events </a:t>
            </a:r>
            <a:r>
              <a:rPr lang="da-DK" baseline="0" dirty="0" err="1" smtClean="0"/>
              <a:t>that</a:t>
            </a:r>
            <a:r>
              <a:rPr lang="da-DK" baseline="0" dirty="0" smtClean="0"/>
              <a:t> have </a:t>
            </a:r>
            <a:r>
              <a:rPr lang="da-DK" baseline="0" dirty="0" err="1" smtClean="0"/>
              <a:t>shaped</a:t>
            </a:r>
            <a:r>
              <a:rPr lang="da-DK" baseline="0" dirty="0" smtClean="0"/>
              <a:t> the Danish </a:t>
            </a:r>
            <a:r>
              <a:rPr lang="da-DK" baseline="0" dirty="0" err="1" smtClean="0"/>
              <a:t>energy</a:t>
            </a:r>
            <a:r>
              <a:rPr lang="da-DK" baseline="0" dirty="0" smtClean="0"/>
              <a:t> </a:t>
            </a:r>
            <a:r>
              <a:rPr lang="da-DK" baseline="0" dirty="0" err="1" smtClean="0"/>
              <a:t>sector</a:t>
            </a:r>
            <a:r>
              <a:rPr lang="da-DK" baseline="0" dirty="0" smtClean="0"/>
              <a:t> as it is </a:t>
            </a:r>
            <a:r>
              <a:rPr lang="da-DK" baseline="0" dirty="0" err="1" smtClean="0"/>
              <a:t>today</a:t>
            </a:r>
            <a:r>
              <a:rPr lang="da-DK" baseline="0" dirty="0" smtClean="0"/>
              <a:t>, </a:t>
            </a:r>
            <a:r>
              <a:rPr lang="da-DK" baseline="0" dirty="0" err="1" smtClean="0"/>
              <a:t>which</a:t>
            </a:r>
            <a:r>
              <a:rPr lang="da-DK" baseline="0" dirty="0" smtClean="0"/>
              <a:t> is </a:t>
            </a:r>
            <a:r>
              <a:rPr lang="da-DK" baseline="0" dirty="0" err="1" smtClean="0"/>
              <a:t>known</a:t>
            </a:r>
            <a:r>
              <a:rPr lang="da-DK" baseline="0" dirty="0" smtClean="0"/>
              <a:t> to </a:t>
            </a:r>
            <a:r>
              <a:rPr lang="da-DK" baseline="0" dirty="0" err="1" smtClean="0"/>
              <a:t>be</a:t>
            </a:r>
            <a:r>
              <a:rPr lang="da-DK" baseline="0" dirty="0" smtClean="0"/>
              <a:t> the power system with the </a:t>
            </a:r>
            <a:r>
              <a:rPr lang="da-DK" baseline="0" dirty="0" err="1" smtClean="0"/>
              <a:t>highest</a:t>
            </a:r>
            <a:r>
              <a:rPr lang="da-DK" baseline="0" dirty="0" smtClean="0"/>
              <a:t> </a:t>
            </a:r>
            <a:r>
              <a:rPr lang="da-DK" baseline="0" dirty="0" err="1" smtClean="0"/>
              <a:t>share</a:t>
            </a:r>
            <a:r>
              <a:rPr lang="da-DK" baseline="0" dirty="0" smtClean="0"/>
              <a:t> of </a:t>
            </a:r>
            <a:r>
              <a:rPr lang="da-DK" baseline="0" dirty="0" err="1" smtClean="0"/>
              <a:t>wind</a:t>
            </a:r>
            <a:r>
              <a:rPr lang="da-DK" baseline="0" dirty="0" smtClean="0"/>
              <a:t> and solar in the </a:t>
            </a:r>
            <a:r>
              <a:rPr lang="da-DK" baseline="0" dirty="0" err="1" smtClean="0"/>
              <a:t>world</a:t>
            </a:r>
            <a:r>
              <a:rPr lang="da-DK" baseline="0" dirty="0" smtClean="0"/>
              <a:t>, </a:t>
            </a:r>
            <a:r>
              <a:rPr lang="da-DK" baseline="0" dirty="0" err="1" smtClean="0"/>
              <a:t>while</a:t>
            </a:r>
            <a:r>
              <a:rPr lang="da-DK" baseline="0" dirty="0" smtClean="0"/>
              <a:t> </a:t>
            </a:r>
            <a:r>
              <a:rPr lang="da-DK" baseline="0" dirty="0" err="1" smtClean="0"/>
              <a:t>having</a:t>
            </a:r>
            <a:r>
              <a:rPr lang="da-DK" baseline="0" dirty="0" smtClean="0"/>
              <a:t> </a:t>
            </a:r>
            <a:r>
              <a:rPr lang="da-DK" baseline="0" dirty="0" err="1" smtClean="0"/>
              <a:t>relatively</a:t>
            </a:r>
            <a:r>
              <a:rPr lang="da-DK" baseline="0" dirty="0" smtClean="0"/>
              <a:t> </a:t>
            </a:r>
            <a:r>
              <a:rPr lang="da-DK" baseline="0" dirty="0" err="1" smtClean="0"/>
              <a:t>low</a:t>
            </a:r>
            <a:r>
              <a:rPr lang="da-DK" baseline="0" dirty="0" smtClean="0"/>
              <a:t> </a:t>
            </a:r>
            <a:r>
              <a:rPr lang="da-DK" baseline="0" dirty="0" err="1" smtClean="0"/>
              <a:t>electricity</a:t>
            </a:r>
            <a:r>
              <a:rPr lang="da-DK" baseline="0" dirty="0" smtClean="0"/>
              <a:t> </a:t>
            </a:r>
            <a:r>
              <a:rPr lang="da-DK" baseline="0" dirty="0" err="1" smtClean="0"/>
              <a:t>prices</a:t>
            </a:r>
            <a:r>
              <a:rPr lang="da-DK" baseline="0" dirty="0" smtClean="0"/>
              <a:t> and </a:t>
            </a:r>
            <a:r>
              <a:rPr lang="da-DK" baseline="0" dirty="0" err="1" smtClean="0"/>
              <a:t>high</a:t>
            </a:r>
            <a:r>
              <a:rPr lang="da-DK" baseline="0" dirty="0" smtClean="0"/>
              <a:t> </a:t>
            </a:r>
            <a:r>
              <a:rPr lang="da-DK" baseline="0" dirty="0" err="1" smtClean="0"/>
              <a:t>security</a:t>
            </a:r>
            <a:r>
              <a:rPr lang="da-DK" baseline="0" dirty="0" smtClean="0"/>
              <a:t> of </a:t>
            </a:r>
            <a:r>
              <a:rPr lang="da-DK" baseline="0" dirty="0" err="1" smtClean="0"/>
              <a:t>supply</a:t>
            </a:r>
            <a:r>
              <a:rPr lang="da-DK" baseline="0" dirty="0" smtClean="0"/>
              <a:t>. In </a:t>
            </a:r>
            <a:r>
              <a:rPr lang="da-DK" baseline="0" dirty="0" err="1" smtClean="0"/>
              <a:t>this</a:t>
            </a:r>
            <a:r>
              <a:rPr lang="da-DK" baseline="0" dirty="0" smtClean="0"/>
              <a:t> timeline, </a:t>
            </a:r>
            <a:r>
              <a:rPr lang="da-DK" baseline="0" dirty="0" err="1" smtClean="0"/>
              <a:t>this</a:t>
            </a:r>
            <a:r>
              <a:rPr lang="da-DK" baseline="0" dirty="0" smtClean="0"/>
              <a:t> is </a:t>
            </a:r>
            <a:r>
              <a:rPr lang="da-DK" baseline="0" dirty="0" err="1" smtClean="0"/>
              <a:t>obviously</a:t>
            </a:r>
            <a:r>
              <a:rPr lang="da-DK" baseline="0" dirty="0" smtClean="0"/>
              <a:t> not </a:t>
            </a:r>
            <a:r>
              <a:rPr lang="da-DK" baseline="0" dirty="0" err="1" smtClean="0"/>
              <a:t>everything</a:t>
            </a:r>
            <a:r>
              <a:rPr lang="da-DK" baseline="0" dirty="0" smtClean="0"/>
              <a:t> </a:t>
            </a:r>
            <a:r>
              <a:rPr lang="da-DK" baseline="0" dirty="0" err="1" smtClean="0"/>
              <a:t>that</a:t>
            </a:r>
            <a:r>
              <a:rPr lang="da-DK" baseline="0" dirty="0" smtClean="0"/>
              <a:t> </a:t>
            </a:r>
            <a:r>
              <a:rPr lang="da-DK" baseline="0" dirty="0" err="1" smtClean="0"/>
              <a:t>happened</a:t>
            </a:r>
            <a:r>
              <a:rPr lang="da-DK" baseline="0" dirty="0" smtClean="0"/>
              <a:t> but </a:t>
            </a:r>
            <a:r>
              <a:rPr lang="da-DK" baseline="0" dirty="0" err="1" smtClean="0"/>
              <a:t>some</a:t>
            </a:r>
            <a:r>
              <a:rPr lang="da-DK" baseline="0" dirty="0" smtClean="0"/>
              <a:t> major highlights, and as </a:t>
            </a:r>
            <a:r>
              <a:rPr lang="da-DK" baseline="0" dirty="0" err="1" smtClean="0"/>
              <a:t>you</a:t>
            </a:r>
            <a:r>
              <a:rPr lang="da-DK" baseline="0" dirty="0" smtClean="0"/>
              <a:t> </a:t>
            </a:r>
            <a:r>
              <a:rPr lang="da-DK" baseline="0" dirty="0" err="1" smtClean="0"/>
              <a:t>can</a:t>
            </a:r>
            <a:r>
              <a:rPr lang="da-DK" baseline="0" dirty="0" smtClean="0"/>
              <a:t> </a:t>
            </a:r>
            <a:r>
              <a:rPr lang="da-DK" baseline="0" dirty="0" err="1" smtClean="0"/>
              <a:t>see</a:t>
            </a:r>
            <a:r>
              <a:rPr lang="da-DK" baseline="0" dirty="0" smtClean="0"/>
              <a:t> </a:t>
            </a:r>
            <a:r>
              <a:rPr lang="da-DK" baseline="0" dirty="0" err="1" smtClean="0"/>
              <a:t>there</a:t>
            </a:r>
            <a:r>
              <a:rPr lang="da-DK" baseline="0" dirty="0" smtClean="0"/>
              <a:t> </a:t>
            </a:r>
            <a:r>
              <a:rPr lang="da-DK" baseline="0" dirty="0" err="1" smtClean="0"/>
              <a:t>are</a:t>
            </a:r>
            <a:r>
              <a:rPr lang="da-DK" baseline="0" dirty="0" smtClean="0"/>
              <a:t> policy-</a:t>
            </a:r>
            <a:r>
              <a:rPr lang="da-DK" baseline="0" dirty="0" err="1" smtClean="0"/>
              <a:t>related</a:t>
            </a:r>
            <a:r>
              <a:rPr lang="da-DK" baseline="0" dirty="0" smtClean="0"/>
              <a:t> events and </a:t>
            </a:r>
            <a:r>
              <a:rPr lang="da-DK" baseline="0" dirty="0" err="1" smtClean="0"/>
              <a:t>energy-company</a:t>
            </a:r>
            <a:r>
              <a:rPr lang="da-DK" baseline="0" dirty="0" smtClean="0"/>
              <a:t> events.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6</a:t>
            </a:fld>
            <a:endParaRPr lang="da-DK"/>
          </a:p>
        </p:txBody>
      </p:sp>
    </p:spTree>
    <p:extLst>
      <p:ext uri="{BB962C8B-B14F-4D97-AF65-F5344CB8AC3E}">
        <p14:creationId xmlns:p14="http://schemas.microsoft.com/office/powerpoint/2010/main" val="55274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Zooming in to the 1970s and 1980s period – In 1972, oil accounted for 92 per cent of gross energy c</a:t>
            </a:r>
            <a:r>
              <a:rPr lang="da-DK" sz="1200" b="0" i="0" u="none" strike="noStrike" kern="1200" baseline="0" dirty="0" err="1" smtClean="0">
                <a:solidFill>
                  <a:schemeClr val="tx1"/>
                </a:solidFill>
                <a:latin typeface="+mn-lt"/>
                <a:ea typeface="+mn-ea"/>
                <a:cs typeface="+mn-cs"/>
              </a:rPr>
              <a:t>onsumption</a:t>
            </a:r>
            <a:r>
              <a:rPr lang="da-DK" sz="1200" b="0" i="0" u="none" strike="noStrike" kern="1200" baseline="0" dirty="0" smtClean="0">
                <a:solidFill>
                  <a:schemeClr val="tx1"/>
                </a:solidFill>
                <a:latin typeface="+mn-lt"/>
                <a:ea typeface="+mn-ea"/>
                <a:cs typeface="+mn-cs"/>
              </a:rPr>
              <a:t> in Denmark.</a:t>
            </a:r>
            <a:r>
              <a:rPr lang="en-US" sz="1200" b="0" i="0" u="none" strike="noStrike" kern="1200" baseline="0" dirty="0" smtClean="0">
                <a:solidFill>
                  <a:schemeClr val="tx1"/>
                </a:solidFill>
                <a:latin typeface="+mn-lt"/>
                <a:ea typeface="+mn-ea"/>
                <a:cs typeface="+mn-cs"/>
              </a:rPr>
              <a:t> Thus, when the OPEC oil crisis quadrupled the price of oil in 1973, Denmark’s economy and energy supplies were severely affected. While some short-term measures such as the introduction of car-free Sundays in Denmark during the 1973/74 winter were launched, the event was the catalyst for long-term energy planning.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culminated in the establishment of the Danish Energy Agency and the government’s “Danish Energy Policy 1976” with the front cover shown here in the image. Short-term aims ranged from reducing the country’s dependence on oil, diversifying security of supply, reducing energy consumption, and increasing energy-related research and development. The long-term aims of the agreement were to slow the depletion of natural resources and develop stable, long-term solutions to energy demand by </a:t>
            </a:r>
            <a:r>
              <a:rPr lang="en-US" sz="1200" b="0" i="0" u="none" strike="noStrike" kern="1200" baseline="0" dirty="0" err="1" smtClean="0">
                <a:solidFill>
                  <a:schemeClr val="tx1"/>
                </a:solidFill>
                <a:latin typeface="+mn-lt"/>
                <a:ea typeface="+mn-ea"/>
                <a:cs typeface="+mn-cs"/>
              </a:rPr>
              <a:t>utilising</a:t>
            </a:r>
            <a:r>
              <a:rPr lang="en-US" sz="1200" b="0" i="0" u="none" strike="noStrike" kern="1200" baseline="0" dirty="0" smtClean="0">
                <a:solidFill>
                  <a:schemeClr val="tx1"/>
                </a:solidFill>
                <a:latin typeface="+mn-lt"/>
                <a:ea typeface="+mn-ea"/>
                <a:cs typeface="+mn-cs"/>
              </a:rPr>
              <a:t> renewable energy sources. However, the initial result enacted as part of the policy was the rapid conversion of power stations from oil to coal. Locally extracted natural gas was initially seen as a solution to the country’s energy woes and the Danish state-owned natural gas company, Dansk </a:t>
            </a:r>
            <a:r>
              <a:rPr lang="en-US" sz="1200" b="0" i="0" u="none" strike="noStrike" kern="1200" baseline="0" dirty="0" err="1" smtClean="0">
                <a:solidFill>
                  <a:schemeClr val="tx1"/>
                </a:solidFill>
                <a:latin typeface="+mn-lt"/>
                <a:ea typeface="+mn-ea"/>
                <a:cs typeface="+mn-cs"/>
              </a:rPr>
              <a:t>Naturgas</a:t>
            </a:r>
            <a:r>
              <a:rPr lang="en-US" sz="1200" b="0" i="0" u="none" strike="noStrike" kern="1200" baseline="0" dirty="0" smtClean="0">
                <a:solidFill>
                  <a:schemeClr val="tx1"/>
                </a:solidFill>
                <a:latin typeface="+mn-lt"/>
                <a:ea typeface="+mn-ea"/>
                <a:cs typeface="+mn-cs"/>
              </a:rPr>
              <a:t>, was merged with the Danish state-owned oil company in  the early 1970s to create Danish Oil and Natural Gas A/S (DONG A/S)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Denmark said “</a:t>
            </a:r>
            <a:r>
              <a:rPr lang="en-US" sz="1200" b="0" i="0" u="none" strike="noStrike" kern="1200" baseline="0" dirty="0" err="1" smtClean="0">
                <a:solidFill>
                  <a:schemeClr val="tx1"/>
                </a:solidFill>
                <a:latin typeface="+mn-lt"/>
                <a:ea typeface="+mn-ea"/>
                <a:cs typeface="+mn-cs"/>
              </a:rPr>
              <a:t>nej</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tak</a:t>
            </a:r>
            <a:r>
              <a:rPr lang="en-US" sz="1200" b="0" i="0" u="none" strike="noStrike" kern="1200" baseline="0" dirty="0" smtClean="0">
                <a:solidFill>
                  <a:schemeClr val="tx1"/>
                </a:solidFill>
                <a:latin typeface="+mn-lt"/>
                <a:ea typeface="+mn-ea"/>
                <a:cs typeface="+mn-cs"/>
              </a:rPr>
              <a:t>” to nuclear energy in a parliamentary decision on energy planning in 1985, which was due to large public opposition. </a:t>
            </a:r>
          </a:p>
          <a:p>
            <a:r>
              <a:rPr lang="en-US" sz="1200" b="0" i="0" u="none" strike="noStrike" kern="1200" baseline="0" dirty="0" smtClean="0">
                <a:solidFill>
                  <a:schemeClr val="tx1"/>
                </a:solidFill>
                <a:latin typeface="+mn-lt"/>
                <a:ea typeface="+mn-ea"/>
                <a:cs typeface="+mn-cs"/>
              </a:rPr>
              <a:t>A series of energy agreements, mandated the build out of wind energy and decentralized CHPs in the coming years.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__-----------</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was 1 year before the Chernobyl disaster. So, the quest for local sources of environmentally friendly energy continued, and was supported by 2 energy agreements – one agreeing on 100 MW of wind from 1986 to 1990, and one for 450 MW of decentralized CHPs based on bioenergy, gas, waste.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Another energy agreement was made 9 months later, where it was agreed that the energy companies would construct 100 MW of wind energy between 1986 and 1990 continuing the momentum. </a:t>
            </a:r>
          </a:p>
        </p:txBody>
      </p:sp>
      <p:sp>
        <p:nvSpPr>
          <p:cNvPr id="4" name="Pladsholder til slidenummer 3"/>
          <p:cNvSpPr>
            <a:spLocks noGrp="1"/>
          </p:cNvSpPr>
          <p:nvPr>
            <p:ph type="sldNum" sz="quarter" idx="10"/>
          </p:nvPr>
        </p:nvSpPr>
        <p:spPr/>
        <p:txBody>
          <a:bodyPr/>
          <a:lstStyle/>
          <a:p>
            <a:fld id="{18E01A9D-EF75-43F5-83FB-EB31D0611073}" type="slidenum">
              <a:rPr lang="da-DK" smtClean="0"/>
              <a:t>7</a:t>
            </a:fld>
            <a:endParaRPr lang="da-DK"/>
          </a:p>
        </p:txBody>
      </p:sp>
    </p:spTree>
    <p:extLst>
      <p:ext uri="{BB962C8B-B14F-4D97-AF65-F5344CB8AC3E}">
        <p14:creationId xmlns:p14="http://schemas.microsoft.com/office/powerpoint/2010/main" val="329252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New </a:t>
            </a:r>
            <a:r>
              <a:rPr lang="da-DK" dirty="0" err="1" smtClean="0"/>
              <a:t>millenium</a:t>
            </a:r>
            <a:r>
              <a:rPr lang="da-DK" dirty="0" smtClean="0"/>
              <a:t>,</a:t>
            </a:r>
            <a:r>
              <a:rPr lang="da-DK" baseline="0" dirty="0" smtClean="0"/>
              <a:t> new </a:t>
            </a:r>
            <a:r>
              <a:rPr lang="da-DK" baseline="0" dirty="0" err="1" smtClean="0"/>
              <a:t>era</a:t>
            </a:r>
            <a:endParaRPr lang="da-DK" dirty="0" smtClean="0"/>
          </a:p>
          <a:p>
            <a:endParaRPr lang="da-DK" dirty="0" smtClean="0"/>
          </a:p>
          <a:p>
            <a:r>
              <a:rPr lang="da-DK" dirty="0" err="1" smtClean="0"/>
              <a:t>After</a:t>
            </a:r>
            <a:r>
              <a:rPr lang="da-DK" dirty="0" smtClean="0"/>
              <a:t> the </a:t>
            </a:r>
            <a:r>
              <a:rPr lang="da-DK" dirty="0" err="1" smtClean="0"/>
              <a:t>liberalisation</a:t>
            </a:r>
            <a:r>
              <a:rPr lang="da-DK" baseline="0" dirty="0" smtClean="0"/>
              <a:t> at the </a:t>
            </a:r>
            <a:r>
              <a:rPr lang="da-DK" baseline="0" dirty="0" err="1" smtClean="0"/>
              <a:t>turn</a:t>
            </a:r>
            <a:r>
              <a:rPr lang="da-DK" baseline="0" dirty="0" smtClean="0"/>
              <a:t> of the </a:t>
            </a:r>
            <a:r>
              <a:rPr lang="da-DK" baseline="0" dirty="0" err="1" smtClean="0"/>
              <a:t>milenium</a:t>
            </a:r>
            <a:r>
              <a:rPr lang="da-DK" baseline="0" dirty="0" smtClean="0"/>
              <a:t>, </a:t>
            </a:r>
            <a:r>
              <a:rPr lang="da-DK" dirty="0" smtClean="0"/>
              <a:t>transition to </a:t>
            </a:r>
            <a:r>
              <a:rPr lang="da-DK" dirty="0" err="1" smtClean="0"/>
              <a:t>market</a:t>
            </a:r>
            <a:r>
              <a:rPr lang="da-DK" dirty="0" smtClean="0"/>
              <a:t> </a:t>
            </a:r>
            <a:r>
              <a:rPr lang="da-DK" dirty="0" err="1" smtClean="0"/>
              <a:t>happened</a:t>
            </a:r>
            <a:r>
              <a:rPr lang="da-DK" dirty="0" smtClean="0"/>
              <a:t>, and </a:t>
            </a:r>
            <a:r>
              <a:rPr lang="da-DK" dirty="0" err="1" smtClean="0"/>
              <a:t>market</a:t>
            </a:r>
            <a:r>
              <a:rPr lang="da-DK" dirty="0" smtClean="0"/>
              <a:t> </a:t>
            </a:r>
            <a:r>
              <a:rPr lang="da-DK" dirty="0" err="1" smtClean="0"/>
              <a:t>coupling</a:t>
            </a:r>
            <a:r>
              <a:rPr lang="da-DK" dirty="0" smtClean="0"/>
              <a:t>. A </a:t>
            </a:r>
            <a:r>
              <a:rPr lang="da-DK" dirty="0" err="1" smtClean="0"/>
              <a:t>map</a:t>
            </a:r>
            <a:r>
              <a:rPr lang="da-DK" dirty="0" smtClean="0"/>
              <a:t> of </a:t>
            </a:r>
            <a:r>
              <a:rPr lang="da-DK" dirty="0" err="1" smtClean="0"/>
              <a:t>market</a:t>
            </a:r>
            <a:r>
              <a:rPr lang="da-DK" baseline="0" dirty="0" smtClean="0"/>
              <a:t> </a:t>
            </a:r>
            <a:r>
              <a:rPr lang="da-DK" baseline="0" dirty="0" err="1" smtClean="0"/>
              <a:t>coupling</a:t>
            </a:r>
            <a:r>
              <a:rPr lang="da-DK" baseline="0" dirty="0" smtClean="0"/>
              <a:t> in the </a:t>
            </a:r>
            <a:r>
              <a:rPr lang="da-DK" baseline="0" dirty="0" err="1" smtClean="0"/>
              <a:t>day-ahead</a:t>
            </a:r>
            <a:r>
              <a:rPr lang="da-DK" baseline="0" dirty="0" smtClean="0"/>
              <a:t> </a:t>
            </a:r>
            <a:r>
              <a:rPr lang="da-DK" baseline="0" dirty="0" err="1" smtClean="0"/>
              <a:t>market</a:t>
            </a:r>
            <a:r>
              <a:rPr lang="da-DK" baseline="0" dirty="0" smtClean="0"/>
              <a:t> as of 2021 is </a:t>
            </a:r>
            <a:r>
              <a:rPr lang="da-DK" baseline="0" dirty="0" err="1" smtClean="0"/>
              <a:t>presented</a:t>
            </a:r>
            <a:r>
              <a:rPr lang="da-DK" baseline="0" dirty="0" smtClean="0"/>
              <a:t>, </a:t>
            </a:r>
            <a:r>
              <a:rPr lang="da-DK" baseline="0" dirty="0" err="1" smtClean="0"/>
              <a:t>however</a:t>
            </a:r>
            <a:r>
              <a:rPr lang="da-DK" baseline="0" dirty="0" smtClean="0"/>
              <a:t> </a:t>
            </a:r>
            <a:r>
              <a:rPr lang="da-DK" baseline="0" dirty="0" err="1" smtClean="0"/>
              <a:t>this</a:t>
            </a:r>
            <a:r>
              <a:rPr lang="da-DK" baseline="0" dirty="0" smtClean="0"/>
              <a:t> has </a:t>
            </a:r>
            <a:r>
              <a:rPr lang="da-DK" baseline="0" dirty="0" err="1" smtClean="0"/>
              <a:t>been</a:t>
            </a:r>
            <a:r>
              <a:rPr lang="da-DK" baseline="0" dirty="0" smtClean="0"/>
              <a:t> a </a:t>
            </a:r>
            <a:r>
              <a:rPr lang="da-DK" baseline="0" dirty="0" err="1" smtClean="0"/>
              <a:t>gradual</a:t>
            </a:r>
            <a:r>
              <a:rPr lang="da-DK" baseline="0" dirty="0" smtClean="0"/>
              <a:t> progression, </a:t>
            </a:r>
            <a:r>
              <a:rPr lang="da-DK" baseline="0" dirty="0" err="1" smtClean="0"/>
              <a:t>which</a:t>
            </a:r>
            <a:r>
              <a:rPr lang="da-DK" baseline="0" dirty="0" smtClean="0"/>
              <a:t> </a:t>
            </a:r>
            <a:r>
              <a:rPr lang="da-DK" baseline="0" dirty="0" err="1" smtClean="0"/>
              <a:t>started</a:t>
            </a:r>
            <a:r>
              <a:rPr lang="da-DK" baseline="0" dirty="0" smtClean="0"/>
              <a:t> back in 2000. </a:t>
            </a:r>
          </a:p>
          <a:p>
            <a:pPr marL="228600" indent="-228600">
              <a:buAutoNum type="arabicPeriod"/>
            </a:pPr>
            <a:endParaRPr lang="da-DK" baseline="0" dirty="0" smtClean="0"/>
          </a:p>
          <a:p>
            <a:pPr marL="0" indent="0">
              <a:buNone/>
            </a:pPr>
            <a:r>
              <a:rPr lang="da-DK" baseline="0" dirty="0" smtClean="0"/>
              <a:t>Offshore </a:t>
            </a:r>
            <a:r>
              <a:rPr lang="da-DK" baseline="0" dirty="0" err="1" smtClean="0"/>
              <a:t>wind</a:t>
            </a:r>
            <a:r>
              <a:rPr lang="da-DK" baseline="0" dirty="0" smtClean="0"/>
              <a:t> on the </a:t>
            </a:r>
            <a:r>
              <a:rPr lang="da-DK" baseline="0" dirty="0" err="1" smtClean="0"/>
              <a:t>other</a:t>
            </a:r>
            <a:r>
              <a:rPr lang="da-DK" baseline="0" dirty="0" smtClean="0"/>
              <a:t> </a:t>
            </a:r>
            <a:r>
              <a:rPr lang="da-DK" baseline="0" dirty="0" err="1" smtClean="0"/>
              <a:t>hand</a:t>
            </a:r>
            <a:r>
              <a:rPr lang="da-DK" baseline="0" dirty="0" smtClean="0"/>
              <a:t> </a:t>
            </a:r>
            <a:r>
              <a:rPr lang="da-DK" baseline="0" dirty="0" err="1" smtClean="0"/>
              <a:t>saw</a:t>
            </a:r>
            <a:r>
              <a:rPr lang="da-DK" baseline="0" dirty="0" smtClean="0"/>
              <a:t> the </a:t>
            </a:r>
            <a:r>
              <a:rPr lang="da-DK" baseline="0" dirty="0" err="1" smtClean="0"/>
              <a:t>build</a:t>
            </a:r>
            <a:r>
              <a:rPr lang="da-DK" baseline="0" dirty="0" smtClean="0"/>
              <a:t> out of the </a:t>
            </a:r>
            <a:r>
              <a:rPr lang="da-DK" baseline="0" dirty="0" err="1" smtClean="0"/>
              <a:t>first</a:t>
            </a:r>
            <a:r>
              <a:rPr lang="da-DK" baseline="0" dirty="0" smtClean="0"/>
              <a:t> </a:t>
            </a:r>
            <a:r>
              <a:rPr lang="da-DK" baseline="0" dirty="0" err="1" smtClean="0"/>
              <a:t>two</a:t>
            </a:r>
            <a:r>
              <a:rPr lang="da-DK" baseline="0" dirty="0" smtClean="0"/>
              <a:t> major demonstration </a:t>
            </a:r>
            <a:r>
              <a:rPr lang="da-DK" baseline="0" dirty="0" err="1" smtClean="0"/>
              <a:t>projects</a:t>
            </a:r>
            <a:r>
              <a:rPr lang="da-DK" baseline="0" dirty="0" smtClean="0"/>
              <a:t>, </a:t>
            </a:r>
            <a:r>
              <a:rPr lang="da-DK" baseline="0" dirty="0" err="1" smtClean="0"/>
              <a:t>followed</a:t>
            </a:r>
            <a:r>
              <a:rPr lang="da-DK" baseline="0" dirty="0" smtClean="0"/>
              <a:t> by the </a:t>
            </a:r>
            <a:r>
              <a:rPr lang="da-DK" baseline="0" dirty="0" err="1" smtClean="0"/>
              <a:t>first</a:t>
            </a:r>
            <a:r>
              <a:rPr lang="da-DK" baseline="0" dirty="0" smtClean="0"/>
              <a:t> tenders in the </a:t>
            </a:r>
            <a:r>
              <a:rPr lang="da-DK" baseline="0" dirty="0" err="1" smtClean="0"/>
              <a:t>world</a:t>
            </a:r>
            <a:r>
              <a:rPr lang="da-DK" baseline="0" dirty="0" smtClean="0"/>
              <a:t> for offshore </a:t>
            </a:r>
            <a:r>
              <a:rPr lang="da-DK" baseline="0" dirty="0" err="1" smtClean="0"/>
              <a:t>wind</a:t>
            </a:r>
            <a:r>
              <a:rPr lang="da-DK" baseline="0" dirty="0" smtClean="0"/>
              <a:t>. </a:t>
            </a:r>
            <a:r>
              <a:rPr lang="da-DK" baseline="0" dirty="0" err="1" smtClean="0"/>
              <a:t>These</a:t>
            </a:r>
            <a:r>
              <a:rPr lang="da-DK" baseline="0" dirty="0" smtClean="0"/>
              <a:t> </a:t>
            </a:r>
            <a:r>
              <a:rPr lang="da-DK" baseline="0" dirty="0" err="1" smtClean="0"/>
              <a:t>first</a:t>
            </a:r>
            <a:r>
              <a:rPr lang="da-DK" baseline="0" dirty="0" smtClean="0"/>
              <a:t> </a:t>
            </a:r>
            <a:r>
              <a:rPr lang="da-DK" baseline="0" dirty="0" err="1" smtClean="0"/>
              <a:t>two</a:t>
            </a:r>
            <a:r>
              <a:rPr lang="da-DK" baseline="0" dirty="0" smtClean="0"/>
              <a:t> tenders gave </a:t>
            </a:r>
            <a:r>
              <a:rPr lang="da-DK" baseline="0" dirty="0" err="1" smtClean="0"/>
              <a:t>signficant</a:t>
            </a:r>
            <a:r>
              <a:rPr lang="da-DK" baseline="0" dirty="0" smtClean="0"/>
              <a:t> </a:t>
            </a:r>
            <a:r>
              <a:rPr lang="da-DK" baseline="0" dirty="0" err="1" smtClean="0"/>
              <a:t>learnings</a:t>
            </a:r>
            <a:r>
              <a:rPr lang="da-DK" baseline="0" dirty="0" smtClean="0"/>
              <a:t> </a:t>
            </a:r>
            <a:r>
              <a:rPr lang="da-DK" baseline="0" dirty="0" err="1" smtClean="0"/>
              <a:t>especially</a:t>
            </a:r>
            <a:r>
              <a:rPr lang="da-DK" baseline="0" dirty="0" smtClean="0"/>
              <a:t> on </a:t>
            </a:r>
            <a:r>
              <a:rPr lang="da-DK" baseline="0" dirty="0" err="1" smtClean="0"/>
              <a:t>aspects</a:t>
            </a:r>
            <a:r>
              <a:rPr lang="da-DK" baseline="0" dirty="0" smtClean="0"/>
              <a:t> </a:t>
            </a:r>
            <a:r>
              <a:rPr lang="da-DK" baseline="0" dirty="0" err="1" smtClean="0"/>
              <a:t>relating</a:t>
            </a:r>
            <a:r>
              <a:rPr lang="da-DK" baseline="0" dirty="0" smtClean="0"/>
              <a:t> to </a:t>
            </a:r>
            <a:r>
              <a:rPr lang="da-DK" baseline="0" dirty="0" err="1" smtClean="0"/>
              <a:t>environmental</a:t>
            </a:r>
            <a:r>
              <a:rPr lang="da-DK" baseline="0" dirty="0" smtClean="0"/>
              <a:t> </a:t>
            </a:r>
            <a:r>
              <a:rPr lang="da-DK" baseline="0" dirty="0" err="1" smtClean="0"/>
              <a:t>impact</a:t>
            </a:r>
            <a:r>
              <a:rPr lang="da-DK" baseline="0" dirty="0" smtClean="0"/>
              <a:t> </a:t>
            </a:r>
            <a:r>
              <a:rPr lang="da-DK" baseline="0" dirty="0" err="1" smtClean="0"/>
              <a:t>assessment</a:t>
            </a:r>
            <a:r>
              <a:rPr lang="da-DK" baseline="0" dirty="0" smtClean="0"/>
              <a:t>, </a:t>
            </a:r>
            <a:r>
              <a:rPr lang="da-DK" baseline="0" dirty="0" err="1" smtClean="0"/>
              <a:t>penalties</a:t>
            </a:r>
            <a:r>
              <a:rPr lang="da-DK" baseline="0" dirty="0" smtClean="0"/>
              <a:t>, timelines and so on. </a:t>
            </a:r>
          </a:p>
          <a:p>
            <a:pPr marL="0" indent="0">
              <a:buNone/>
            </a:pPr>
            <a:endParaRPr lang="da-DK" baseline="0" dirty="0" smtClean="0"/>
          </a:p>
          <a:p>
            <a:pPr marL="0" indent="0">
              <a:buNone/>
            </a:pPr>
            <a:r>
              <a:rPr lang="da-DK" baseline="0" dirty="0" smtClean="0"/>
              <a:t>On the </a:t>
            </a:r>
            <a:r>
              <a:rPr lang="da-DK" baseline="0" dirty="0" err="1" smtClean="0"/>
              <a:t>energy</a:t>
            </a:r>
            <a:r>
              <a:rPr lang="da-DK" baseline="0" dirty="0" smtClean="0"/>
              <a:t> </a:t>
            </a:r>
            <a:r>
              <a:rPr lang="da-DK" baseline="0" dirty="0" err="1" smtClean="0"/>
              <a:t>company</a:t>
            </a:r>
            <a:r>
              <a:rPr lang="da-DK" baseline="0" dirty="0" smtClean="0"/>
              <a:t> side, most notably a </a:t>
            </a:r>
            <a:r>
              <a:rPr lang="da-DK" baseline="0" dirty="0" err="1" smtClean="0"/>
              <a:t>merger</a:t>
            </a:r>
            <a:r>
              <a:rPr lang="da-DK" baseline="0" dirty="0" smtClean="0"/>
              <a:t> of 6 power </a:t>
            </a:r>
            <a:r>
              <a:rPr lang="da-DK" baseline="0" dirty="0" err="1" smtClean="0"/>
              <a:t>companies</a:t>
            </a:r>
            <a:r>
              <a:rPr lang="da-DK" baseline="0" dirty="0" smtClean="0"/>
              <a:t> in 2006 </a:t>
            </a:r>
            <a:r>
              <a:rPr lang="da-DK" baseline="0" dirty="0" err="1" smtClean="0"/>
              <a:t>meant</a:t>
            </a:r>
            <a:r>
              <a:rPr lang="da-DK" baseline="0" dirty="0" smtClean="0"/>
              <a:t> the </a:t>
            </a:r>
            <a:r>
              <a:rPr lang="da-DK" baseline="0" dirty="0" err="1" smtClean="0"/>
              <a:t>creation</a:t>
            </a:r>
            <a:r>
              <a:rPr lang="da-DK" baseline="0" dirty="0" smtClean="0"/>
              <a:t> of Dong Energy A/S – an </a:t>
            </a:r>
            <a:r>
              <a:rPr lang="da-DK" baseline="0" dirty="0" err="1" smtClean="0"/>
              <a:t>energy</a:t>
            </a:r>
            <a:r>
              <a:rPr lang="da-DK" baseline="0" dirty="0" smtClean="0"/>
              <a:t> </a:t>
            </a:r>
            <a:r>
              <a:rPr lang="da-DK" baseline="0" dirty="0" err="1" smtClean="0"/>
              <a:t>behemoth</a:t>
            </a:r>
            <a:r>
              <a:rPr lang="da-DK" baseline="0" dirty="0" smtClean="0"/>
              <a:t> in Denmark, </a:t>
            </a:r>
            <a:r>
              <a:rPr lang="da-DK" baseline="0" dirty="0" err="1" smtClean="0"/>
              <a:t>including</a:t>
            </a:r>
            <a:r>
              <a:rPr lang="da-DK" baseline="0" dirty="0" smtClean="0"/>
              <a:t> </a:t>
            </a:r>
            <a:r>
              <a:rPr lang="da-DK" baseline="0" dirty="0" err="1" smtClean="0"/>
              <a:t>oil&amp;gas</a:t>
            </a:r>
            <a:r>
              <a:rPr lang="da-DK" baseline="0" dirty="0" smtClean="0"/>
              <a:t>, more </a:t>
            </a:r>
            <a:r>
              <a:rPr lang="da-DK" baseline="0" dirty="0" err="1" smtClean="0"/>
              <a:t>than</a:t>
            </a:r>
            <a:r>
              <a:rPr lang="da-DK" baseline="0" dirty="0" smtClean="0"/>
              <a:t> </a:t>
            </a:r>
            <a:r>
              <a:rPr lang="da-DK" baseline="0" dirty="0" err="1" smtClean="0"/>
              <a:t>half</a:t>
            </a:r>
            <a:r>
              <a:rPr lang="da-DK" baseline="0" dirty="0" smtClean="0"/>
              <a:t> of the national </a:t>
            </a:r>
            <a:r>
              <a:rPr lang="da-DK" baseline="0" dirty="0" err="1" smtClean="0"/>
              <a:t>capacity</a:t>
            </a:r>
            <a:r>
              <a:rPr lang="da-DK" baseline="0" dirty="0" smtClean="0"/>
              <a:t> of power and heat </a:t>
            </a:r>
            <a:r>
              <a:rPr lang="da-DK" baseline="0" dirty="0" err="1" smtClean="0"/>
              <a:t>production</a:t>
            </a:r>
            <a:r>
              <a:rPr lang="da-DK" baseline="0" dirty="0" smtClean="0"/>
              <a:t> of </a:t>
            </a:r>
            <a:r>
              <a:rPr lang="da-DK" baseline="0" dirty="0" err="1" smtClean="0"/>
              <a:t>aroudn</a:t>
            </a:r>
            <a:r>
              <a:rPr lang="da-DK" baseline="0" dirty="0" smtClean="0"/>
              <a:t> 5.7 GW </a:t>
            </a:r>
            <a:r>
              <a:rPr lang="da-DK" baseline="0" dirty="0" err="1" smtClean="0"/>
              <a:t>mostly</a:t>
            </a:r>
            <a:r>
              <a:rPr lang="da-DK" baseline="0" dirty="0" smtClean="0"/>
              <a:t> </a:t>
            </a:r>
            <a:r>
              <a:rPr lang="da-DK" baseline="0" dirty="0" err="1" smtClean="0"/>
              <a:t>coal</a:t>
            </a:r>
            <a:r>
              <a:rPr lang="da-DK" baseline="0" dirty="0" smtClean="0"/>
              <a:t>, gas </a:t>
            </a:r>
            <a:r>
              <a:rPr lang="da-DK" baseline="0" dirty="0" err="1" smtClean="0"/>
              <a:t>wholesale</a:t>
            </a:r>
            <a:r>
              <a:rPr lang="da-DK" baseline="0" dirty="0" smtClean="0"/>
              <a:t> business, </a:t>
            </a:r>
            <a:r>
              <a:rPr lang="da-DK" baseline="0" dirty="0" err="1" smtClean="0"/>
              <a:t>retail</a:t>
            </a:r>
            <a:r>
              <a:rPr lang="da-DK" baseline="0" dirty="0" smtClean="0"/>
              <a:t>, and a small RE business </a:t>
            </a:r>
            <a:r>
              <a:rPr lang="da-DK" baseline="0" dirty="0" err="1" smtClean="0"/>
              <a:t>which</a:t>
            </a:r>
            <a:r>
              <a:rPr lang="da-DK" baseline="0" dirty="0" smtClean="0"/>
              <a:t> </a:t>
            </a:r>
            <a:r>
              <a:rPr lang="da-DK" baseline="0" dirty="0" err="1" smtClean="0"/>
              <a:t>included</a:t>
            </a:r>
            <a:r>
              <a:rPr lang="da-DK" baseline="0" dirty="0" smtClean="0"/>
              <a:t> the </a:t>
            </a:r>
            <a:r>
              <a:rPr lang="da-DK" baseline="0" dirty="0" err="1" smtClean="0"/>
              <a:t>first</a:t>
            </a:r>
            <a:r>
              <a:rPr lang="da-DK" baseline="0" dirty="0" smtClean="0"/>
              <a:t> offshore </a:t>
            </a:r>
            <a:r>
              <a:rPr lang="da-DK" baseline="0" dirty="0" err="1" smtClean="0"/>
              <a:t>wind</a:t>
            </a:r>
            <a:r>
              <a:rPr lang="da-DK" baseline="0" dirty="0" smtClean="0"/>
              <a:t> farms. The </a:t>
            </a:r>
            <a:r>
              <a:rPr lang="da-DK" baseline="0" dirty="0" err="1" smtClean="0"/>
              <a:t>reason</a:t>
            </a:r>
            <a:r>
              <a:rPr lang="da-DK" baseline="0" dirty="0" smtClean="0"/>
              <a:t> for the </a:t>
            </a:r>
            <a:r>
              <a:rPr lang="da-DK" baseline="0" dirty="0" err="1" smtClean="0"/>
              <a:t>merger</a:t>
            </a:r>
            <a:r>
              <a:rPr lang="da-DK" baseline="0" dirty="0" smtClean="0"/>
              <a:t> </a:t>
            </a:r>
            <a:r>
              <a:rPr lang="da-DK" baseline="0" dirty="0" err="1" smtClean="0"/>
              <a:t>was</a:t>
            </a:r>
            <a:r>
              <a:rPr lang="da-DK" baseline="0" dirty="0" smtClean="0"/>
              <a:t> to </a:t>
            </a:r>
            <a:r>
              <a:rPr lang="da-DK" baseline="0" dirty="0" err="1" smtClean="0"/>
              <a:t>take</a:t>
            </a:r>
            <a:r>
              <a:rPr lang="da-DK" baseline="0" dirty="0" smtClean="0"/>
              <a:t> </a:t>
            </a:r>
            <a:r>
              <a:rPr lang="da-DK" baseline="0" dirty="0" err="1" smtClean="0"/>
              <a:t>control</a:t>
            </a:r>
            <a:r>
              <a:rPr lang="da-DK" baseline="0" dirty="0" smtClean="0"/>
              <a:t> of the </a:t>
            </a:r>
            <a:r>
              <a:rPr lang="da-DK" baseline="0" dirty="0" err="1" smtClean="0"/>
              <a:t>energy</a:t>
            </a:r>
            <a:r>
              <a:rPr lang="da-DK" baseline="0" dirty="0" smtClean="0"/>
              <a:t> </a:t>
            </a:r>
            <a:r>
              <a:rPr lang="da-DK" baseline="0" dirty="0" err="1" smtClean="0"/>
              <a:t>production</a:t>
            </a:r>
            <a:r>
              <a:rPr lang="da-DK" baseline="0" dirty="0" smtClean="0"/>
              <a:t> in Denmark, as it </a:t>
            </a:r>
            <a:r>
              <a:rPr lang="da-DK" baseline="0" dirty="0" err="1" smtClean="0"/>
              <a:t>was</a:t>
            </a:r>
            <a:r>
              <a:rPr lang="da-DK" baseline="0" dirty="0" smtClean="0"/>
              <a:t> </a:t>
            </a:r>
            <a:r>
              <a:rPr lang="da-DK" baseline="0" dirty="0" err="1" smtClean="0"/>
              <a:t>very</a:t>
            </a:r>
            <a:r>
              <a:rPr lang="da-DK" baseline="0" dirty="0" smtClean="0"/>
              <a:t> </a:t>
            </a:r>
            <a:r>
              <a:rPr lang="da-DK" baseline="0" dirty="0" err="1" smtClean="0"/>
              <a:t>close</a:t>
            </a:r>
            <a:r>
              <a:rPr lang="da-DK" baseline="0" dirty="0" smtClean="0"/>
              <a:t> to </a:t>
            </a:r>
            <a:r>
              <a:rPr lang="da-DK" baseline="0" dirty="0" err="1" smtClean="0"/>
              <a:t>falling</a:t>
            </a:r>
            <a:r>
              <a:rPr lang="da-DK" baseline="0" dirty="0" smtClean="0"/>
              <a:t> </a:t>
            </a:r>
            <a:r>
              <a:rPr lang="da-DK" baseline="0" dirty="0" err="1" smtClean="0"/>
              <a:t>into</a:t>
            </a:r>
            <a:r>
              <a:rPr lang="da-DK" baseline="0" dirty="0" smtClean="0"/>
              <a:t> Vattenfalls </a:t>
            </a:r>
            <a:r>
              <a:rPr lang="da-DK" baseline="0" dirty="0" err="1" smtClean="0"/>
              <a:t>hands</a:t>
            </a:r>
            <a:r>
              <a:rPr lang="da-DK" baseline="0" dirty="0" smtClean="0"/>
              <a:t>, the </a:t>
            </a:r>
            <a:r>
              <a:rPr lang="da-DK" baseline="0" dirty="0" err="1" smtClean="0"/>
              <a:t>swedish</a:t>
            </a:r>
            <a:r>
              <a:rPr lang="da-DK" baseline="0" dirty="0" smtClean="0"/>
              <a:t> </a:t>
            </a:r>
            <a:r>
              <a:rPr lang="da-DK" baseline="0" dirty="0" err="1" smtClean="0"/>
              <a:t>owned</a:t>
            </a:r>
            <a:r>
              <a:rPr lang="da-DK" baseline="0" dirty="0" smtClean="0"/>
              <a:t> </a:t>
            </a:r>
            <a:r>
              <a:rPr lang="da-DK" baseline="0" dirty="0" err="1" smtClean="0"/>
              <a:t>energy</a:t>
            </a:r>
            <a:r>
              <a:rPr lang="da-DK" baseline="0" dirty="0" smtClean="0"/>
              <a:t> </a:t>
            </a:r>
            <a:r>
              <a:rPr lang="da-DK" baseline="0" dirty="0" err="1" smtClean="0"/>
              <a:t>company</a:t>
            </a:r>
            <a:r>
              <a:rPr lang="da-DK" baseline="0" dirty="0" smtClean="0"/>
              <a:t> FINISH</a:t>
            </a:r>
          </a:p>
          <a:p>
            <a:pPr marL="0" indent="0">
              <a:buNone/>
            </a:pPr>
            <a:endParaRPr lang="da-DK" baseline="0" dirty="0" smtClean="0"/>
          </a:p>
          <a:p>
            <a:pPr marL="0" indent="0">
              <a:buNone/>
            </a:pPr>
            <a:endParaRPr lang="da-DK" baseline="0" dirty="0" smtClean="0"/>
          </a:p>
          <a:p>
            <a:pPr marL="0" indent="0">
              <a:buNone/>
            </a:pPr>
            <a:endParaRPr lang="da-DK" baseline="0" dirty="0" smtClean="0"/>
          </a:p>
          <a:p>
            <a:pPr marL="0" indent="0">
              <a:buNone/>
            </a:pPr>
            <a:r>
              <a:rPr lang="da-DK" baseline="0" dirty="0" smtClean="0"/>
              <a:t>-------</a:t>
            </a:r>
          </a:p>
          <a:p>
            <a:pPr marL="0" indent="0">
              <a:buNone/>
            </a:pPr>
            <a:endParaRPr lang="da-DK" baseline="0" dirty="0" smtClean="0"/>
          </a:p>
          <a:p>
            <a:pPr marL="0" indent="0">
              <a:buNone/>
            </a:pPr>
            <a:endParaRPr lang="da-DK" baseline="0" dirty="0" smtClean="0"/>
          </a:p>
          <a:p>
            <a:pPr marL="0" indent="0">
              <a:buNone/>
            </a:pPr>
            <a:r>
              <a:rPr lang="da-DK" baseline="0" dirty="0" smtClean="0"/>
              <a:t>to the point </a:t>
            </a:r>
            <a:r>
              <a:rPr lang="da-DK" baseline="0" dirty="0" err="1" smtClean="0"/>
              <a:t>where</a:t>
            </a:r>
            <a:r>
              <a:rPr lang="da-DK" baseline="0" dirty="0" smtClean="0"/>
              <a:t> Vattenfall </a:t>
            </a:r>
            <a:r>
              <a:rPr lang="da-DK" baseline="0" dirty="0" err="1" smtClean="0"/>
              <a:t>was</a:t>
            </a:r>
            <a:r>
              <a:rPr lang="da-DK" baseline="0" dirty="0" smtClean="0"/>
              <a:t> on </a:t>
            </a:r>
            <a:r>
              <a:rPr lang="da-DK" baseline="0" dirty="0" err="1" smtClean="0"/>
              <a:t>their</a:t>
            </a:r>
            <a:r>
              <a:rPr lang="da-DK" baseline="0" dirty="0" smtClean="0"/>
              <a:t> </a:t>
            </a:r>
            <a:r>
              <a:rPr lang="da-DK" baseline="0" dirty="0" err="1" smtClean="0"/>
              <a:t>way</a:t>
            </a:r>
            <a:r>
              <a:rPr lang="da-DK" baseline="0" dirty="0" smtClean="0"/>
              <a:t> to a </a:t>
            </a:r>
            <a:r>
              <a:rPr lang="da-DK" baseline="0" dirty="0" err="1" smtClean="0"/>
              <a:t>press</a:t>
            </a:r>
            <a:r>
              <a:rPr lang="da-DK" baseline="0" dirty="0" smtClean="0"/>
              <a:t> </a:t>
            </a:r>
            <a:r>
              <a:rPr lang="da-DK" baseline="0" dirty="0" err="1" smtClean="0"/>
              <a:t>conference</a:t>
            </a:r>
            <a:r>
              <a:rPr lang="da-DK" baseline="0" dirty="0" smtClean="0"/>
              <a:t> to announce it, </a:t>
            </a:r>
            <a:r>
              <a:rPr lang="da-DK" baseline="0" dirty="0" err="1" smtClean="0"/>
              <a:t>before</a:t>
            </a:r>
            <a:r>
              <a:rPr lang="da-DK" baseline="0" dirty="0" smtClean="0"/>
              <a:t> </a:t>
            </a:r>
            <a:r>
              <a:rPr lang="da-DK" baseline="0" dirty="0" err="1" smtClean="0"/>
              <a:t>they</a:t>
            </a:r>
            <a:r>
              <a:rPr lang="da-DK" baseline="0" dirty="0" smtClean="0"/>
              <a:t> </a:t>
            </a:r>
            <a:r>
              <a:rPr lang="da-DK" baseline="0" dirty="0" err="1" smtClean="0"/>
              <a:t>were</a:t>
            </a:r>
            <a:r>
              <a:rPr lang="da-DK" baseline="0" dirty="0" smtClean="0"/>
              <a:t> told </a:t>
            </a:r>
            <a:r>
              <a:rPr lang="da-DK" baseline="0" dirty="0" err="1" smtClean="0"/>
              <a:t>that</a:t>
            </a:r>
            <a:r>
              <a:rPr lang="da-DK" baseline="0" dirty="0" smtClean="0"/>
              <a:t> </a:t>
            </a:r>
            <a:r>
              <a:rPr lang="da-DK" baseline="0" dirty="0" err="1" smtClean="0"/>
              <a:t>no</a:t>
            </a:r>
            <a:r>
              <a:rPr lang="da-DK" baseline="0" dirty="0" smtClean="0"/>
              <a:t>, it </a:t>
            </a:r>
            <a:r>
              <a:rPr lang="da-DK" baseline="0" dirty="0" err="1" smtClean="0"/>
              <a:t>would</a:t>
            </a:r>
            <a:r>
              <a:rPr lang="da-DK" baseline="0" dirty="0" smtClean="0"/>
              <a:t> </a:t>
            </a:r>
            <a:r>
              <a:rPr lang="da-DK" baseline="0" dirty="0" err="1" smtClean="0"/>
              <a:t>actually</a:t>
            </a:r>
            <a:r>
              <a:rPr lang="da-DK" baseline="0" dirty="0" smtClean="0"/>
              <a:t> still </a:t>
            </a:r>
            <a:r>
              <a:rPr lang="da-DK" baseline="0" dirty="0" err="1" smtClean="0"/>
              <a:t>be</a:t>
            </a:r>
            <a:r>
              <a:rPr lang="da-DK" baseline="0" dirty="0" smtClean="0"/>
              <a:t> Danish. Vattenfall </a:t>
            </a:r>
            <a:r>
              <a:rPr lang="da-DK" baseline="0" dirty="0" err="1" smtClean="0"/>
              <a:t>does</a:t>
            </a:r>
            <a:r>
              <a:rPr lang="da-DK" baseline="0" dirty="0" smtClean="0"/>
              <a:t> still </a:t>
            </a:r>
            <a:r>
              <a:rPr lang="da-DK" baseline="0" dirty="0" err="1" smtClean="0"/>
              <a:t>however</a:t>
            </a:r>
            <a:r>
              <a:rPr lang="da-DK" baseline="0" dirty="0" smtClean="0"/>
              <a:t> </a:t>
            </a:r>
            <a:r>
              <a:rPr lang="da-DK" baseline="0" dirty="0" err="1" smtClean="0"/>
              <a:t>own</a:t>
            </a:r>
            <a:r>
              <a:rPr lang="da-DK" baseline="0" dirty="0" smtClean="0"/>
              <a:t> assets in Denmark and </a:t>
            </a:r>
            <a:r>
              <a:rPr lang="da-DK" baseline="0" dirty="0" err="1" smtClean="0"/>
              <a:t>competes</a:t>
            </a:r>
            <a:r>
              <a:rPr lang="da-DK" baseline="0" dirty="0" smtClean="0"/>
              <a:t> for tenders for </a:t>
            </a:r>
            <a:r>
              <a:rPr lang="da-DK" baseline="0" dirty="0" err="1" smtClean="0"/>
              <a:t>example</a:t>
            </a:r>
            <a:r>
              <a:rPr lang="da-DK" baseline="0" dirty="0" smtClean="0"/>
              <a:t> for offshore </a:t>
            </a:r>
            <a:r>
              <a:rPr lang="da-DK" baseline="0" dirty="0" err="1" smtClean="0"/>
              <a:t>wind</a:t>
            </a:r>
            <a:r>
              <a:rPr lang="da-DK" baseline="0" dirty="0" smtClean="0"/>
              <a:t> farms in Denmark.</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8</a:t>
            </a:fld>
            <a:endParaRPr lang="da-DK"/>
          </a:p>
        </p:txBody>
      </p:sp>
    </p:spTree>
    <p:extLst>
      <p:ext uri="{BB962C8B-B14F-4D97-AF65-F5344CB8AC3E}">
        <p14:creationId xmlns:p14="http://schemas.microsoft.com/office/powerpoint/2010/main" val="2536730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DONG Energy </a:t>
            </a:r>
            <a:r>
              <a:rPr lang="da-DK" dirty="0" err="1" smtClean="0"/>
              <a:t>increased</a:t>
            </a:r>
            <a:r>
              <a:rPr lang="da-DK" dirty="0" smtClean="0"/>
              <a:t> </a:t>
            </a:r>
            <a:r>
              <a:rPr lang="da-DK" dirty="0" err="1" smtClean="0"/>
              <a:t>its</a:t>
            </a:r>
            <a:r>
              <a:rPr lang="da-DK" dirty="0" smtClean="0"/>
              <a:t> ambitions for green </a:t>
            </a:r>
            <a:r>
              <a:rPr lang="da-DK" dirty="0" err="1" smtClean="0"/>
              <a:t>energy</a:t>
            </a:r>
            <a:r>
              <a:rPr lang="da-DK" baseline="0" dirty="0" smtClean="0"/>
              <a:t> </a:t>
            </a:r>
            <a:r>
              <a:rPr lang="da-DK" baseline="0" dirty="0" err="1" smtClean="0"/>
              <a:t>overseas</a:t>
            </a:r>
            <a:r>
              <a:rPr lang="da-DK" baseline="0" dirty="0" smtClean="0"/>
              <a:t>, in </a:t>
            </a:r>
            <a:r>
              <a:rPr lang="da-DK" baseline="0" dirty="0" err="1" smtClean="0"/>
              <a:t>markets</a:t>
            </a:r>
            <a:r>
              <a:rPr lang="da-DK" baseline="0" dirty="0" smtClean="0"/>
              <a:t> </a:t>
            </a:r>
            <a:r>
              <a:rPr lang="da-DK" baseline="0" dirty="0" err="1" smtClean="0"/>
              <a:t>such</a:t>
            </a:r>
            <a:r>
              <a:rPr lang="da-DK" baseline="0" dirty="0" smtClean="0"/>
              <a:t> as Germany, </a:t>
            </a:r>
            <a:r>
              <a:rPr lang="da-DK" baseline="0" dirty="0" err="1" smtClean="0"/>
              <a:t>incuding</a:t>
            </a:r>
            <a:r>
              <a:rPr lang="da-DK" baseline="0" dirty="0" smtClean="0"/>
              <a:t> </a:t>
            </a:r>
            <a:r>
              <a:rPr lang="da-DK" baseline="0" dirty="0" err="1" smtClean="0"/>
              <a:t>projects</a:t>
            </a:r>
            <a:r>
              <a:rPr lang="da-DK" baseline="0" dirty="0" smtClean="0"/>
              <a:t> </a:t>
            </a:r>
            <a:r>
              <a:rPr lang="da-DK" baseline="0" dirty="0" err="1" smtClean="0"/>
              <a:t>without</a:t>
            </a:r>
            <a:r>
              <a:rPr lang="da-DK" baseline="0" dirty="0" smtClean="0"/>
              <a:t> </a:t>
            </a:r>
            <a:r>
              <a:rPr lang="da-DK" baseline="0" dirty="0" err="1" smtClean="0"/>
              <a:t>subsidy</a:t>
            </a:r>
            <a:r>
              <a:rPr lang="da-DK" baseline="0" dirty="0" smtClean="0"/>
              <a:t>. In 2017 it </a:t>
            </a:r>
            <a:r>
              <a:rPr lang="da-DK" baseline="0" dirty="0" err="1" smtClean="0"/>
              <a:t>changes</a:t>
            </a:r>
            <a:r>
              <a:rPr lang="da-DK" baseline="0" dirty="0" smtClean="0"/>
              <a:t> </a:t>
            </a:r>
            <a:r>
              <a:rPr lang="da-DK" baseline="0" dirty="0" err="1" smtClean="0"/>
              <a:t>its</a:t>
            </a:r>
            <a:r>
              <a:rPr lang="da-DK" baseline="0" dirty="0" smtClean="0"/>
              <a:t> </a:t>
            </a:r>
            <a:r>
              <a:rPr lang="da-DK" baseline="0" dirty="0" err="1" smtClean="0"/>
              <a:t>name</a:t>
            </a:r>
            <a:r>
              <a:rPr lang="da-DK" baseline="0" dirty="0" smtClean="0"/>
              <a:t> to Ørsted, </a:t>
            </a:r>
            <a:r>
              <a:rPr lang="da-DK" baseline="0" dirty="0" err="1" smtClean="0"/>
              <a:t>after</a:t>
            </a:r>
            <a:r>
              <a:rPr lang="da-DK" baseline="0" dirty="0" smtClean="0"/>
              <a:t> Danish </a:t>
            </a:r>
            <a:r>
              <a:rPr lang="da-DK" baseline="0" dirty="0" err="1" smtClean="0"/>
              <a:t>scientist</a:t>
            </a:r>
            <a:r>
              <a:rPr lang="da-DK" baseline="0" dirty="0" smtClean="0"/>
              <a:t> Hans Christian Ørsted, </a:t>
            </a:r>
            <a:r>
              <a:rPr lang="da-DK" baseline="0" dirty="0" err="1" smtClean="0"/>
              <a:t>who</a:t>
            </a:r>
            <a:r>
              <a:rPr lang="da-DK" baseline="0" dirty="0" smtClean="0"/>
              <a:t> </a:t>
            </a:r>
            <a:r>
              <a:rPr lang="da-DK" baseline="0" dirty="0" err="1" smtClean="0"/>
              <a:t>discovered</a:t>
            </a:r>
            <a:r>
              <a:rPr lang="da-DK" baseline="0" dirty="0" smtClean="0"/>
              <a:t> </a:t>
            </a:r>
            <a:r>
              <a:rPr lang="da-DK" baseline="0" dirty="0" err="1" smtClean="0"/>
              <a:t>electromagnetism</a:t>
            </a:r>
            <a:r>
              <a:rPr lang="da-DK" baseline="0" dirty="0" smtClean="0"/>
              <a:t> in 1820, and </a:t>
            </a:r>
            <a:r>
              <a:rPr lang="da-DK" baseline="0" dirty="0" err="1" smtClean="0"/>
              <a:t>divested</a:t>
            </a:r>
            <a:r>
              <a:rPr lang="da-DK" baseline="0" dirty="0" smtClean="0"/>
              <a:t> the </a:t>
            </a:r>
            <a:r>
              <a:rPr lang="da-DK" baseline="0" dirty="0" err="1" smtClean="0"/>
              <a:t>oil</a:t>
            </a:r>
            <a:r>
              <a:rPr lang="da-DK" baseline="0" dirty="0" smtClean="0"/>
              <a:t> and gas business. </a:t>
            </a:r>
          </a:p>
          <a:p>
            <a:endParaRPr lang="da-DK" baseline="0" dirty="0" smtClean="0"/>
          </a:p>
          <a:p>
            <a:r>
              <a:rPr lang="da-DK" baseline="0" dirty="0" smtClean="0"/>
              <a:t>It </a:t>
            </a:r>
            <a:r>
              <a:rPr lang="da-DK" baseline="0" dirty="0" err="1" smtClean="0"/>
              <a:t>invested</a:t>
            </a:r>
            <a:r>
              <a:rPr lang="da-DK" baseline="0" dirty="0" smtClean="0"/>
              <a:t> more </a:t>
            </a:r>
            <a:r>
              <a:rPr lang="da-DK" baseline="0" dirty="0" err="1" smtClean="0"/>
              <a:t>into</a:t>
            </a:r>
            <a:r>
              <a:rPr lang="da-DK" baseline="0" dirty="0" smtClean="0"/>
              <a:t> the US </a:t>
            </a:r>
            <a:r>
              <a:rPr lang="da-DK" baseline="0" dirty="0" err="1" smtClean="0"/>
              <a:t>market</a:t>
            </a:r>
            <a:r>
              <a:rPr lang="da-DK" baseline="0" dirty="0" smtClean="0"/>
              <a:t>, </a:t>
            </a:r>
            <a:r>
              <a:rPr lang="da-DK" baseline="0" dirty="0" err="1" smtClean="0"/>
              <a:t>acquiring</a:t>
            </a:r>
            <a:r>
              <a:rPr lang="da-DK" baseline="0" dirty="0" smtClean="0"/>
              <a:t> </a:t>
            </a:r>
            <a:r>
              <a:rPr lang="da-DK" baseline="0" dirty="0" err="1" smtClean="0"/>
              <a:t>Deepwater</a:t>
            </a:r>
            <a:r>
              <a:rPr lang="da-DK" baseline="0" dirty="0" smtClean="0"/>
              <a:t> Wind and Lincoln </a:t>
            </a:r>
            <a:r>
              <a:rPr lang="da-DK" baseline="0" dirty="0" err="1" smtClean="0"/>
              <a:t>Clean</a:t>
            </a:r>
            <a:r>
              <a:rPr lang="da-DK" baseline="0" dirty="0" smtClean="0"/>
              <a:t> Energy in the US in 2018.</a:t>
            </a:r>
          </a:p>
          <a:p>
            <a:endParaRPr lang="da-DK" baseline="0" dirty="0" smtClean="0"/>
          </a:p>
          <a:p>
            <a:r>
              <a:rPr lang="da-DK" baseline="0" dirty="0" smtClean="0"/>
              <a:t>In 2019, the distribution </a:t>
            </a:r>
            <a:r>
              <a:rPr lang="da-DK" baseline="0" dirty="0" err="1" smtClean="0"/>
              <a:t>company</a:t>
            </a:r>
            <a:r>
              <a:rPr lang="da-DK" baseline="0" dirty="0" smtClean="0"/>
              <a:t> part of the business </a:t>
            </a:r>
            <a:r>
              <a:rPr lang="da-DK" baseline="0" dirty="0" err="1" smtClean="0"/>
              <a:t>was</a:t>
            </a:r>
            <a:r>
              <a:rPr lang="da-DK" baseline="0" dirty="0" smtClean="0"/>
              <a:t> sold as it did not </a:t>
            </a:r>
            <a:r>
              <a:rPr lang="da-DK" baseline="0" dirty="0" err="1" smtClean="0"/>
              <a:t>align</a:t>
            </a:r>
            <a:r>
              <a:rPr lang="da-DK" baseline="0" dirty="0" smtClean="0"/>
              <a:t> with the </a:t>
            </a:r>
            <a:r>
              <a:rPr lang="da-DK" baseline="0" dirty="0" err="1" smtClean="0"/>
              <a:t>company</a:t>
            </a:r>
            <a:r>
              <a:rPr lang="da-DK" baseline="0" dirty="0" smtClean="0"/>
              <a:t> </a:t>
            </a:r>
            <a:r>
              <a:rPr lang="da-DK" baseline="0" dirty="0" err="1" smtClean="0"/>
              <a:t>strategy</a:t>
            </a:r>
            <a:r>
              <a:rPr lang="da-DK" baseline="0" dirty="0" smtClean="0"/>
              <a:t>.</a:t>
            </a:r>
          </a:p>
          <a:p>
            <a:endParaRPr lang="da-DK" baseline="0" dirty="0" smtClean="0"/>
          </a:p>
          <a:p>
            <a:r>
              <a:rPr lang="da-DK" baseline="0" dirty="0" smtClean="0"/>
              <a:t>From a policy-</a:t>
            </a:r>
            <a:r>
              <a:rPr lang="da-DK" baseline="0" dirty="0" err="1" smtClean="0"/>
              <a:t>perspective</a:t>
            </a:r>
            <a:r>
              <a:rPr lang="da-DK" baseline="0" dirty="0" smtClean="0"/>
              <a:t>, in 2020 a new </a:t>
            </a:r>
            <a:r>
              <a:rPr lang="da-DK" baseline="0" dirty="0" err="1" smtClean="0"/>
              <a:t>energy</a:t>
            </a:r>
            <a:r>
              <a:rPr lang="da-DK" baseline="0" dirty="0" smtClean="0"/>
              <a:t> agreement </a:t>
            </a:r>
            <a:r>
              <a:rPr lang="da-DK" baseline="0" dirty="0" err="1" smtClean="0"/>
              <a:t>announced</a:t>
            </a:r>
            <a:r>
              <a:rPr lang="da-DK" baseline="0" dirty="0" smtClean="0"/>
              <a:t> by the </a:t>
            </a:r>
            <a:r>
              <a:rPr lang="da-DK" baseline="0" dirty="0" err="1" smtClean="0"/>
              <a:t>Climate</a:t>
            </a:r>
            <a:r>
              <a:rPr lang="da-DK" baseline="0" dirty="0" smtClean="0"/>
              <a:t> and Energy </a:t>
            </a:r>
            <a:r>
              <a:rPr lang="da-DK" baseline="0" dirty="0" err="1" smtClean="0"/>
              <a:t>ministry</a:t>
            </a:r>
            <a:r>
              <a:rPr lang="da-DK" baseline="0" dirty="0" smtClean="0"/>
              <a:t> in Denmark </a:t>
            </a:r>
            <a:r>
              <a:rPr lang="da-DK" baseline="0" dirty="0" err="1" smtClean="0"/>
              <a:t>presented</a:t>
            </a:r>
            <a:r>
              <a:rPr lang="da-DK" baseline="0" dirty="0" smtClean="0"/>
              <a:t> a </a:t>
            </a:r>
            <a:r>
              <a:rPr lang="da-DK" baseline="0" dirty="0" err="1" smtClean="0"/>
              <a:t>target</a:t>
            </a:r>
            <a:r>
              <a:rPr lang="da-DK" baseline="0" dirty="0" smtClean="0"/>
              <a:t> of 70% </a:t>
            </a:r>
            <a:r>
              <a:rPr lang="da-DK" baseline="0" dirty="0" err="1" smtClean="0"/>
              <a:t>reduction</a:t>
            </a:r>
            <a:r>
              <a:rPr lang="da-DK" baseline="0" dirty="0" smtClean="0"/>
              <a:t> of CO2 by 2030. This </a:t>
            </a:r>
            <a:r>
              <a:rPr lang="da-DK" baseline="0" dirty="0" err="1" smtClean="0"/>
              <a:t>also</a:t>
            </a:r>
            <a:r>
              <a:rPr lang="da-DK" baseline="0" dirty="0" smtClean="0"/>
              <a:t> </a:t>
            </a:r>
            <a:r>
              <a:rPr lang="da-DK" baseline="0" dirty="0" err="1" smtClean="0"/>
              <a:t>included</a:t>
            </a:r>
            <a:r>
              <a:rPr lang="da-DK" baseline="0" dirty="0" smtClean="0"/>
              <a:t> </a:t>
            </a:r>
            <a:r>
              <a:rPr lang="da-DK" baseline="0" dirty="0" err="1" smtClean="0"/>
              <a:t>two</a:t>
            </a:r>
            <a:r>
              <a:rPr lang="da-DK" baseline="0" dirty="0" smtClean="0"/>
              <a:t> new large offshore </a:t>
            </a:r>
            <a:r>
              <a:rPr lang="da-DK" baseline="0" dirty="0" err="1" smtClean="0"/>
              <a:t>wind</a:t>
            </a:r>
            <a:r>
              <a:rPr lang="da-DK" baseline="0" dirty="0" smtClean="0"/>
              <a:t> tenders of 800-1000 MW </a:t>
            </a:r>
            <a:r>
              <a:rPr lang="da-DK" baseline="0" dirty="0" err="1" smtClean="0"/>
              <a:t>called</a:t>
            </a:r>
            <a:r>
              <a:rPr lang="da-DK" baseline="0" dirty="0" smtClean="0"/>
              <a:t> Thor and Hesselø. And plans for the </a:t>
            </a:r>
            <a:r>
              <a:rPr lang="da-DK" baseline="0" dirty="0" err="1" smtClean="0"/>
              <a:t>worlds</a:t>
            </a:r>
            <a:r>
              <a:rPr lang="da-DK" baseline="0" dirty="0" smtClean="0"/>
              <a:t> </a:t>
            </a:r>
            <a:r>
              <a:rPr lang="da-DK" baseline="0" dirty="0" err="1" smtClean="0"/>
              <a:t>first</a:t>
            </a:r>
            <a:r>
              <a:rPr lang="da-DK" baseline="0" dirty="0" smtClean="0"/>
              <a:t> </a:t>
            </a:r>
            <a:r>
              <a:rPr lang="da-DK" baseline="0" dirty="0" err="1" smtClean="0"/>
              <a:t>energy</a:t>
            </a:r>
            <a:r>
              <a:rPr lang="da-DK" baseline="0" dirty="0" smtClean="0"/>
              <a:t> </a:t>
            </a:r>
            <a:r>
              <a:rPr lang="da-DK" baseline="0" dirty="0" err="1" smtClean="0"/>
              <a:t>islands</a:t>
            </a:r>
            <a:r>
              <a:rPr lang="da-DK" baseline="0" dirty="0" smtClean="0"/>
              <a:t>. </a:t>
            </a:r>
          </a:p>
          <a:p>
            <a:endParaRPr lang="da-DK" baseline="0" dirty="0" smtClean="0"/>
          </a:p>
        </p:txBody>
      </p:sp>
      <p:sp>
        <p:nvSpPr>
          <p:cNvPr id="4" name="Pladsholder til slidenummer 3"/>
          <p:cNvSpPr>
            <a:spLocks noGrp="1"/>
          </p:cNvSpPr>
          <p:nvPr>
            <p:ph type="sldNum" sz="quarter" idx="10"/>
          </p:nvPr>
        </p:nvSpPr>
        <p:spPr/>
        <p:txBody>
          <a:bodyPr/>
          <a:lstStyle/>
          <a:p>
            <a:fld id="{18E01A9D-EF75-43F5-83FB-EB31D0611073}" type="slidenum">
              <a:rPr lang="da-DK" smtClean="0"/>
              <a:t>9</a:t>
            </a:fld>
            <a:endParaRPr lang="da-DK"/>
          </a:p>
        </p:txBody>
      </p:sp>
    </p:spTree>
    <p:extLst>
      <p:ext uri="{BB962C8B-B14F-4D97-AF65-F5344CB8AC3E}">
        <p14:creationId xmlns:p14="http://schemas.microsoft.com/office/powerpoint/2010/main" val="253943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Rektangel 6"/>
          <p:cNvSpPr/>
          <p:nvPr userDrawn="1"/>
        </p:nvSpPr>
        <p:spPr>
          <a:xfrm>
            <a:off x="189470" y="164756"/>
            <a:ext cx="11813060" cy="6532606"/>
          </a:xfrm>
          <a:prstGeom prst="rect">
            <a:avLst/>
          </a:prstGeom>
          <a:solidFill>
            <a:srgbClr val="274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billede 2"/>
          <p:cNvSpPr>
            <a:spLocks noGrp="1"/>
          </p:cNvSpPr>
          <p:nvPr>
            <p:ph type="pic" sz="quarter" idx="10"/>
          </p:nvPr>
        </p:nvSpPr>
        <p:spPr>
          <a:xfrm>
            <a:off x="7718854" y="164756"/>
            <a:ext cx="4283676" cy="6532607"/>
          </a:xfrm>
          <a:prstGeom prst="rect">
            <a:avLst/>
          </a:prstGeom>
        </p:spPr>
        <p:txBody>
          <a:bodyPr/>
          <a:lstStyle/>
          <a:p>
            <a:endParaRPr lang="da-DK"/>
          </a:p>
        </p:txBody>
      </p:sp>
    </p:spTree>
    <p:extLst>
      <p:ext uri="{BB962C8B-B14F-4D97-AF65-F5344CB8AC3E}">
        <p14:creationId xmlns:p14="http://schemas.microsoft.com/office/powerpoint/2010/main" val="31630170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øn">
    <p:spTree>
      <p:nvGrpSpPr>
        <p:cNvPr id="1" name=""/>
        <p:cNvGrpSpPr/>
        <p:nvPr/>
      </p:nvGrpSpPr>
      <p:grpSpPr>
        <a:xfrm>
          <a:off x="0" y="0"/>
          <a:ext cx="0" cy="0"/>
          <a:chOff x="0" y="0"/>
          <a:chExt cx="0" cy="0"/>
        </a:xfrm>
      </p:grpSpPr>
      <p:sp>
        <p:nvSpPr>
          <p:cNvPr id="7" name="Rektangel 6"/>
          <p:cNvSpPr/>
          <p:nvPr userDrawn="1"/>
        </p:nvSpPr>
        <p:spPr>
          <a:xfrm>
            <a:off x="189470" y="164756"/>
            <a:ext cx="11813060" cy="6532606"/>
          </a:xfrm>
          <a:prstGeom prst="rect">
            <a:avLst/>
          </a:prstGeom>
          <a:solidFill>
            <a:srgbClr val="B3CE8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p:cNvSpPr>
            <a:spLocks noGrp="1"/>
          </p:cNvSpPr>
          <p:nvPr>
            <p:ph type="body" sz="quarter" idx="10" hasCustomPrompt="1"/>
          </p:nvPr>
        </p:nvSpPr>
        <p:spPr>
          <a:xfrm>
            <a:off x="712314" y="1277295"/>
            <a:ext cx="9885363" cy="477278"/>
          </a:xfrm>
          <a:prstGeom prst="rect">
            <a:avLst/>
          </a:prstGeom>
        </p:spPr>
        <p:txBody>
          <a:bodyPr/>
          <a:lstStyle>
            <a:lvl1pPr marL="0" indent="0">
              <a:buNone/>
              <a:defRPr sz="3600" b="1">
                <a:solidFill>
                  <a:srgbClr val="274735"/>
                </a:solidFill>
                <a:latin typeface="Arial" panose="020B0604020202020204" pitchFamily="34" charset="0"/>
                <a:cs typeface="Arial" panose="020B0604020202020204" pitchFamily="34" charset="0"/>
              </a:defRPr>
            </a:lvl1pPr>
          </a:lstStyle>
          <a:p>
            <a:pPr lvl="0"/>
            <a:r>
              <a:rPr lang="da-DK" dirty="0" smtClean="0"/>
              <a:t>Overskrift</a:t>
            </a:r>
            <a:endParaRPr lang="da-DK" dirty="0"/>
          </a:p>
        </p:txBody>
      </p:sp>
      <p:sp>
        <p:nvSpPr>
          <p:cNvPr id="5" name="Pladsholder til tekst 2"/>
          <p:cNvSpPr>
            <a:spLocks noGrp="1"/>
          </p:cNvSpPr>
          <p:nvPr>
            <p:ph type="body" sz="quarter" idx="11" hasCustomPrompt="1"/>
          </p:nvPr>
        </p:nvSpPr>
        <p:spPr>
          <a:xfrm>
            <a:off x="712313" y="2117984"/>
            <a:ext cx="9885363" cy="741062"/>
          </a:xfrm>
          <a:prstGeom prst="rect">
            <a:avLst/>
          </a:prstGeom>
        </p:spPr>
        <p:txBody>
          <a:bodyPr/>
          <a:lstStyle>
            <a:lvl1pPr marL="0" indent="0">
              <a:buNone/>
              <a:defRPr sz="2000">
                <a:solidFill>
                  <a:srgbClr val="274735"/>
                </a:solidFill>
                <a:latin typeface="Arial" panose="020B0604020202020204" pitchFamily="34" charset="0"/>
                <a:cs typeface="Arial" panose="020B0604020202020204" pitchFamily="34" charset="0"/>
              </a:defRPr>
            </a:lvl1pPr>
          </a:lstStyle>
          <a:p>
            <a:pPr lvl="0"/>
            <a:r>
              <a:rPr lang="da-DK" dirty="0" smtClean="0"/>
              <a:t>Underoverskrift</a:t>
            </a:r>
            <a:endParaRPr lang="da-DK" dirty="0"/>
          </a:p>
        </p:txBody>
      </p:sp>
      <p:sp>
        <p:nvSpPr>
          <p:cNvPr id="6" name="Pladsholder til tekst 2"/>
          <p:cNvSpPr>
            <a:spLocks noGrp="1"/>
          </p:cNvSpPr>
          <p:nvPr>
            <p:ph type="body" sz="quarter" idx="12" hasCustomPrompt="1"/>
          </p:nvPr>
        </p:nvSpPr>
        <p:spPr>
          <a:xfrm>
            <a:off x="712313" y="959579"/>
            <a:ext cx="9885363" cy="272021"/>
          </a:xfrm>
          <a:prstGeom prst="rect">
            <a:avLst/>
          </a:prstGeom>
        </p:spPr>
        <p:txBody>
          <a:bodyPr/>
          <a:lstStyle>
            <a:lvl1pPr marL="0" indent="0">
              <a:buNone/>
              <a:defRPr sz="1400">
                <a:solidFill>
                  <a:srgbClr val="274735"/>
                </a:solidFill>
                <a:latin typeface="Bahnschrift Light SemiCondensed" panose="020B0502040204020203" pitchFamily="34" charset="0"/>
              </a:defRPr>
            </a:lvl1pPr>
          </a:lstStyle>
          <a:p>
            <a:pPr lvl="0"/>
            <a:r>
              <a:rPr lang="da-DK" dirty="0" smtClean="0"/>
              <a:t>TIMELINE</a:t>
            </a:r>
            <a:endParaRPr lang="da-DK" dirty="0"/>
          </a:p>
        </p:txBody>
      </p:sp>
    </p:spTree>
    <p:extLst>
      <p:ext uri="{BB962C8B-B14F-4D97-AF65-F5344CB8AC3E}">
        <p14:creationId xmlns:p14="http://schemas.microsoft.com/office/powerpoint/2010/main" val="30833498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ul">
    <p:spTree>
      <p:nvGrpSpPr>
        <p:cNvPr id="1" name=""/>
        <p:cNvGrpSpPr/>
        <p:nvPr/>
      </p:nvGrpSpPr>
      <p:grpSpPr>
        <a:xfrm>
          <a:off x="0" y="0"/>
          <a:ext cx="0" cy="0"/>
          <a:chOff x="0" y="0"/>
          <a:chExt cx="0" cy="0"/>
        </a:xfrm>
      </p:grpSpPr>
      <p:sp>
        <p:nvSpPr>
          <p:cNvPr id="7" name="Rektangel 6"/>
          <p:cNvSpPr/>
          <p:nvPr userDrawn="1"/>
        </p:nvSpPr>
        <p:spPr>
          <a:xfrm>
            <a:off x="189470" y="164756"/>
            <a:ext cx="11813060" cy="6532606"/>
          </a:xfrm>
          <a:prstGeom prst="rect">
            <a:avLst/>
          </a:prstGeom>
          <a:solidFill>
            <a:srgbClr val="F5DE6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p:cNvSpPr>
            <a:spLocks noGrp="1"/>
          </p:cNvSpPr>
          <p:nvPr>
            <p:ph type="body" sz="quarter" idx="10" hasCustomPrompt="1"/>
          </p:nvPr>
        </p:nvSpPr>
        <p:spPr>
          <a:xfrm>
            <a:off x="712314" y="1277295"/>
            <a:ext cx="9885363" cy="477278"/>
          </a:xfrm>
          <a:prstGeom prst="rect">
            <a:avLst/>
          </a:prstGeom>
        </p:spPr>
        <p:txBody>
          <a:bodyPr/>
          <a:lstStyle>
            <a:lvl1pPr marL="0" indent="0">
              <a:buNone/>
              <a:defRPr sz="3600" b="1">
                <a:solidFill>
                  <a:srgbClr val="383837"/>
                </a:solidFill>
                <a:latin typeface="Arial" panose="020B0604020202020204" pitchFamily="34" charset="0"/>
                <a:cs typeface="Arial" panose="020B0604020202020204" pitchFamily="34" charset="0"/>
              </a:defRPr>
            </a:lvl1pPr>
          </a:lstStyle>
          <a:p>
            <a:pPr lvl="0"/>
            <a:r>
              <a:rPr lang="da-DK" dirty="0" smtClean="0"/>
              <a:t>Overskrift</a:t>
            </a:r>
            <a:endParaRPr lang="da-DK" dirty="0"/>
          </a:p>
        </p:txBody>
      </p:sp>
      <p:sp>
        <p:nvSpPr>
          <p:cNvPr id="4" name="Pladsholder til tekst 2"/>
          <p:cNvSpPr>
            <a:spLocks noGrp="1"/>
          </p:cNvSpPr>
          <p:nvPr>
            <p:ph type="body" sz="quarter" idx="11" hasCustomPrompt="1"/>
          </p:nvPr>
        </p:nvSpPr>
        <p:spPr>
          <a:xfrm>
            <a:off x="712313" y="2117984"/>
            <a:ext cx="9885363" cy="741062"/>
          </a:xfrm>
          <a:prstGeom prst="rect">
            <a:avLst/>
          </a:prstGeom>
        </p:spPr>
        <p:txBody>
          <a:bodyPr/>
          <a:lstStyle>
            <a:lvl1pPr marL="0" indent="0">
              <a:buNone/>
              <a:defRPr sz="2000">
                <a:solidFill>
                  <a:srgbClr val="383837"/>
                </a:solidFill>
                <a:latin typeface="Arial" panose="020B0604020202020204" pitchFamily="34" charset="0"/>
                <a:cs typeface="Arial" panose="020B0604020202020204" pitchFamily="34" charset="0"/>
              </a:defRPr>
            </a:lvl1pPr>
          </a:lstStyle>
          <a:p>
            <a:pPr lvl="0"/>
            <a:r>
              <a:rPr lang="da-DK" dirty="0" smtClean="0"/>
              <a:t>Underoverskrift</a:t>
            </a:r>
            <a:endParaRPr lang="da-DK" dirty="0"/>
          </a:p>
        </p:txBody>
      </p:sp>
      <p:sp>
        <p:nvSpPr>
          <p:cNvPr id="5" name="Pladsholder til tekst 2"/>
          <p:cNvSpPr>
            <a:spLocks noGrp="1"/>
          </p:cNvSpPr>
          <p:nvPr>
            <p:ph type="body" sz="quarter" idx="12" hasCustomPrompt="1"/>
          </p:nvPr>
        </p:nvSpPr>
        <p:spPr>
          <a:xfrm>
            <a:off x="712313" y="959579"/>
            <a:ext cx="9885363" cy="272021"/>
          </a:xfrm>
          <a:prstGeom prst="rect">
            <a:avLst/>
          </a:prstGeom>
        </p:spPr>
        <p:txBody>
          <a:bodyPr/>
          <a:lstStyle>
            <a:lvl1pPr marL="0" indent="0">
              <a:buNone/>
              <a:defRPr sz="1400">
                <a:solidFill>
                  <a:srgbClr val="383837"/>
                </a:solidFill>
                <a:latin typeface="Bahnschrift Light SemiCondensed" panose="020B0502040204020203" pitchFamily="34" charset="0"/>
              </a:defRPr>
            </a:lvl1pPr>
          </a:lstStyle>
          <a:p>
            <a:pPr lvl="0"/>
            <a:r>
              <a:rPr lang="da-DK" dirty="0" smtClean="0"/>
              <a:t>TIMELINE</a:t>
            </a:r>
            <a:endParaRPr lang="da-DK" dirty="0"/>
          </a:p>
        </p:txBody>
      </p:sp>
    </p:spTree>
    <p:extLst>
      <p:ext uri="{BB962C8B-B14F-4D97-AF65-F5344CB8AC3E}">
        <p14:creationId xmlns:p14="http://schemas.microsoft.com/office/powerpoint/2010/main" val="41074900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å">
    <p:spTree>
      <p:nvGrpSpPr>
        <p:cNvPr id="1" name=""/>
        <p:cNvGrpSpPr/>
        <p:nvPr/>
      </p:nvGrpSpPr>
      <p:grpSpPr>
        <a:xfrm>
          <a:off x="0" y="0"/>
          <a:ext cx="0" cy="0"/>
          <a:chOff x="0" y="0"/>
          <a:chExt cx="0" cy="0"/>
        </a:xfrm>
      </p:grpSpPr>
      <p:sp>
        <p:nvSpPr>
          <p:cNvPr id="7" name="Rektangel 6"/>
          <p:cNvSpPr/>
          <p:nvPr userDrawn="1"/>
        </p:nvSpPr>
        <p:spPr>
          <a:xfrm>
            <a:off x="189470" y="164756"/>
            <a:ext cx="11813060" cy="6532606"/>
          </a:xfrm>
          <a:prstGeom prst="rect">
            <a:avLst/>
          </a:prstGeom>
          <a:solidFill>
            <a:srgbClr val="A0CAF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p:cNvSpPr>
            <a:spLocks noGrp="1"/>
          </p:cNvSpPr>
          <p:nvPr>
            <p:ph type="body" sz="quarter" idx="10" hasCustomPrompt="1"/>
          </p:nvPr>
        </p:nvSpPr>
        <p:spPr>
          <a:xfrm>
            <a:off x="712314" y="1277295"/>
            <a:ext cx="9885363" cy="477278"/>
          </a:xfrm>
          <a:prstGeom prst="rect">
            <a:avLst/>
          </a:prstGeom>
        </p:spPr>
        <p:txBody>
          <a:bodyPr/>
          <a:lstStyle>
            <a:lvl1pPr marL="0" indent="0">
              <a:buNone/>
              <a:defRPr sz="3600" b="1">
                <a:solidFill>
                  <a:srgbClr val="002060"/>
                </a:solidFill>
                <a:latin typeface="Arial" panose="020B0604020202020204" pitchFamily="34" charset="0"/>
                <a:cs typeface="Arial" panose="020B0604020202020204" pitchFamily="34" charset="0"/>
              </a:defRPr>
            </a:lvl1pPr>
          </a:lstStyle>
          <a:p>
            <a:pPr lvl="0"/>
            <a:r>
              <a:rPr lang="da-DK" dirty="0" smtClean="0"/>
              <a:t>Overskrift</a:t>
            </a:r>
            <a:endParaRPr lang="da-DK" dirty="0"/>
          </a:p>
        </p:txBody>
      </p:sp>
      <p:sp>
        <p:nvSpPr>
          <p:cNvPr id="4" name="Pladsholder til tekst 2"/>
          <p:cNvSpPr>
            <a:spLocks noGrp="1"/>
          </p:cNvSpPr>
          <p:nvPr>
            <p:ph type="body" sz="quarter" idx="11" hasCustomPrompt="1"/>
          </p:nvPr>
        </p:nvSpPr>
        <p:spPr>
          <a:xfrm>
            <a:off x="712313" y="2117984"/>
            <a:ext cx="9885363" cy="741062"/>
          </a:xfrm>
          <a:prstGeom prst="rect">
            <a:avLst/>
          </a:prstGeom>
        </p:spPr>
        <p:txBody>
          <a:bodyPr/>
          <a:lstStyle>
            <a:lvl1pPr marL="0" indent="0">
              <a:buNone/>
              <a:defRPr sz="2000">
                <a:solidFill>
                  <a:srgbClr val="002060"/>
                </a:solidFill>
                <a:latin typeface="Arial" panose="020B0604020202020204" pitchFamily="34" charset="0"/>
                <a:cs typeface="Arial" panose="020B0604020202020204" pitchFamily="34" charset="0"/>
              </a:defRPr>
            </a:lvl1pPr>
          </a:lstStyle>
          <a:p>
            <a:pPr lvl="0"/>
            <a:r>
              <a:rPr lang="da-DK" dirty="0" smtClean="0"/>
              <a:t>Underoverskrift</a:t>
            </a:r>
            <a:endParaRPr lang="da-DK" dirty="0"/>
          </a:p>
        </p:txBody>
      </p:sp>
      <p:sp>
        <p:nvSpPr>
          <p:cNvPr id="5" name="Pladsholder til tekst 2"/>
          <p:cNvSpPr>
            <a:spLocks noGrp="1"/>
          </p:cNvSpPr>
          <p:nvPr>
            <p:ph type="body" sz="quarter" idx="12" hasCustomPrompt="1"/>
          </p:nvPr>
        </p:nvSpPr>
        <p:spPr>
          <a:xfrm>
            <a:off x="712313" y="959579"/>
            <a:ext cx="9885363" cy="272021"/>
          </a:xfrm>
          <a:prstGeom prst="rect">
            <a:avLst/>
          </a:prstGeom>
        </p:spPr>
        <p:txBody>
          <a:bodyPr/>
          <a:lstStyle>
            <a:lvl1pPr marL="0" indent="0">
              <a:buNone/>
              <a:defRPr sz="1400">
                <a:solidFill>
                  <a:srgbClr val="002060"/>
                </a:solidFill>
                <a:latin typeface="Bahnschrift Light SemiCondensed" panose="020B0502040204020203" pitchFamily="34" charset="0"/>
              </a:defRPr>
            </a:lvl1pPr>
          </a:lstStyle>
          <a:p>
            <a:pPr lvl="0"/>
            <a:r>
              <a:rPr lang="da-DK" dirty="0" smtClean="0"/>
              <a:t>TIMELINE</a:t>
            </a:r>
            <a:endParaRPr lang="da-DK" dirty="0"/>
          </a:p>
        </p:txBody>
      </p:sp>
    </p:spTree>
    <p:extLst>
      <p:ext uri="{BB962C8B-B14F-4D97-AF65-F5344CB8AC3E}">
        <p14:creationId xmlns:p14="http://schemas.microsoft.com/office/powerpoint/2010/main" val="3517388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userDrawn="1"/>
        </p:nvSpPr>
        <p:spPr>
          <a:xfrm>
            <a:off x="189470" y="164756"/>
            <a:ext cx="11813060" cy="65326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3" name="Pladsholder til tekst 2"/>
          <p:cNvSpPr>
            <a:spLocks noGrp="1"/>
          </p:cNvSpPr>
          <p:nvPr>
            <p:ph type="body" sz="quarter" idx="10" hasCustomPrompt="1"/>
          </p:nvPr>
        </p:nvSpPr>
        <p:spPr>
          <a:xfrm>
            <a:off x="712314" y="1277295"/>
            <a:ext cx="9885363" cy="477278"/>
          </a:xfrm>
          <a:prstGeom prst="rect">
            <a:avLst/>
          </a:prstGeom>
        </p:spPr>
        <p:txBody>
          <a:bodyPr/>
          <a:lstStyle>
            <a:lvl1pPr marL="0" indent="0">
              <a:buNone/>
              <a:defRPr sz="3600" b="1">
                <a:solidFill>
                  <a:srgbClr val="002060"/>
                </a:solidFill>
                <a:latin typeface="Arial" panose="020B0604020202020204" pitchFamily="34" charset="0"/>
                <a:cs typeface="Arial" panose="020B0604020202020204" pitchFamily="34" charset="0"/>
              </a:defRPr>
            </a:lvl1pPr>
          </a:lstStyle>
          <a:p>
            <a:pPr lvl="0"/>
            <a:r>
              <a:rPr lang="da-DK" dirty="0" smtClean="0"/>
              <a:t>Overskrift</a:t>
            </a:r>
            <a:endParaRPr lang="da-DK" dirty="0"/>
          </a:p>
        </p:txBody>
      </p:sp>
      <p:sp>
        <p:nvSpPr>
          <p:cNvPr id="4" name="Pladsholder til tekst 2"/>
          <p:cNvSpPr>
            <a:spLocks noGrp="1"/>
          </p:cNvSpPr>
          <p:nvPr>
            <p:ph type="body" sz="quarter" idx="11" hasCustomPrompt="1"/>
          </p:nvPr>
        </p:nvSpPr>
        <p:spPr>
          <a:xfrm>
            <a:off x="712313" y="2117984"/>
            <a:ext cx="9885363" cy="741062"/>
          </a:xfrm>
          <a:prstGeom prst="rect">
            <a:avLst/>
          </a:prstGeom>
        </p:spPr>
        <p:txBody>
          <a:bodyPr/>
          <a:lstStyle>
            <a:lvl1pPr marL="0" indent="0">
              <a:buNone/>
              <a:defRPr sz="2000">
                <a:solidFill>
                  <a:srgbClr val="002060"/>
                </a:solidFill>
                <a:latin typeface="Arial" panose="020B0604020202020204" pitchFamily="34" charset="0"/>
                <a:cs typeface="Arial" panose="020B0604020202020204" pitchFamily="34" charset="0"/>
              </a:defRPr>
            </a:lvl1pPr>
          </a:lstStyle>
          <a:p>
            <a:pPr lvl="0"/>
            <a:r>
              <a:rPr lang="da-DK" dirty="0" smtClean="0"/>
              <a:t>Underoverskrift</a:t>
            </a:r>
            <a:endParaRPr lang="da-DK" dirty="0"/>
          </a:p>
        </p:txBody>
      </p:sp>
      <p:sp>
        <p:nvSpPr>
          <p:cNvPr id="5" name="Pladsholder til tekst 2"/>
          <p:cNvSpPr>
            <a:spLocks noGrp="1"/>
          </p:cNvSpPr>
          <p:nvPr>
            <p:ph type="body" sz="quarter" idx="12" hasCustomPrompt="1"/>
          </p:nvPr>
        </p:nvSpPr>
        <p:spPr>
          <a:xfrm>
            <a:off x="712313" y="959579"/>
            <a:ext cx="9885363" cy="272021"/>
          </a:xfrm>
          <a:prstGeom prst="rect">
            <a:avLst/>
          </a:prstGeom>
        </p:spPr>
        <p:txBody>
          <a:bodyPr/>
          <a:lstStyle>
            <a:lvl1pPr marL="0" indent="0">
              <a:buNone/>
              <a:defRPr sz="1400">
                <a:solidFill>
                  <a:srgbClr val="002060"/>
                </a:solidFill>
                <a:latin typeface="Bahnschrift Light SemiCondensed" panose="020B0502040204020203" pitchFamily="34" charset="0"/>
              </a:defRPr>
            </a:lvl1pPr>
          </a:lstStyle>
          <a:p>
            <a:pPr lvl="0"/>
            <a:r>
              <a:rPr lang="da-DK" dirty="0" smtClean="0"/>
              <a:t>TIMELINE</a:t>
            </a:r>
            <a:endParaRPr lang="da-DK" dirty="0"/>
          </a:p>
        </p:txBody>
      </p:sp>
    </p:spTree>
    <p:extLst>
      <p:ext uri="{BB962C8B-B14F-4D97-AF65-F5344CB8AC3E}">
        <p14:creationId xmlns:p14="http://schemas.microsoft.com/office/powerpoint/2010/main" val="300705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96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ens.dk/sites/ens.dk/files/Globalcooperation/one-stop_shop_oct2020.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s.dk/sites/ens.dk/files/Globalcooperation/the_danish_offshore_wind_tender_model_final.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hyperlink" Target="https://ens.dk/sites/ens.dk/files/Globalcooperation/dea_development_and_role_of_flexibility_in_the_danish_power_system_2021_1905.pdf" TargetMode="External"/><Relationship Id="rId3" Type="http://schemas.openxmlformats.org/officeDocument/2006/relationships/hyperlink" Target="https://ens.dk/sites/ens.dk/files/Globalcooperation/sog_fromblacktogreenreport_210x297_v08_web_spreads.pdf" TargetMode="External"/><Relationship Id="rId7" Type="http://schemas.openxmlformats.org/officeDocument/2006/relationships/hyperlink" Target="https://ens.dk/sites/ens.dk/files/Globalcooperation/one-stop_shop_oct2020.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ens.dk/sites/ens.dk/files/Globalcooperation/liberalisation_of_the_danish_power_sector_-_report_final.pdf" TargetMode="External"/><Relationship Id="rId11" Type="http://schemas.openxmlformats.org/officeDocument/2006/relationships/image" Target="../media/image36.jpeg"/><Relationship Id="rId5" Type="http://schemas.openxmlformats.org/officeDocument/2006/relationships/hyperlink" Target="https://ens.dk/sites/ens.dk/files/Globalcooperation/the_danish_offshore_wind_tender_model_final.pdf" TargetMode="External"/><Relationship Id="rId10" Type="http://schemas.openxmlformats.org/officeDocument/2006/relationships/image" Target="../media/image3.png"/><Relationship Id="rId4" Type="http://schemas.openxmlformats.org/officeDocument/2006/relationships/hyperlink" Target="https://ens.dk/sites/ens.dk/files/Globalcooperation/Publications_reports_papers/long_term_planning_for_greener_future.pdf" TargetMode="Externa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hyperlink" Target="https://ens.dk/sites/ens.dk/files/Globalcooperation/Publications_reports_papers/long_term_planning_for_greener_future.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ens.dk/sites/ens.dk/files/Globalcooperation/liberalisation_of_the_danish_power_sector_-_report_final.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718854" y="515389"/>
            <a:ext cx="4283676" cy="6181974"/>
          </a:xfrm>
        </p:spPr>
      </p:pic>
      <p:sp>
        <p:nvSpPr>
          <p:cNvPr id="2" name="Titel 1"/>
          <p:cNvSpPr>
            <a:spLocks noGrp="1"/>
          </p:cNvSpPr>
          <p:nvPr>
            <p:ph type="ctrTitle" idx="4294967295"/>
          </p:nvPr>
        </p:nvSpPr>
        <p:spPr>
          <a:xfrm>
            <a:off x="765705" y="902821"/>
            <a:ext cx="6048375" cy="1778606"/>
          </a:xfrm>
          <a:prstGeom prst="rect">
            <a:avLst/>
          </a:prstGeom>
        </p:spPr>
        <p:txBody>
          <a:bodyPr>
            <a:normAutofit fontScale="90000"/>
          </a:bodyPr>
          <a:lstStyle/>
          <a:p>
            <a:r>
              <a:rPr lang="en-US" sz="4200" b="1" dirty="0" smtClean="0">
                <a:solidFill>
                  <a:schemeClr val="bg1"/>
                </a:solidFill>
                <a:latin typeface="Arial" panose="020B0604020202020204" pitchFamily="34" charset="0"/>
                <a:cs typeface="Arial" panose="020B0604020202020204" pitchFamily="34" charset="0"/>
              </a:rPr>
              <a:t>From black to green – a Danish sustainable energy growth story</a:t>
            </a:r>
            <a:r>
              <a:rPr lang="en-US" b="1" dirty="0" smtClean="0">
                <a:solidFill>
                  <a:schemeClr val="bg1"/>
                </a:solidFill>
                <a:latin typeface="Unica77 LL" panose="020B0504030101010102" pitchFamily="34" charset="0"/>
                <a:cs typeface="Unica77 LL" panose="020B0504030101010102" pitchFamily="34" charset="0"/>
              </a:rPr>
              <a:t/>
            </a:r>
            <a:br>
              <a:rPr lang="en-US" b="1" dirty="0" smtClean="0">
                <a:solidFill>
                  <a:schemeClr val="bg1"/>
                </a:solidFill>
                <a:latin typeface="Unica77 LL" panose="020B0504030101010102" pitchFamily="34" charset="0"/>
                <a:cs typeface="Unica77 LL" panose="020B0504030101010102" pitchFamily="34" charset="0"/>
              </a:rPr>
            </a:br>
            <a:endParaRPr lang="en-US" sz="4400" dirty="0">
              <a:solidFill>
                <a:schemeClr val="bg1"/>
              </a:solidFill>
              <a:latin typeface="Unica77 LL" panose="020B0504030101010102" pitchFamily="34" charset="0"/>
              <a:cs typeface="Unica77 LL" panose="020B0504030101010102" pitchFamily="34" charset="0"/>
            </a:endParaRPr>
          </a:p>
        </p:txBody>
      </p:sp>
      <p:sp>
        <p:nvSpPr>
          <p:cNvPr id="3" name="Undertitel 2"/>
          <p:cNvSpPr>
            <a:spLocks noGrp="1"/>
          </p:cNvSpPr>
          <p:nvPr>
            <p:ph type="subTitle" idx="4294967295"/>
          </p:nvPr>
        </p:nvSpPr>
        <p:spPr>
          <a:xfrm>
            <a:off x="762186" y="2765635"/>
            <a:ext cx="5757863" cy="840741"/>
          </a:xfrm>
          <a:prstGeom prst="rect">
            <a:avLst/>
          </a:prstGeom>
        </p:spPr>
        <p:txBody>
          <a:bodyPr>
            <a:normAutofit fontScale="92500"/>
          </a:bodyPr>
          <a:lstStyle/>
          <a:p>
            <a:pPr marL="0" indent="0" algn="l">
              <a:buNone/>
            </a:pPr>
            <a:r>
              <a:rPr lang="en-US" sz="1800" b="1" dirty="0">
                <a:solidFill>
                  <a:schemeClr val="bg1"/>
                </a:solidFill>
                <a:latin typeface="Arial" panose="020B0604020202020204" pitchFamily="34" charset="0"/>
                <a:cs typeface="Arial" panose="020B0604020202020204" pitchFamily="34" charset="0"/>
              </a:rPr>
              <a:t>A case study of how an energy utility </a:t>
            </a:r>
            <a:r>
              <a:rPr lang="en-US" sz="1800" b="1" dirty="0" smtClean="0">
                <a:solidFill>
                  <a:schemeClr val="bg1"/>
                </a:solidFill>
                <a:latin typeface="Arial" panose="020B0604020202020204" pitchFamily="34" charset="0"/>
                <a:cs typeface="Arial" panose="020B0604020202020204" pitchFamily="34" charset="0"/>
              </a:rPr>
              <a:t>can transition </a:t>
            </a:r>
            <a:r>
              <a:rPr lang="en-US" sz="1800" b="1" dirty="0">
                <a:solidFill>
                  <a:schemeClr val="bg1"/>
                </a:solidFill>
                <a:latin typeface="Arial" panose="020B0604020202020204" pitchFamily="34" charset="0"/>
                <a:cs typeface="Arial" panose="020B0604020202020204" pitchFamily="34" charset="0"/>
              </a:rPr>
              <a:t>from fossil fuels to </a:t>
            </a:r>
            <a:r>
              <a:rPr lang="en-US" sz="1800" b="1" dirty="0" smtClean="0">
                <a:solidFill>
                  <a:schemeClr val="bg1"/>
                </a:solidFill>
                <a:latin typeface="Arial" panose="020B0604020202020204" pitchFamily="34" charset="0"/>
                <a:cs typeface="Arial" panose="020B0604020202020204" pitchFamily="34" charset="0"/>
              </a:rPr>
              <a:t>renewable energy</a:t>
            </a:r>
            <a:r>
              <a:rPr lang="en-US" sz="1800" b="1" dirty="0">
                <a:solidFill>
                  <a:schemeClr val="bg1"/>
                </a:solidFill>
                <a:latin typeface="Arial" panose="020B0604020202020204" pitchFamily="34" charset="0"/>
                <a:cs typeface="Arial" panose="020B0604020202020204" pitchFamily="34" charset="0"/>
              </a:rPr>
              <a:t>, and the enabling </a:t>
            </a:r>
            <a:r>
              <a:rPr lang="en-US" sz="1800" b="1" dirty="0" smtClean="0">
                <a:solidFill>
                  <a:schemeClr val="bg1"/>
                </a:solidFill>
                <a:latin typeface="Arial" panose="020B0604020202020204" pitchFamily="34" charset="0"/>
                <a:cs typeface="Arial" panose="020B0604020202020204" pitchFamily="34" charset="0"/>
              </a:rPr>
              <a:t>regulatory framework </a:t>
            </a:r>
            <a:r>
              <a:rPr lang="en-US" sz="1800" b="1" dirty="0">
                <a:solidFill>
                  <a:schemeClr val="bg1"/>
                </a:solidFill>
                <a:latin typeface="Arial" panose="020B0604020202020204" pitchFamily="34" charset="0"/>
                <a:cs typeface="Arial" panose="020B0604020202020204" pitchFamily="34" charset="0"/>
              </a:rPr>
              <a:t>that made it </a:t>
            </a:r>
            <a:r>
              <a:rPr lang="en-US" sz="1800" b="1" dirty="0" smtClean="0">
                <a:solidFill>
                  <a:schemeClr val="bg1"/>
                </a:solidFill>
                <a:latin typeface="Arial" panose="020B0604020202020204" pitchFamily="34" charset="0"/>
                <a:cs typeface="Arial" panose="020B0604020202020204" pitchFamily="34" charset="0"/>
              </a:rPr>
              <a:t>possible</a:t>
            </a:r>
          </a:p>
          <a:p>
            <a:pPr marL="0" indent="0" algn="l">
              <a:buNone/>
            </a:pPr>
            <a:endParaRPr lang="en-US" sz="1800" b="1" dirty="0">
              <a:solidFill>
                <a:schemeClr val="bg1"/>
              </a:solidFill>
              <a:latin typeface="Arial" panose="020B0604020202020204" pitchFamily="34" charset="0"/>
              <a:cs typeface="Arial" panose="020B0604020202020204" pitchFamily="34" charset="0"/>
            </a:endParaRPr>
          </a:p>
          <a:p>
            <a:pPr marL="0" indent="0" algn="l">
              <a:buNone/>
            </a:pPr>
            <a:endParaRPr lang="da-DK" sz="1800" b="1" dirty="0">
              <a:solidFill>
                <a:schemeClr val="bg1"/>
              </a:solidFill>
              <a:latin typeface="Arial" panose="020B0604020202020204" pitchFamily="34" charset="0"/>
              <a:cs typeface="Arial" panose="020B0604020202020204" pitchFamily="34" charset="0"/>
            </a:endParaRPr>
          </a:p>
        </p:txBody>
      </p:sp>
      <p:sp>
        <p:nvSpPr>
          <p:cNvPr id="14" name="Rektangel 13"/>
          <p:cNvSpPr/>
          <p:nvPr/>
        </p:nvSpPr>
        <p:spPr>
          <a:xfrm>
            <a:off x="1570092" y="6118583"/>
            <a:ext cx="2590774" cy="253916"/>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Connect. Inspire. Share. Think Denmark</a:t>
            </a:r>
            <a:endParaRPr lang="da-DK" sz="1050" dirty="0">
              <a:solidFill>
                <a:schemeClr val="bg1"/>
              </a:solidFill>
              <a:latin typeface="Arial" panose="020B0604020202020204" pitchFamily="34" charset="0"/>
              <a:cs typeface="Arial" panose="020B0604020202020204" pitchFamily="34" charset="0"/>
            </a:endParaRPr>
          </a:p>
        </p:txBody>
      </p:sp>
      <p:cxnSp>
        <p:nvCxnSpPr>
          <p:cNvPr id="16" name="Lige forbindelse 15"/>
          <p:cNvCxnSpPr/>
          <p:nvPr/>
        </p:nvCxnSpPr>
        <p:spPr>
          <a:xfrm>
            <a:off x="765705" y="515389"/>
            <a:ext cx="11236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Billed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705" y="5945853"/>
            <a:ext cx="599376" cy="599376"/>
          </a:xfrm>
          <a:prstGeom prst="rect">
            <a:avLst/>
          </a:prstGeom>
        </p:spPr>
      </p:pic>
      <p:pic>
        <p:nvPicPr>
          <p:cNvPr id="9" name="Billed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7337" y="5793718"/>
            <a:ext cx="2088154" cy="903645"/>
          </a:xfrm>
          <a:prstGeom prst="rect">
            <a:avLst/>
          </a:prstGeom>
        </p:spPr>
      </p:pic>
      <p:sp>
        <p:nvSpPr>
          <p:cNvPr id="11" name="Undertitel 2"/>
          <p:cNvSpPr txBox="1">
            <a:spLocks/>
          </p:cNvSpPr>
          <p:nvPr/>
        </p:nvSpPr>
        <p:spPr>
          <a:xfrm>
            <a:off x="762186" y="4117752"/>
            <a:ext cx="6587739" cy="200083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600" b="1" i="1" dirty="0" smtClean="0">
                <a:solidFill>
                  <a:schemeClr val="bg1"/>
                </a:solidFill>
              </a:rPr>
              <a:t>D</a:t>
            </a:r>
            <a:r>
              <a:rPr lang="en-GB" sz="2600" i="1" dirty="0" smtClean="0">
                <a:solidFill>
                  <a:schemeClr val="bg1"/>
                </a:solidFill>
              </a:rPr>
              <a:t>anish </a:t>
            </a:r>
            <a:r>
              <a:rPr lang="en-GB" sz="2600" b="1" i="1" dirty="0" smtClean="0">
                <a:solidFill>
                  <a:schemeClr val="bg1"/>
                </a:solidFill>
              </a:rPr>
              <a:t>E</a:t>
            </a:r>
            <a:r>
              <a:rPr lang="en-GB" sz="2600" i="1" dirty="0" smtClean="0">
                <a:solidFill>
                  <a:schemeClr val="bg1"/>
                </a:solidFill>
              </a:rPr>
              <a:t>nergy </a:t>
            </a:r>
            <a:r>
              <a:rPr lang="en-GB" sz="2600" b="1" i="1" dirty="0" smtClean="0">
                <a:solidFill>
                  <a:schemeClr val="bg1"/>
                </a:solidFill>
              </a:rPr>
              <a:t>T</a:t>
            </a:r>
            <a:r>
              <a:rPr lang="en-GB" sz="2600" i="1" dirty="0" smtClean="0">
                <a:solidFill>
                  <a:schemeClr val="bg1"/>
                </a:solidFill>
              </a:rPr>
              <a:t>ransition </a:t>
            </a:r>
            <a:r>
              <a:rPr lang="en-GB" sz="2600" b="1" i="1" dirty="0" smtClean="0">
                <a:solidFill>
                  <a:schemeClr val="bg1"/>
                </a:solidFill>
              </a:rPr>
              <a:t>I</a:t>
            </a:r>
            <a:r>
              <a:rPr lang="en-GB" sz="2600" i="1" dirty="0" smtClean="0">
                <a:solidFill>
                  <a:schemeClr val="bg1"/>
                </a:solidFill>
              </a:rPr>
              <a:t>nitiative </a:t>
            </a:r>
          </a:p>
          <a:p>
            <a:pPr marL="0" indent="0">
              <a:lnSpc>
                <a:spcPct val="120000"/>
              </a:lnSpc>
              <a:spcBef>
                <a:spcPts val="0"/>
              </a:spcBef>
              <a:buNone/>
            </a:pPr>
            <a:r>
              <a:rPr lang="da-DK" sz="3000" i="1" dirty="0">
                <a:solidFill>
                  <a:schemeClr val="bg1"/>
                </a:solidFill>
              </a:rPr>
              <a:t>Colombia </a:t>
            </a:r>
            <a:r>
              <a:rPr lang="da-DK" sz="3000" i="1" dirty="0" smtClean="0">
                <a:solidFill>
                  <a:schemeClr val="bg1"/>
                </a:solidFill>
              </a:rPr>
              <a:t>- Denmark </a:t>
            </a:r>
            <a:endParaRPr lang="da-DK" sz="3000" i="1" dirty="0" smtClean="0">
              <a:solidFill>
                <a:schemeClr val="bg1"/>
              </a:solidFill>
            </a:endParaRPr>
          </a:p>
          <a:p>
            <a:pPr marL="0" indent="0">
              <a:spcBef>
                <a:spcPts val="0"/>
              </a:spcBef>
              <a:buNone/>
            </a:pPr>
            <a:endParaRPr lang="en-GB" sz="1300" i="1" dirty="0" smtClean="0">
              <a:solidFill>
                <a:schemeClr val="bg1"/>
              </a:solidFill>
            </a:endParaRPr>
          </a:p>
          <a:p>
            <a:pPr marL="0" indent="0">
              <a:buNone/>
            </a:pPr>
            <a:r>
              <a:rPr lang="da-DK" sz="2100" i="1" dirty="0" smtClean="0">
                <a:solidFill>
                  <a:schemeClr val="bg1"/>
                </a:solidFill>
              </a:rPr>
              <a:t>11</a:t>
            </a:r>
            <a:r>
              <a:rPr lang="da-DK" sz="2100" i="1" baseline="30000" dirty="0" smtClean="0">
                <a:solidFill>
                  <a:schemeClr val="bg1"/>
                </a:solidFill>
              </a:rPr>
              <a:t>th</a:t>
            </a:r>
            <a:r>
              <a:rPr lang="da-DK" sz="2100" i="1" dirty="0" smtClean="0">
                <a:solidFill>
                  <a:schemeClr val="bg1"/>
                </a:solidFill>
              </a:rPr>
              <a:t> </a:t>
            </a:r>
            <a:r>
              <a:rPr lang="da-DK" sz="2100" i="1" dirty="0" err="1" smtClean="0">
                <a:solidFill>
                  <a:schemeClr val="bg1"/>
                </a:solidFill>
              </a:rPr>
              <a:t>October</a:t>
            </a:r>
            <a:r>
              <a:rPr lang="da-DK" sz="2100" i="1" dirty="0" smtClean="0">
                <a:solidFill>
                  <a:schemeClr val="bg1"/>
                </a:solidFill>
              </a:rPr>
              <a:t> 2021</a:t>
            </a:r>
            <a:endParaRPr lang="en-GB" sz="2100" i="1" dirty="0" smtClean="0">
              <a:solidFill>
                <a:schemeClr val="bg1"/>
              </a:solidFill>
            </a:endParaRPr>
          </a:p>
          <a:p>
            <a:pPr marL="0" indent="0">
              <a:buNone/>
            </a:pPr>
            <a:endParaRPr lang="en-US" sz="1100" i="1" dirty="0" smtClean="0">
              <a:solidFill>
                <a:schemeClr val="bg1"/>
              </a:solidFill>
              <a:cs typeface="Arial" panose="020B0604020202020204" pitchFamily="34" charset="0"/>
            </a:endParaRPr>
          </a:p>
          <a:p>
            <a:pPr marL="0" indent="0">
              <a:buFont typeface="Arial" panose="020B0604020202020204" pitchFamily="34" charset="0"/>
              <a:buNone/>
            </a:pPr>
            <a:r>
              <a:rPr lang="da-DK" sz="1800" b="1" dirty="0" smtClean="0">
                <a:solidFill>
                  <a:schemeClr val="bg1"/>
                </a:solidFill>
                <a:latin typeface="Arial" panose="020B0604020202020204" pitchFamily="34" charset="0"/>
                <a:cs typeface="Arial" panose="020B0604020202020204" pitchFamily="34" charset="0"/>
              </a:rPr>
              <a:t>Dr. Mattia Baldini</a:t>
            </a:r>
          </a:p>
          <a:p>
            <a:pPr marL="0" indent="0">
              <a:spcBef>
                <a:spcPts val="0"/>
              </a:spcBef>
              <a:buFont typeface="Arial" panose="020B0604020202020204" pitchFamily="34" charset="0"/>
              <a:buNone/>
            </a:pPr>
            <a:r>
              <a:rPr lang="da-DK" sz="1800" b="1" dirty="0" smtClean="0">
                <a:solidFill>
                  <a:schemeClr val="bg1"/>
                </a:solidFill>
                <a:latin typeface="Arial" panose="020B0604020202020204" pitchFamily="34" charset="0"/>
                <a:cs typeface="Arial" panose="020B0604020202020204" pitchFamily="34" charset="0"/>
              </a:rPr>
              <a:t>Danish Energy Agency</a:t>
            </a:r>
            <a:endParaRPr lang="da-DK"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31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712313" y="959579"/>
            <a:ext cx="9885363" cy="477278"/>
          </a:xfrm>
        </p:spPr>
        <p:txBody>
          <a:bodyPr/>
          <a:lstStyle/>
          <a:p>
            <a:r>
              <a:rPr lang="da-DK" dirty="0" smtClean="0"/>
              <a:t>Policy-side </a:t>
            </a:r>
            <a:r>
              <a:rPr lang="da-DK" dirty="0" err="1" smtClean="0"/>
              <a:t>learnings</a:t>
            </a:r>
            <a:endParaRPr lang="da-DK" dirty="0"/>
          </a:p>
        </p:txBody>
      </p:sp>
      <p:sp>
        <p:nvSpPr>
          <p:cNvPr id="3" name="Pladsholder til tekst 2"/>
          <p:cNvSpPr>
            <a:spLocks noGrp="1"/>
          </p:cNvSpPr>
          <p:nvPr>
            <p:ph type="body" sz="quarter" idx="11"/>
          </p:nvPr>
        </p:nvSpPr>
        <p:spPr/>
        <p:txBody>
          <a:bodyPr/>
          <a:lstStyle/>
          <a:p>
            <a:endParaRPr lang="en-US" dirty="0"/>
          </a:p>
          <a:p>
            <a:endParaRPr lang="en-US" dirty="0"/>
          </a:p>
          <a:p>
            <a:endParaRPr lang="en-US" dirty="0"/>
          </a:p>
          <a:p>
            <a:endParaRPr lang="en-US" dirty="0"/>
          </a:p>
          <a:p>
            <a:endParaRPr lang="en-US" dirty="0"/>
          </a:p>
        </p:txBody>
      </p:sp>
      <p:graphicFrame>
        <p:nvGraphicFramePr>
          <p:cNvPr id="5" name="Tabel 4"/>
          <p:cNvGraphicFramePr>
            <a:graphicFrameLocks noGrp="1"/>
          </p:cNvGraphicFramePr>
          <p:nvPr>
            <p:extLst>
              <p:ext uri="{D42A27DB-BD31-4B8C-83A1-F6EECF244321}">
                <p14:modId xmlns:p14="http://schemas.microsoft.com/office/powerpoint/2010/main" val="1409466340"/>
              </p:ext>
            </p:extLst>
          </p:nvPr>
        </p:nvGraphicFramePr>
        <p:xfrm>
          <a:off x="712309" y="2034072"/>
          <a:ext cx="10764343" cy="4506688"/>
        </p:xfrm>
        <a:graphic>
          <a:graphicData uri="http://schemas.openxmlformats.org/drawingml/2006/table">
            <a:tbl>
              <a:tblPr firstRow="1" bandRow="1">
                <a:tableStyleId>{2D5ABB26-0587-4C30-8999-92F81FD0307C}</a:tableStyleId>
              </a:tblPr>
              <a:tblGrid>
                <a:gridCol w="2907969">
                  <a:extLst>
                    <a:ext uri="{9D8B030D-6E8A-4147-A177-3AD203B41FA5}">
                      <a16:colId xmlns:a16="http://schemas.microsoft.com/office/drawing/2014/main" val="74764022"/>
                    </a:ext>
                  </a:extLst>
                </a:gridCol>
                <a:gridCol w="7856374">
                  <a:extLst>
                    <a:ext uri="{9D8B030D-6E8A-4147-A177-3AD203B41FA5}">
                      <a16:colId xmlns:a16="http://schemas.microsoft.com/office/drawing/2014/main" val="1285133335"/>
                    </a:ext>
                  </a:extLst>
                </a:gridCol>
              </a:tblGrid>
              <a:tr h="1094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Bahnschrift" panose="020B0502040204020203" pitchFamily="34" charset="0"/>
                          <a:cs typeface="Arial" panose="020B0604020202020204" pitchFamily="34" charset="0"/>
                        </a:rPr>
                        <a:t>Planning – setting ambitious and reliable targets</a:t>
                      </a:r>
                    </a:p>
                  </a:txBody>
                  <a:tcPr/>
                </a:tc>
                <a:tc>
                  <a:txBody>
                    <a:bodyPr/>
                    <a:lstStyle/>
                    <a:p>
                      <a:r>
                        <a:rPr lang="en-US" sz="1600" dirty="0" smtClean="0">
                          <a:solidFill>
                            <a:srgbClr val="002060"/>
                          </a:solidFill>
                          <a:latin typeface="Bahnschrift Light" panose="020B0502040204020203" pitchFamily="34" charset="0"/>
                          <a:cs typeface="Arial" panose="020B0604020202020204" pitchFamily="34" charset="0"/>
                        </a:rPr>
                        <a:t>Long-term, stable, inclusive and transparent energy planning procedures, supported by legislation, concrete reforms, and dialogue with the industry and with the public, are an essential part of the green transition</a:t>
                      </a:r>
                    </a:p>
                  </a:txBody>
                  <a:tcPr/>
                </a:tc>
                <a:extLst>
                  <a:ext uri="{0D108BD9-81ED-4DB2-BD59-A6C34878D82A}">
                    <a16:rowId xmlns:a16="http://schemas.microsoft.com/office/drawing/2014/main" val="47750079"/>
                  </a:ext>
                </a:extLst>
              </a:tr>
              <a:tr h="884858">
                <a:tc>
                  <a:txBody>
                    <a:bodyPr/>
                    <a:lstStyle/>
                    <a:p>
                      <a:r>
                        <a:rPr lang="en-US" sz="1600" b="1" dirty="0" smtClean="0">
                          <a:solidFill>
                            <a:srgbClr val="002060"/>
                          </a:solidFill>
                          <a:latin typeface="Bahnschrift" panose="020B0502040204020203" pitchFamily="34" charset="0"/>
                          <a:cs typeface="Arial" panose="020B0604020202020204" pitchFamily="34" charset="0"/>
                        </a:rPr>
                        <a:t>Demonstration projects</a:t>
                      </a:r>
                      <a:endParaRPr lang="da-DK" sz="1600" b="1" dirty="0">
                        <a:solidFill>
                          <a:srgbClr val="002060"/>
                        </a:solidFill>
                        <a:latin typeface="Bahnschrift" panose="020B0502040204020203"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latin typeface="Bahnschrift Light" panose="020B0502040204020203" pitchFamily="34" charset="0"/>
                          <a:cs typeface="Arial" panose="020B0604020202020204" pitchFamily="34" charset="0"/>
                        </a:rPr>
                        <a:t>Demonstration projects provide invaluable regulatory, technical and engineering learning and boost investors' confidence, proving the scalability of the technology.</a:t>
                      </a:r>
                    </a:p>
                  </a:txBody>
                  <a:tcPr/>
                </a:tc>
                <a:extLst>
                  <a:ext uri="{0D108BD9-81ED-4DB2-BD59-A6C34878D82A}">
                    <a16:rowId xmlns:a16="http://schemas.microsoft.com/office/drawing/2014/main" val="4062396221"/>
                  </a:ext>
                </a:extLst>
              </a:tr>
              <a:tr h="842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Bahnschrift" panose="020B0502040204020203" pitchFamily="34" charset="0"/>
                          <a:cs typeface="Arial" panose="020B0604020202020204" pitchFamily="34" charset="0"/>
                        </a:rPr>
                        <a:t>Permitting and de-risking</a:t>
                      </a:r>
                      <a:endParaRPr lang="da-DK" sz="1600" b="1" dirty="0" smtClean="0">
                        <a:solidFill>
                          <a:srgbClr val="002060"/>
                        </a:solidFill>
                        <a:latin typeface="Bahnschrift" panose="020B0502040204020203"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latin typeface="Bahnschrift Light" panose="020B0502040204020203" pitchFamily="34" charset="0"/>
                          <a:cs typeface="Arial" panose="020B0604020202020204" pitchFamily="34" charset="0"/>
                        </a:rPr>
                        <a:t>Appropriate allocation of risk and the streamlining of permitting procedures reduce regulatory risk and potential delays</a:t>
                      </a:r>
                      <a:endParaRPr lang="da-DK" sz="1600" dirty="0" smtClean="0">
                        <a:solidFill>
                          <a:srgbClr val="002060"/>
                        </a:solidFill>
                        <a:latin typeface="Bahnschrift Light" panose="020B0502040204020203" pitchFamily="34" charset="0"/>
                        <a:cs typeface="Arial" panose="020B0604020202020204" pitchFamily="34" charset="0"/>
                      </a:endParaRPr>
                    </a:p>
                  </a:txBody>
                  <a:tcPr/>
                </a:tc>
                <a:extLst>
                  <a:ext uri="{0D108BD9-81ED-4DB2-BD59-A6C34878D82A}">
                    <a16:rowId xmlns:a16="http://schemas.microsoft.com/office/drawing/2014/main" val="1442227825"/>
                  </a:ext>
                </a:extLst>
              </a:tr>
              <a:tr h="842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Bahnschrift" panose="020B0502040204020203" pitchFamily="34" charset="0"/>
                          <a:cs typeface="Arial" panose="020B0604020202020204" pitchFamily="34" charset="0"/>
                        </a:rPr>
                        <a:t>Competition</a:t>
                      </a:r>
                    </a:p>
                    <a:p>
                      <a:endParaRPr lang="da-DK" sz="1600" b="1" dirty="0">
                        <a:solidFill>
                          <a:srgbClr val="002060"/>
                        </a:solidFill>
                        <a:latin typeface="Bahnschrift" panose="020B0502040204020203"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latin typeface="Bahnschrift Light" panose="020B0502040204020203" pitchFamily="34" charset="0"/>
                          <a:cs typeface="Arial" panose="020B0604020202020204" pitchFamily="34" charset="0"/>
                        </a:rPr>
                        <a:t>An electricity sector built on the fundamental concept of competition creates incentives to innovate and lowers prices</a:t>
                      </a:r>
                    </a:p>
                  </a:txBody>
                  <a:tcPr/>
                </a:tc>
                <a:extLst>
                  <a:ext uri="{0D108BD9-81ED-4DB2-BD59-A6C34878D82A}">
                    <a16:rowId xmlns:a16="http://schemas.microsoft.com/office/drawing/2014/main" val="1731189454"/>
                  </a:ext>
                </a:extLst>
              </a:tr>
              <a:tr h="842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Bahnschrift" panose="020B0502040204020203" pitchFamily="34" charset="0"/>
                          <a:cs typeface="Arial" panose="020B0604020202020204" pitchFamily="34" charset="0"/>
                        </a:rPr>
                        <a:t>Economic incentives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latin typeface="Bahnschrift Light" panose="020B0502040204020203" pitchFamily="34" charset="0"/>
                          <a:cs typeface="Arial" panose="020B0604020202020204" pitchFamily="34" charset="0"/>
                        </a:rPr>
                        <a:t>Subsidies, taxes and CO</a:t>
                      </a:r>
                      <a:r>
                        <a:rPr lang="en-US" sz="1600" baseline="-25000" dirty="0" smtClean="0">
                          <a:solidFill>
                            <a:srgbClr val="002060"/>
                          </a:solidFill>
                          <a:latin typeface="Bahnschrift Light" panose="020B0502040204020203" pitchFamily="34" charset="0"/>
                          <a:cs typeface="Arial" panose="020B0604020202020204" pitchFamily="34" charset="0"/>
                        </a:rPr>
                        <a:t>2</a:t>
                      </a:r>
                      <a:r>
                        <a:rPr lang="en-US" sz="1600" dirty="0" smtClean="0">
                          <a:solidFill>
                            <a:srgbClr val="002060"/>
                          </a:solidFill>
                          <a:latin typeface="Bahnschrift Light" panose="020B0502040204020203" pitchFamily="34" charset="0"/>
                          <a:cs typeface="Arial" panose="020B0604020202020204" pitchFamily="34" charset="0"/>
                        </a:rPr>
                        <a:t> prices have proved instrumental, when designed in a transparent manner to reduce regulatory risk</a:t>
                      </a:r>
                    </a:p>
                  </a:txBody>
                  <a:tcPr/>
                </a:tc>
                <a:extLst>
                  <a:ext uri="{0D108BD9-81ED-4DB2-BD59-A6C34878D82A}">
                    <a16:rowId xmlns:a16="http://schemas.microsoft.com/office/drawing/2014/main" val="2563650784"/>
                  </a:ext>
                </a:extLst>
              </a:tr>
            </a:tbl>
          </a:graphicData>
        </a:graphic>
      </p:graphicFrame>
    </p:spTree>
    <p:extLst>
      <p:ext uri="{BB962C8B-B14F-4D97-AF65-F5344CB8AC3E}">
        <p14:creationId xmlns:p14="http://schemas.microsoft.com/office/powerpoint/2010/main" val="352825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Demonstration </a:t>
            </a:r>
            <a:r>
              <a:rPr lang="en-US" dirty="0" smtClean="0">
                <a:latin typeface="Bahnschrift" panose="020B0502040204020203" pitchFamily="34" charset="0"/>
              </a:rPr>
              <a:t>projects</a:t>
            </a:r>
            <a:endParaRPr lang="da-DK" dirty="0">
              <a:latin typeface="Bahnschrift" panose="020B0502040204020203" pitchFamily="34" charset="0"/>
            </a:endParaRPr>
          </a:p>
        </p:txBody>
      </p:sp>
      <p:sp>
        <p:nvSpPr>
          <p:cNvPr id="3" name="Pladsholder til tekst 2"/>
          <p:cNvSpPr>
            <a:spLocks noGrp="1"/>
          </p:cNvSpPr>
          <p:nvPr>
            <p:ph type="body" sz="quarter" idx="11"/>
          </p:nvPr>
        </p:nvSpPr>
        <p:spPr>
          <a:xfrm>
            <a:off x="712313" y="2117984"/>
            <a:ext cx="6469537" cy="741062"/>
          </a:xfrm>
        </p:spPr>
        <p:txBody>
          <a:bodyPr/>
          <a:lstStyle/>
          <a:p>
            <a:r>
              <a:rPr lang="da-DK" dirty="0" smtClean="0"/>
              <a:t>The </a:t>
            </a:r>
            <a:r>
              <a:rPr lang="da-DK" dirty="0" err="1" smtClean="0"/>
              <a:t>first</a:t>
            </a:r>
            <a:r>
              <a:rPr lang="da-DK" dirty="0" smtClean="0"/>
              <a:t> </a:t>
            </a:r>
            <a:r>
              <a:rPr lang="da-DK" dirty="0" err="1" smtClean="0"/>
              <a:t>projects</a:t>
            </a:r>
            <a:r>
              <a:rPr lang="da-DK" dirty="0" smtClean="0"/>
              <a:t> in </a:t>
            </a:r>
            <a:r>
              <a:rPr lang="da-DK" dirty="0" err="1" smtClean="0"/>
              <a:t>any</a:t>
            </a:r>
            <a:r>
              <a:rPr lang="da-DK" dirty="0" smtClean="0"/>
              <a:t> </a:t>
            </a:r>
            <a:r>
              <a:rPr lang="da-DK" dirty="0" err="1" smtClean="0"/>
              <a:t>technology</a:t>
            </a:r>
            <a:r>
              <a:rPr lang="da-DK" dirty="0" smtClean="0"/>
              <a:t> </a:t>
            </a:r>
            <a:r>
              <a:rPr lang="da-DK" dirty="0" err="1" smtClean="0"/>
              <a:t>are</a:t>
            </a:r>
            <a:r>
              <a:rPr lang="da-DK" dirty="0" smtClean="0"/>
              <a:t> more </a:t>
            </a:r>
            <a:r>
              <a:rPr lang="da-DK" dirty="0" err="1" smtClean="0"/>
              <a:t>expensive</a:t>
            </a:r>
            <a:r>
              <a:rPr lang="da-DK" dirty="0" smtClean="0"/>
              <a:t> </a:t>
            </a:r>
            <a:r>
              <a:rPr lang="da-DK" dirty="0" err="1" smtClean="0"/>
              <a:t>than</a:t>
            </a:r>
            <a:r>
              <a:rPr lang="da-DK" dirty="0" smtClean="0"/>
              <a:t> </a:t>
            </a:r>
            <a:r>
              <a:rPr lang="da-DK" dirty="0" err="1" smtClean="0"/>
              <a:t>subsequent</a:t>
            </a:r>
            <a:r>
              <a:rPr lang="da-DK" dirty="0"/>
              <a:t> </a:t>
            </a:r>
            <a:r>
              <a:rPr lang="da-DK" dirty="0" err="1" smtClean="0"/>
              <a:t>projects</a:t>
            </a:r>
            <a:r>
              <a:rPr lang="da-DK" dirty="0" smtClean="0"/>
              <a:t> </a:t>
            </a:r>
            <a:r>
              <a:rPr lang="da-DK" dirty="0" err="1" smtClean="0"/>
              <a:t>when</a:t>
            </a:r>
            <a:r>
              <a:rPr lang="da-DK" dirty="0" smtClean="0"/>
              <a:t> the </a:t>
            </a:r>
            <a:r>
              <a:rPr lang="da-DK" dirty="0" err="1" smtClean="0"/>
              <a:t>technology</a:t>
            </a:r>
            <a:r>
              <a:rPr lang="da-DK" dirty="0" smtClean="0"/>
              <a:t> is more </a:t>
            </a:r>
            <a:r>
              <a:rPr lang="da-DK" dirty="0" err="1" smtClean="0"/>
              <a:t>mature</a:t>
            </a:r>
            <a:r>
              <a:rPr lang="da-DK" dirty="0" smtClean="0"/>
              <a:t>. </a:t>
            </a:r>
          </a:p>
          <a:p>
            <a:r>
              <a:rPr lang="da-DK" dirty="0" smtClean="0"/>
              <a:t>Demonstration </a:t>
            </a:r>
            <a:r>
              <a:rPr lang="da-DK" dirty="0" err="1" smtClean="0"/>
              <a:t>projects</a:t>
            </a:r>
            <a:r>
              <a:rPr lang="da-DK" dirty="0" smtClean="0"/>
              <a:t> </a:t>
            </a:r>
            <a:r>
              <a:rPr lang="da-DK" dirty="0" err="1" smtClean="0"/>
              <a:t>were</a:t>
            </a:r>
            <a:r>
              <a:rPr lang="da-DK" dirty="0" smtClean="0"/>
              <a:t> a </a:t>
            </a:r>
            <a:r>
              <a:rPr lang="da-DK" dirty="0" err="1" smtClean="0"/>
              <a:t>key</a:t>
            </a:r>
            <a:r>
              <a:rPr lang="da-DK" dirty="0" smtClean="0"/>
              <a:t> policy </a:t>
            </a:r>
            <a:r>
              <a:rPr lang="da-DK" dirty="0" err="1" smtClean="0"/>
              <a:t>tool</a:t>
            </a:r>
            <a:r>
              <a:rPr lang="da-DK" dirty="0" smtClean="0"/>
              <a:t> to kickstart the </a:t>
            </a:r>
            <a:r>
              <a:rPr lang="da-DK" dirty="0" err="1" smtClean="0"/>
              <a:t>industry</a:t>
            </a:r>
            <a:r>
              <a:rPr lang="da-DK" dirty="0" smtClean="0"/>
              <a:t> and gave the </a:t>
            </a:r>
            <a:r>
              <a:rPr lang="da-DK" dirty="0" err="1" smtClean="0"/>
              <a:t>following</a:t>
            </a:r>
            <a:r>
              <a:rPr lang="da-DK" dirty="0" smtClean="0"/>
              <a:t> </a:t>
            </a:r>
            <a:r>
              <a:rPr lang="da-DK" dirty="0" err="1" smtClean="0"/>
              <a:t>key</a:t>
            </a:r>
            <a:r>
              <a:rPr lang="da-DK" dirty="0" smtClean="0"/>
              <a:t> </a:t>
            </a:r>
            <a:r>
              <a:rPr lang="da-DK" dirty="0" err="1" smtClean="0"/>
              <a:t>learnings</a:t>
            </a:r>
            <a:r>
              <a:rPr lang="da-DK" dirty="0" smtClean="0"/>
              <a:t>:</a:t>
            </a:r>
            <a:endParaRPr lang="da-DK" dirty="0"/>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6" name="Rektangel 5"/>
          <p:cNvSpPr/>
          <p:nvPr/>
        </p:nvSpPr>
        <p:spPr>
          <a:xfrm>
            <a:off x="636113" y="3966801"/>
            <a:ext cx="6463188" cy="1384995"/>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Myriad </a:t>
            </a:r>
            <a:r>
              <a:rPr lang="en-US" sz="1400" dirty="0">
                <a:solidFill>
                  <a:srgbClr val="002060"/>
                </a:solidFill>
                <a:latin typeface="Bahnschrift Light SemiCondensed" panose="020B0502040204020203" pitchFamily="34" charset="0"/>
              </a:rPr>
              <a:t>of technical and engineering learnings </a:t>
            </a:r>
            <a:r>
              <a:rPr lang="en-US" sz="1400" dirty="0" smtClean="0">
                <a:solidFill>
                  <a:srgbClr val="002060"/>
                </a:solidFill>
                <a:latin typeface="Bahnschrift Light SemiCondensed" panose="020B0502040204020203" pitchFamily="34" charset="0"/>
              </a:rPr>
              <a:t>to </a:t>
            </a:r>
            <a:r>
              <a:rPr lang="en-US" sz="1400" dirty="0" smtClean="0">
                <a:solidFill>
                  <a:srgbClr val="002060"/>
                </a:solidFill>
                <a:latin typeface="Bahnschrift Light SemiCondensed" panose="020B0502040204020203" pitchFamily="34" charset="0"/>
              </a:rPr>
              <a:t>develop the </a:t>
            </a:r>
            <a:r>
              <a:rPr lang="en-US" sz="1400" dirty="0">
                <a:solidFill>
                  <a:srgbClr val="002060"/>
                </a:solidFill>
                <a:latin typeface="Bahnschrift Light SemiCondensed" panose="020B0502040204020203" pitchFamily="34" charset="0"/>
              </a:rPr>
              <a:t>supply chain and reduce costs</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Environmental </a:t>
            </a:r>
            <a:r>
              <a:rPr lang="en-US" sz="1400" dirty="0">
                <a:solidFill>
                  <a:srgbClr val="002060"/>
                </a:solidFill>
                <a:latin typeface="Bahnschrift Light SemiCondensed" panose="020B0502040204020203" pitchFamily="34" charset="0"/>
              </a:rPr>
              <a:t>impact assessments – learnings </a:t>
            </a:r>
            <a:r>
              <a:rPr lang="en-US" sz="1400" dirty="0" smtClean="0">
                <a:solidFill>
                  <a:srgbClr val="002060"/>
                </a:solidFill>
                <a:latin typeface="Bahnschrift Light SemiCondensed" panose="020B0502040204020203" pitchFamily="34" charset="0"/>
              </a:rPr>
              <a:t>from the </a:t>
            </a:r>
            <a:r>
              <a:rPr lang="en-US" sz="1400" dirty="0">
                <a:solidFill>
                  <a:srgbClr val="002060"/>
                </a:solidFill>
                <a:latin typeface="Bahnschrift Light SemiCondensed" panose="020B0502040204020203" pitchFamily="34" charset="0"/>
              </a:rPr>
              <a:t>offshore projects have helped shape the </a:t>
            </a:r>
            <a:r>
              <a:rPr lang="en-US" sz="1400" dirty="0" smtClean="0">
                <a:solidFill>
                  <a:srgbClr val="002060"/>
                </a:solidFill>
                <a:latin typeface="Bahnschrift Light SemiCondensed" panose="020B0502040204020203" pitchFamily="34" charset="0"/>
              </a:rPr>
              <a:t>regulations around </a:t>
            </a:r>
            <a:r>
              <a:rPr lang="en-US" sz="1400" dirty="0">
                <a:solidFill>
                  <a:srgbClr val="002060"/>
                </a:solidFill>
                <a:latin typeface="Bahnschrift Light SemiCondensed" panose="020B0502040204020203" pitchFamily="34" charset="0"/>
              </a:rPr>
              <a:t>environmental impact assessments</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Investor </a:t>
            </a:r>
            <a:r>
              <a:rPr lang="en-US" sz="1400" dirty="0">
                <a:solidFill>
                  <a:srgbClr val="002060"/>
                </a:solidFill>
                <a:latin typeface="Bahnschrift Light SemiCondensed" panose="020B0502040204020203" pitchFamily="34" charset="0"/>
              </a:rPr>
              <a:t>confidence, as the projects showed that </a:t>
            </a:r>
            <a:r>
              <a:rPr lang="en-US" sz="1400" dirty="0" smtClean="0">
                <a:solidFill>
                  <a:srgbClr val="002060"/>
                </a:solidFill>
                <a:latin typeface="Bahnschrift Light SemiCondensed" panose="020B0502040204020203" pitchFamily="34" charset="0"/>
              </a:rPr>
              <a:t>the technology </a:t>
            </a:r>
            <a:r>
              <a:rPr lang="en-US" sz="1400" dirty="0">
                <a:solidFill>
                  <a:srgbClr val="002060"/>
                </a:solidFill>
                <a:latin typeface="Bahnschrift Light SemiCondensed" panose="020B0502040204020203" pitchFamily="34" charset="0"/>
              </a:rPr>
              <a:t>was possible at scale</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Has </a:t>
            </a:r>
            <a:r>
              <a:rPr lang="en-US" sz="1400" dirty="0">
                <a:solidFill>
                  <a:srgbClr val="002060"/>
                </a:solidFill>
                <a:latin typeface="Bahnschrift Light SemiCondensed" panose="020B0502040204020203" pitchFamily="34" charset="0"/>
              </a:rPr>
              <a:t>underpinned the Danish wind industry as a </a:t>
            </a:r>
            <a:r>
              <a:rPr lang="en-US" sz="1400" dirty="0" smtClean="0">
                <a:solidFill>
                  <a:srgbClr val="002060"/>
                </a:solidFill>
                <a:latin typeface="Bahnschrift Light SemiCondensed" panose="020B0502040204020203" pitchFamily="34" charset="0"/>
              </a:rPr>
              <a:t>first mover </a:t>
            </a:r>
            <a:r>
              <a:rPr lang="en-US" sz="1400" dirty="0">
                <a:solidFill>
                  <a:srgbClr val="002060"/>
                </a:solidFill>
                <a:latin typeface="Bahnschrift Light SemiCondensed" panose="020B0502040204020203" pitchFamily="34" charset="0"/>
              </a:rPr>
              <a:t>on offshore wind</a:t>
            </a:r>
          </a:p>
        </p:txBody>
      </p:sp>
      <p:sp>
        <p:nvSpPr>
          <p:cNvPr id="9" name="Forsinkelse 8"/>
          <p:cNvSpPr/>
          <p:nvPr/>
        </p:nvSpPr>
        <p:spPr>
          <a:xfrm flipH="1">
            <a:off x="7254905" y="160773"/>
            <a:ext cx="4752874" cy="6541477"/>
          </a:xfrm>
          <a:prstGeom prst="flowChartDelay">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33793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smtClean="0"/>
              <a:t>Permitting</a:t>
            </a:r>
            <a:r>
              <a:rPr lang="da-DK" dirty="0" smtClean="0"/>
              <a:t> and de-</a:t>
            </a:r>
            <a:r>
              <a:rPr lang="da-DK" dirty="0" err="1" smtClean="0"/>
              <a:t>risking</a:t>
            </a:r>
            <a:endParaRPr lang="da-DK" dirty="0"/>
          </a:p>
        </p:txBody>
      </p:sp>
      <p:sp>
        <p:nvSpPr>
          <p:cNvPr id="4" name="Pladsholder til tekst 3"/>
          <p:cNvSpPr>
            <a:spLocks noGrp="1"/>
          </p:cNvSpPr>
          <p:nvPr>
            <p:ph type="body" sz="quarter" idx="12"/>
          </p:nvPr>
        </p:nvSpPr>
        <p:spPr/>
        <p:txBody>
          <a:bodyPr/>
          <a:lstStyle/>
          <a:p>
            <a:r>
              <a:rPr lang="da-DK" dirty="0" smtClean="0"/>
              <a:t>POLICY-SIDE LEARNINGS</a:t>
            </a:r>
            <a:endParaRPr lang="da-DK" dirty="0"/>
          </a:p>
        </p:txBody>
      </p:sp>
      <p:pic>
        <p:nvPicPr>
          <p:cNvPr id="5" name="Billed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2313" y="2320296"/>
            <a:ext cx="3925001" cy="3853957"/>
          </a:xfrm>
          <a:prstGeom prst="rect">
            <a:avLst/>
          </a:prstGeom>
          <a:ln>
            <a:noFill/>
          </a:ln>
          <a:effectLst>
            <a:outerShdw blurRad="292100" dist="139700" dir="2700000" algn="tl" rotWithShape="0">
              <a:srgbClr val="333333">
                <a:alpha val="65000"/>
              </a:srgbClr>
            </a:outerShdw>
          </a:effectLst>
        </p:spPr>
      </p:pic>
      <p:sp>
        <p:nvSpPr>
          <p:cNvPr id="7" name="Rektangel 6"/>
          <p:cNvSpPr/>
          <p:nvPr/>
        </p:nvSpPr>
        <p:spPr>
          <a:xfrm>
            <a:off x="5571018" y="3013789"/>
            <a:ext cx="5476427" cy="2031325"/>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The regulatory framework for offshore wind (for example) should be </a:t>
            </a:r>
            <a:r>
              <a:rPr lang="en-US" sz="1400" dirty="0" smtClean="0">
                <a:solidFill>
                  <a:srgbClr val="002060"/>
                </a:solidFill>
                <a:latin typeface="Bahnschrift Light SemiCondensed" panose="020B0502040204020203" pitchFamily="34" charset="0"/>
              </a:rPr>
              <a:t>designed in </a:t>
            </a:r>
            <a:r>
              <a:rPr lang="en-US" sz="1400" dirty="0">
                <a:solidFill>
                  <a:srgbClr val="002060"/>
                </a:solidFill>
                <a:latin typeface="Bahnschrift Light SemiCondensed" panose="020B0502040204020203" pitchFamily="34" charset="0"/>
              </a:rPr>
              <a:t>a way so as to properly allocate risk, with the goal of attracting </a:t>
            </a:r>
            <a:r>
              <a:rPr lang="en-US" sz="1400" dirty="0" smtClean="0">
                <a:solidFill>
                  <a:srgbClr val="002060"/>
                </a:solidFill>
                <a:latin typeface="Bahnschrift Light SemiCondensed" panose="020B0502040204020203" pitchFamily="34" charset="0"/>
              </a:rPr>
              <a:t>competition in </a:t>
            </a:r>
            <a:r>
              <a:rPr lang="en-US" sz="1400" dirty="0">
                <a:solidFill>
                  <a:srgbClr val="002060"/>
                </a:solidFill>
                <a:latin typeface="Bahnschrift Light SemiCondensed" panose="020B0502040204020203" pitchFamily="34" charset="0"/>
              </a:rPr>
              <a:t>projects to achieve the best price</a:t>
            </a:r>
            <a:r>
              <a:rPr lang="en-US" sz="1400" dirty="0" smtClean="0">
                <a:solidFill>
                  <a:srgbClr val="002060"/>
                </a:solidFill>
                <a:latin typeface="Bahnschrift Light SemiCondensed" panose="020B0502040204020203" pitchFamily="34" charset="0"/>
              </a:rPr>
              <a:t>.</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DEA acts </a:t>
            </a:r>
            <a:r>
              <a:rPr lang="en-US" sz="1400" dirty="0">
                <a:solidFill>
                  <a:srgbClr val="002060"/>
                </a:solidFill>
                <a:latin typeface="Bahnschrift Light SemiCondensed" panose="020B0502040204020203" pitchFamily="34" charset="0"/>
              </a:rPr>
              <a:t>as </a:t>
            </a:r>
            <a:r>
              <a:rPr lang="en-US" sz="1400" i="1" dirty="0">
                <a:solidFill>
                  <a:srgbClr val="002060"/>
                </a:solidFill>
                <a:latin typeface="Bahnschrift Light SemiCondensed" panose="020B0502040204020203" pitchFamily="34" charset="0"/>
              </a:rPr>
              <a:t>one-stop-shop</a:t>
            </a:r>
            <a:r>
              <a:rPr lang="en-US" sz="1400" dirty="0">
                <a:solidFill>
                  <a:srgbClr val="002060"/>
                </a:solidFill>
                <a:latin typeface="Bahnschrift Light SemiCondensed" panose="020B0502040204020203" pitchFamily="34" charset="0"/>
              </a:rPr>
              <a:t> </a:t>
            </a:r>
            <a:r>
              <a:rPr lang="en-US" sz="1400" dirty="0" smtClean="0">
                <a:solidFill>
                  <a:srgbClr val="002060"/>
                </a:solidFill>
                <a:latin typeface="Bahnschrift Light SemiCondensed" panose="020B0502040204020203" pitchFamily="34" charset="0"/>
              </a:rPr>
              <a:t>– streamlining the </a:t>
            </a:r>
            <a:r>
              <a:rPr lang="en-US" sz="1400" dirty="0">
                <a:solidFill>
                  <a:srgbClr val="002060"/>
                </a:solidFill>
                <a:latin typeface="Bahnschrift Light SemiCondensed" panose="020B0502040204020203" pitchFamily="34" charset="0"/>
              </a:rPr>
              <a:t>consenting </a:t>
            </a:r>
            <a:r>
              <a:rPr lang="en-US" sz="1400" dirty="0" smtClean="0">
                <a:solidFill>
                  <a:srgbClr val="002060"/>
                </a:solidFill>
                <a:latin typeface="Bahnschrift Light SemiCondensed" panose="020B0502040204020203" pitchFamily="34" charset="0"/>
              </a:rPr>
              <a:t>process, an </a:t>
            </a:r>
            <a:r>
              <a:rPr lang="en-US" sz="1400" dirty="0">
                <a:solidFill>
                  <a:srgbClr val="002060"/>
                </a:solidFill>
                <a:latin typeface="Bahnschrift Light SemiCondensed" panose="020B0502040204020203" pitchFamily="34" charset="0"/>
              </a:rPr>
              <a:t>important regulatory step </a:t>
            </a:r>
            <a:r>
              <a:rPr lang="en-US" sz="1400" dirty="0" smtClean="0">
                <a:solidFill>
                  <a:srgbClr val="002060"/>
                </a:solidFill>
                <a:latin typeface="Bahnschrift Light SemiCondensed" panose="020B0502040204020203" pitchFamily="34" charset="0"/>
              </a:rPr>
              <a:t>to facilitate </a:t>
            </a:r>
            <a:r>
              <a:rPr lang="en-US" sz="1400" dirty="0">
                <a:solidFill>
                  <a:srgbClr val="002060"/>
                </a:solidFill>
                <a:latin typeface="Bahnschrift Light SemiCondensed" panose="020B0502040204020203" pitchFamily="34" charset="0"/>
              </a:rPr>
              <a:t>large offshore wind projects</a:t>
            </a:r>
            <a:r>
              <a:rPr lang="en-US" sz="1400" dirty="0" smtClean="0">
                <a:solidFill>
                  <a:srgbClr val="002060"/>
                </a:solidFill>
                <a:latin typeface="Bahnschrift Light SemiCondensed" panose="020B0502040204020203" pitchFamily="34" charset="0"/>
              </a:rPr>
              <a:t>.</a:t>
            </a:r>
          </a:p>
          <a:p>
            <a:pPr marL="285750" indent="-285750">
              <a:buFont typeface="Arial" panose="020B0604020202020204" pitchFamily="34" charset="0"/>
              <a:buChar char="•"/>
            </a:pPr>
            <a:endParaRPr lang="en-US" sz="1400" dirty="0">
              <a:solidFill>
                <a:srgbClr val="002060"/>
              </a:solidFill>
              <a:latin typeface="Bahnschrift Light SemiCondensed" panose="020B0502040204020203" pitchFamily="34" charset="0"/>
            </a:endParaRPr>
          </a:p>
          <a:p>
            <a:r>
              <a:rPr lang="en-US" sz="1400" dirty="0" smtClean="0">
                <a:solidFill>
                  <a:srgbClr val="002060"/>
                </a:solidFill>
                <a:latin typeface="Bahnschrift Light SemiCondensed" panose="020B0502040204020203" pitchFamily="34" charset="0"/>
              </a:rPr>
              <a:t>More information can be found on DEA’s website on the one-stop-shop concept</a:t>
            </a:r>
            <a:r>
              <a:rPr lang="en-US" sz="1400" dirty="0">
                <a:solidFill>
                  <a:srgbClr val="002060"/>
                </a:solidFill>
                <a:latin typeface="Bahnschrift Light SemiCondensed" panose="020B0502040204020203" pitchFamily="34" charset="0"/>
              </a:rPr>
              <a:t>. </a:t>
            </a:r>
            <a:r>
              <a:rPr lang="en-US" sz="1400" dirty="0">
                <a:solidFill>
                  <a:srgbClr val="002060"/>
                </a:solidFill>
                <a:latin typeface="Bahnschrift Light SemiCondensed" panose="020B0502040204020203" pitchFamily="34" charset="0"/>
                <a:hlinkClick r:id="rId4"/>
              </a:rPr>
              <a:t>https://</a:t>
            </a:r>
            <a:r>
              <a:rPr lang="en-US" sz="1400" dirty="0" smtClean="0">
                <a:solidFill>
                  <a:srgbClr val="002060"/>
                </a:solidFill>
                <a:latin typeface="Bahnschrift Light SemiCondensed" panose="020B0502040204020203" pitchFamily="34" charset="0"/>
                <a:hlinkClick r:id="rId4"/>
              </a:rPr>
              <a:t>ens.dk/sites/ens.dk/files/Globalcooperation/one-stop_shop_oct2020.pdf</a:t>
            </a:r>
            <a:r>
              <a:rPr lang="en-US" sz="1400" dirty="0" smtClean="0">
                <a:solidFill>
                  <a:srgbClr val="002060"/>
                </a:solidFill>
                <a:latin typeface="Bahnschrift Light SemiCondensed" panose="020B0502040204020203" pitchFamily="34" charset="0"/>
              </a:rPr>
              <a:t> </a:t>
            </a:r>
            <a:endParaRPr lang="en-US" sz="1400" dirty="0">
              <a:solidFill>
                <a:srgbClr val="002060"/>
              </a:solidFill>
              <a:latin typeface="Bahnschrift Light SemiCondensed" panose="020B0502040204020203" pitchFamily="34" charset="0"/>
            </a:endParaRPr>
          </a:p>
        </p:txBody>
      </p:sp>
    </p:spTree>
    <p:extLst>
      <p:ext uri="{BB962C8B-B14F-4D97-AF65-F5344CB8AC3E}">
        <p14:creationId xmlns:p14="http://schemas.microsoft.com/office/powerpoint/2010/main" val="3561799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Economic </a:t>
            </a:r>
            <a:r>
              <a:rPr lang="en-US" dirty="0" smtClean="0">
                <a:latin typeface="Bahnschrift" panose="020B0502040204020203" pitchFamily="34" charset="0"/>
              </a:rPr>
              <a:t>incentives</a:t>
            </a:r>
            <a:endParaRPr lang="en-US" dirty="0">
              <a:latin typeface="Bahnschrift" panose="020B0502040204020203" pitchFamily="34" charset="0"/>
            </a:endParaRPr>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8" name="Rektangel 7"/>
          <p:cNvSpPr/>
          <p:nvPr/>
        </p:nvSpPr>
        <p:spPr>
          <a:xfrm>
            <a:off x="7897154" y="2190709"/>
            <a:ext cx="3638939" cy="1384995"/>
          </a:xfrm>
          <a:prstGeom prst="rect">
            <a:avLst/>
          </a:prstGeom>
        </p:spPr>
        <p:txBody>
          <a:bodyPr wrap="square">
            <a:spAutoFit/>
          </a:bodyPr>
          <a:lstStyle/>
          <a:p>
            <a:r>
              <a:rPr lang="en-US" sz="1200" dirty="0" smtClean="0">
                <a:solidFill>
                  <a:srgbClr val="002060"/>
                </a:solidFill>
                <a:latin typeface="Bahnschrift" panose="020B0502040204020203" pitchFamily="34" charset="0"/>
              </a:rPr>
              <a:t>Lessons through time in auction design process for offshore wind</a:t>
            </a:r>
          </a:p>
          <a:p>
            <a:endParaRPr lang="en-US" sz="1200" dirty="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More information can be found here:</a:t>
            </a:r>
          </a:p>
          <a:p>
            <a:r>
              <a:rPr lang="en-US" sz="1200" dirty="0">
                <a:solidFill>
                  <a:srgbClr val="002060"/>
                </a:solidFill>
                <a:latin typeface="Bahnschrift" panose="020B0502040204020203" pitchFamily="34" charset="0"/>
                <a:hlinkClick r:id="rId3"/>
              </a:rPr>
              <a:t>https://</a:t>
            </a:r>
            <a:r>
              <a:rPr lang="en-US" sz="1200" dirty="0" smtClean="0">
                <a:solidFill>
                  <a:srgbClr val="002060"/>
                </a:solidFill>
                <a:latin typeface="Bahnschrift" panose="020B0502040204020203" pitchFamily="34" charset="0"/>
                <a:hlinkClick r:id="rId3"/>
              </a:rPr>
              <a:t>ens.dk/sites/ens.dk/files/Globalcooperation/the_danish_offshore_wind_tender_model_final.pdf</a:t>
            </a:r>
            <a:r>
              <a:rPr lang="en-US" sz="1200" dirty="0" smtClean="0">
                <a:solidFill>
                  <a:srgbClr val="002060"/>
                </a:solidFill>
                <a:latin typeface="Bahnschrift" panose="020B0502040204020203" pitchFamily="34" charset="0"/>
              </a:rPr>
              <a:t> </a:t>
            </a:r>
            <a:endParaRPr lang="en-US" sz="1200" dirty="0">
              <a:solidFill>
                <a:srgbClr val="002060"/>
              </a:solidFill>
              <a:latin typeface="Bahnschrift" panose="020B0502040204020203" pitchFamily="34" charset="0"/>
            </a:endParaRPr>
          </a:p>
        </p:txBody>
      </p:sp>
      <p:graphicFrame>
        <p:nvGraphicFramePr>
          <p:cNvPr id="6" name="Diagram 5"/>
          <p:cNvGraphicFramePr>
            <a:graphicFrameLocks/>
          </p:cNvGraphicFramePr>
          <p:nvPr>
            <p:extLst/>
          </p:nvPr>
        </p:nvGraphicFramePr>
        <p:xfrm>
          <a:off x="282299" y="1777042"/>
          <a:ext cx="7098014" cy="3267500"/>
        </p:xfrm>
        <a:graphic>
          <a:graphicData uri="http://schemas.openxmlformats.org/drawingml/2006/chart">
            <c:chart xmlns:c="http://schemas.openxmlformats.org/drawingml/2006/chart" xmlns:r="http://schemas.openxmlformats.org/officeDocument/2006/relationships" r:id="rId4"/>
          </a:graphicData>
        </a:graphic>
      </p:graphicFrame>
      <p:sp>
        <p:nvSpPr>
          <p:cNvPr id="9" name="Pladsholder til tekst 6">
            <a:extLst>
              <a:ext uri="{FF2B5EF4-FFF2-40B4-BE49-F238E27FC236}">
                <a16:creationId xmlns:a16="http://schemas.microsoft.com/office/drawing/2014/main" id="{E703DBD9-9BC9-234C-92DC-9FA4689AF703}"/>
              </a:ext>
            </a:extLst>
          </p:cNvPr>
          <p:cNvSpPr txBox="1">
            <a:spLocks/>
          </p:cNvSpPr>
          <p:nvPr/>
        </p:nvSpPr>
        <p:spPr>
          <a:xfrm>
            <a:off x="4259816" y="5016200"/>
            <a:ext cx="2511229" cy="205778"/>
          </a:xfrm>
          <a:prstGeom prst="rect">
            <a:avLst/>
          </a:prstGeom>
        </p:spPr>
        <p:txBody>
          <a:bodyPr vert="horz" wrap="square" lIns="81869" tIns="40934" rIns="81869" bIns="40934" rtlCol="0">
            <a:spAutoFit/>
          </a:bodyPr>
          <a:lstStyle>
            <a:lvl1pPr marL="0" indent="0" algn="l" defTabSz="818693" rtl="0" eaLnBrk="1" latinLnBrk="0" hangingPunct="1">
              <a:spcBef>
                <a:spcPct val="20000"/>
              </a:spcBef>
              <a:buClr>
                <a:srgbClr val="FF0000"/>
              </a:buClr>
              <a:buFontTx/>
              <a:buNone/>
              <a:defRPr sz="1800" b="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sz="800" i="1" dirty="0" smtClean="0">
                <a:solidFill>
                  <a:schemeClr val="tx1">
                    <a:lumMod val="75000"/>
                    <a:lumOff val="25000"/>
                  </a:schemeClr>
                </a:solidFill>
                <a:latin typeface="Segoe UI Light" panose="020B0502040204020203" pitchFamily="34" charset="0"/>
                <a:cs typeface="Segoe UI Light" panose="020B0502040204020203" pitchFamily="34" charset="0"/>
              </a:rPr>
              <a:t>Source: Danish Energy Agency</a:t>
            </a:r>
            <a:endParaRPr lang="en-GB" sz="800" i="1"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10" name="Tekstfelt 1"/>
          <p:cNvSpPr txBox="1"/>
          <p:nvPr/>
        </p:nvSpPr>
        <p:spPr>
          <a:xfrm>
            <a:off x="2763480" y="3111008"/>
            <a:ext cx="981437" cy="299783"/>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err="1" smtClean="0"/>
              <a:t>Rødsand</a:t>
            </a:r>
            <a:r>
              <a:rPr lang="en-GB" sz="1100" dirty="0" smtClean="0"/>
              <a:t> II</a:t>
            </a:r>
            <a:endParaRPr lang="en-GB" sz="1100" dirty="0"/>
          </a:p>
        </p:txBody>
      </p:sp>
      <p:sp>
        <p:nvSpPr>
          <p:cNvPr id="11" name="Tekstfelt 1"/>
          <p:cNvSpPr txBox="1"/>
          <p:nvPr/>
        </p:nvSpPr>
        <p:spPr>
          <a:xfrm>
            <a:off x="3695220" y="2293966"/>
            <a:ext cx="610321" cy="30011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err="1" smtClean="0"/>
              <a:t>Anholt</a:t>
            </a:r>
            <a:endParaRPr lang="en-GB" sz="1100" dirty="0"/>
          </a:p>
        </p:txBody>
      </p:sp>
      <p:sp>
        <p:nvSpPr>
          <p:cNvPr id="12" name="Tekstfelt 1"/>
          <p:cNvSpPr txBox="1"/>
          <p:nvPr/>
        </p:nvSpPr>
        <p:spPr>
          <a:xfrm>
            <a:off x="5338594" y="2734706"/>
            <a:ext cx="1104901" cy="317847"/>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smtClean="0"/>
              <a:t>Horns Rev III</a:t>
            </a:r>
            <a:endParaRPr lang="en-GB" sz="1100" dirty="0"/>
          </a:p>
        </p:txBody>
      </p:sp>
      <p:sp>
        <p:nvSpPr>
          <p:cNvPr id="13" name="Tekstfelt 1"/>
          <p:cNvSpPr txBox="1"/>
          <p:nvPr/>
        </p:nvSpPr>
        <p:spPr>
          <a:xfrm>
            <a:off x="4870474" y="4120847"/>
            <a:ext cx="1104901" cy="317847"/>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err="1" smtClean="0"/>
              <a:t>Kriegers</a:t>
            </a:r>
            <a:r>
              <a:rPr lang="en-GB" sz="1100" dirty="0" smtClean="0"/>
              <a:t> Flak</a:t>
            </a:r>
            <a:endParaRPr lang="en-GB" sz="1100" dirty="0"/>
          </a:p>
        </p:txBody>
      </p:sp>
      <p:sp>
        <p:nvSpPr>
          <p:cNvPr id="14" name="Tekstfelt 1"/>
          <p:cNvSpPr txBox="1"/>
          <p:nvPr/>
        </p:nvSpPr>
        <p:spPr>
          <a:xfrm>
            <a:off x="1514460" y="3251868"/>
            <a:ext cx="1104901" cy="317847"/>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smtClean="0"/>
              <a:t>Horns Rev II</a:t>
            </a:r>
            <a:endParaRPr lang="en-GB" sz="1100" dirty="0"/>
          </a:p>
        </p:txBody>
      </p:sp>
      <p:sp>
        <p:nvSpPr>
          <p:cNvPr id="15" name="Tekstfelt 1"/>
          <p:cNvSpPr txBox="1"/>
          <p:nvPr/>
        </p:nvSpPr>
        <p:spPr>
          <a:xfrm>
            <a:off x="4870473" y="3689400"/>
            <a:ext cx="1104901" cy="408978"/>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err="1" smtClean="0"/>
              <a:t>Vesterhav</a:t>
            </a:r>
            <a:r>
              <a:rPr lang="en-GB" sz="1100" dirty="0" smtClean="0"/>
              <a:t> Nord &amp; Syd</a:t>
            </a:r>
            <a:endParaRPr lang="en-GB" sz="1100" dirty="0"/>
          </a:p>
        </p:txBody>
      </p:sp>
    </p:spTree>
    <p:extLst>
      <p:ext uri="{BB962C8B-B14F-4D97-AF65-F5344CB8AC3E}">
        <p14:creationId xmlns:p14="http://schemas.microsoft.com/office/powerpoint/2010/main" val="444304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Economic </a:t>
            </a:r>
            <a:r>
              <a:rPr lang="en-US" dirty="0" smtClean="0">
                <a:latin typeface="Bahnschrift" panose="020B0502040204020203" pitchFamily="34" charset="0"/>
              </a:rPr>
              <a:t>incentives</a:t>
            </a:r>
            <a:endParaRPr lang="en-US" dirty="0">
              <a:latin typeface="Bahnschrift" panose="020B0502040204020203" pitchFamily="34" charset="0"/>
            </a:endParaRPr>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pic>
        <p:nvPicPr>
          <p:cNvPr id="7" name="Bille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439" y="2279691"/>
            <a:ext cx="6788319" cy="2892337"/>
          </a:xfrm>
          <a:prstGeom prst="rect">
            <a:avLst/>
          </a:prstGeom>
          <a:ln>
            <a:noFill/>
          </a:ln>
          <a:effectLst>
            <a:outerShdw blurRad="292100" dist="139700" dir="2700000" algn="tl" rotWithShape="0">
              <a:srgbClr val="333333">
                <a:alpha val="65000"/>
              </a:srgbClr>
            </a:outerShdw>
          </a:effectLst>
        </p:spPr>
      </p:pic>
      <p:sp>
        <p:nvSpPr>
          <p:cNvPr id="8" name="Rektangel 7"/>
          <p:cNvSpPr/>
          <p:nvPr/>
        </p:nvSpPr>
        <p:spPr>
          <a:xfrm>
            <a:off x="7897154" y="2190709"/>
            <a:ext cx="3638939" cy="3416320"/>
          </a:xfrm>
          <a:prstGeom prst="rect">
            <a:avLst/>
          </a:prstGeom>
        </p:spPr>
        <p:txBody>
          <a:bodyPr wrap="square">
            <a:spAutoFit/>
          </a:bodyPr>
          <a:lstStyle/>
          <a:p>
            <a:r>
              <a:rPr lang="en-US" sz="1200" dirty="0" smtClean="0">
                <a:solidFill>
                  <a:srgbClr val="002060"/>
                </a:solidFill>
                <a:latin typeface="Bahnschrift" panose="020B0502040204020203" pitchFamily="34" charset="0"/>
              </a:rPr>
              <a:t>Changes through time, but importantly no </a:t>
            </a:r>
            <a:r>
              <a:rPr lang="en-US" sz="1200" b="1" dirty="0" smtClean="0">
                <a:solidFill>
                  <a:srgbClr val="002060"/>
                </a:solidFill>
                <a:latin typeface="Bahnschrift" panose="020B0502040204020203" pitchFamily="34" charset="0"/>
              </a:rPr>
              <a:t>retroactive</a:t>
            </a:r>
            <a:r>
              <a:rPr lang="en-US" sz="1200" dirty="0" smtClean="0">
                <a:solidFill>
                  <a:srgbClr val="002060"/>
                </a:solidFill>
                <a:latin typeface="Bahnschrift" panose="020B0502040204020203" pitchFamily="34" charset="0"/>
              </a:rPr>
              <a:t> changes to incentive schemes</a:t>
            </a:r>
          </a:p>
          <a:p>
            <a:endParaRPr lang="en-US" sz="1200" dirty="0" smtClean="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Onshore </a:t>
            </a:r>
            <a:r>
              <a:rPr lang="en-US" sz="1200" dirty="0">
                <a:solidFill>
                  <a:srgbClr val="002060"/>
                </a:solidFill>
                <a:latin typeface="Bahnschrift" panose="020B0502040204020203" pitchFamily="34" charset="0"/>
              </a:rPr>
              <a:t>wind grew rapidly in the 1990s in Denmark until the year 2000 saw market </a:t>
            </a:r>
            <a:r>
              <a:rPr lang="en-US" sz="1200" dirty="0" err="1">
                <a:solidFill>
                  <a:srgbClr val="002060"/>
                </a:solidFill>
                <a:latin typeface="Bahnschrift" panose="020B0502040204020203" pitchFamily="34" charset="0"/>
              </a:rPr>
              <a:t>liberalisation</a:t>
            </a:r>
            <a:r>
              <a:rPr lang="en-US" sz="1200" dirty="0">
                <a:solidFill>
                  <a:srgbClr val="002060"/>
                </a:solidFill>
                <a:latin typeface="Bahnschrift" panose="020B0502040204020203" pitchFamily="34" charset="0"/>
              </a:rPr>
              <a:t>, combined with reduced subsidies and low electricity prices. </a:t>
            </a:r>
            <a:endParaRPr lang="en-US" sz="1200" dirty="0" smtClean="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Since </a:t>
            </a:r>
            <a:r>
              <a:rPr lang="en-US" sz="1200" dirty="0">
                <a:solidFill>
                  <a:srgbClr val="002060"/>
                </a:solidFill>
                <a:latin typeface="Bahnschrift" panose="020B0502040204020203" pitchFamily="34" charset="0"/>
              </a:rPr>
              <a:t>then, the growth has resumed mainly due to replacing older turbines with newer, larger turbines. </a:t>
            </a:r>
            <a:endParaRPr lang="en-US" sz="1200" dirty="0" smtClean="0">
              <a:solidFill>
                <a:srgbClr val="002060"/>
              </a:solidFill>
              <a:latin typeface="Bahnschrift" panose="020B0502040204020203" pitchFamily="34" charset="0"/>
            </a:endParaRPr>
          </a:p>
          <a:p>
            <a:endParaRPr lang="en-US" sz="1200" dirty="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Offshore </a:t>
            </a:r>
            <a:r>
              <a:rPr lang="en-US" sz="1200" dirty="0">
                <a:solidFill>
                  <a:srgbClr val="002060"/>
                </a:solidFill>
                <a:latin typeface="Bahnschrift" panose="020B0502040204020203" pitchFamily="34" charset="0"/>
              </a:rPr>
              <a:t>wind turbines installed since 2004 have been through a competitive tendering procedure, whereas projects before this were demonstration projects through public-private partnerships with a Fixed </a:t>
            </a:r>
            <a:r>
              <a:rPr lang="en-US" sz="1200" dirty="0" err="1">
                <a:solidFill>
                  <a:srgbClr val="002060"/>
                </a:solidFill>
                <a:latin typeface="Bahnschrift" panose="020B0502040204020203" pitchFamily="34" charset="0"/>
              </a:rPr>
              <a:t>FiT</a:t>
            </a:r>
            <a:r>
              <a:rPr lang="en-US" sz="1200" dirty="0">
                <a:solidFill>
                  <a:srgbClr val="002060"/>
                </a:solidFill>
                <a:latin typeface="Bahnschrift" panose="020B0502040204020203" pitchFamily="34" charset="0"/>
              </a:rPr>
              <a:t>. </a:t>
            </a:r>
            <a:endParaRPr lang="en-US" sz="1200" dirty="0" smtClean="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Note</a:t>
            </a:r>
            <a:r>
              <a:rPr lang="en-US" sz="1200" dirty="0">
                <a:solidFill>
                  <a:srgbClr val="002060"/>
                </a:solidFill>
                <a:latin typeface="Bahnschrift" panose="020B0502040204020203" pitchFamily="34" charset="0"/>
              </a:rPr>
              <a:t>:</a:t>
            </a:r>
            <a:r>
              <a:rPr lang="en-US" sz="1200" dirty="0" smtClean="0">
                <a:solidFill>
                  <a:srgbClr val="002060"/>
                </a:solidFill>
                <a:latin typeface="Bahnschrift" panose="020B0502040204020203" pitchFamily="34" charset="0"/>
              </a:rPr>
              <a:t> </a:t>
            </a:r>
            <a:r>
              <a:rPr lang="en-US" sz="1200" dirty="0">
                <a:solidFill>
                  <a:srgbClr val="002060"/>
                </a:solidFill>
                <a:latin typeface="Bahnschrift" panose="020B0502040204020203" pitchFamily="34" charset="0"/>
              </a:rPr>
              <a:t>the data does not include recently connected 600 MW offshore wind farm </a:t>
            </a:r>
            <a:r>
              <a:rPr lang="en-US" sz="1200" dirty="0" err="1">
                <a:solidFill>
                  <a:srgbClr val="002060"/>
                </a:solidFill>
                <a:latin typeface="Bahnschrift" panose="020B0502040204020203" pitchFamily="34" charset="0"/>
              </a:rPr>
              <a:t>Kriegers</a:t>
            </a:r>
            <a:r>
              <a:rPr lang="en-US" sz="1200" dirty="0">
                <a:solidFill>
                  <a:srgbClr val="002060"/>
                </a:solidFill>
                <a:latin typeface="Bahnschrift" panose="020B0502040204020203" pitchFamily="34" charset="0"/>
              </a:rPr>
              <a:t> </a:t>
            </a:r>
            <a:r>
              <a:rPr lang="en-US" sz="1200" dirty="0" smtClean="0">
                <a:solidFill>
                  <a:srgbClr val="002060"/>
                </a:solidFill>
                <a:latin typeface="Bahnschrift" panose="020B0502040204020203" pitchFamily="34" charset="0"/>
              </a:rPr>
              <a:t>Flak.</a:t>
            </a:r>
            <a:endParaRPr lang="en-US" sz="1200" dirty="0">
              <a:solidFill>
                <a:srgbClr val="002060"/>
              </a:solidFill>
              <a:latin typeface="Bahnschrift" panose="020B0502040204020203" pitchFamily="34" charset="0"/>
            </a:endParaRPr>
          </a:p>
        </p:txBody>
      </p:sp>
    </p:spTree>
    <p:extLst>
      <p:ext uri="{BB962C8B-B14F-4D97-AF65-F5344CB8AC3E}">
        <p14:creationId xmlns:p14="http://schemas.microsoft.com/office/powerpoint/2010/main" val="92049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712313" y="959579"/>
            <a:ext cx="9885363" cy="477278"/>
          </a:xfrm>
        </p:spPr>
        <p:txBody>
          <a:bodyPr/>
          <a:lstStyle/>
          <a:p>
            <a:r>
              <a:rPr lang="en-US" dirty="0"/>
              <a:t>Learnings from </a:t>
            </a:r>
            <a:r>
              <a:rPr lang="en-US" dirty="0" smtClean="0"/>
              <a:t>the energy company's business </a:t>
            </a:r>
            <a:r>
              <a:rPr lang="en-US" dirty="0"/>
              <a:t>transformation</a:t>
            </a:r>
            <a:endParaRPr lang="da-DK" dirty="0"/>
          </a:p>
        </p:txBody>
      </p:sp>
      <p:sp>
        <p:nvSpPr>
          <p:cNvPr id="3" name="Rektangel 2"/>
          <p:cNvSpPr/>
          <p:nvPr/>
        </p:nvSpPr>
        <p:spPr>
          <a:xfrm>
            <a:off x="410105" y="3137802"/>
            <a:ext cx="3368350" cy="2246769"/>
          </a:xfrm>
          <a:prstGeom prst="rect">
            <a:avLst/>
          </a:prstGeom>
        </p:spPr>
        <p:txBody>
          <a:bodyPr wrap="square">
            <a:spAutoFit/>
          </a:bodyPr>
          <a:lstStyle/>
          <a:p>
            <a:r>
              <a:rPr lang="en-US" sz="2000" b="1" dirty="0" smtClean="0">
                <a:latin typeface="Bahnschrift" panose="020B0502040204020203" pitchFamily="34" charset="0"/>
              </a:rPr>
              <a:t>Creating a sustainable vision</a:t>
            </a:r>
          </a:p>
          <a:p>
            <a:endParaRPr lang="en-US" sz="2000" dirty="0">
              <a:latin typeface="Bahnschrift" panose="020B0502040204020203" pitchFamily="34" charset="0"/>
            </a:endParaRPr>
          </a:p>
          <a:p>
            <a:r>
              <a:rPr lang="da-DK" sz="2000" b="1" dirty="0">
                <a:latin typeface="Bahnschrift" panose="020B0502040204020203" pitchFamily="34" charset="0"/>
              </a:rPr>
              <a:t>Exit </a:t>
            </a:r>
            <a:r>
              <a:rPr lang="da-DK" sz="2000" b="1" dirty="0" err="1">
                <a:latin typeface="Bahnschrift" panose="020B0502040204020203" pitchFamily="34" charset="0"/>
              </a:rPr>
              <a:t>strategy</a:t>
            </a:r>
            <a:r>
              <a:rPr lang="da-DK" sz="2000" b="1" dirty="0">
                <a:latin typeface="Bahnschrift" panose="020B0502040204020203" pitchFamily="34" charset="0"/>
              </a:rPr>
              <a:t> for fossil </a:t>
            </a:r>
            <a:r>
              <a:rPr lang="da-DK" sz="2000" b="1" dirty="0" err="1" smtClean="0">
                <a:latin typeface="Bahnschrift" panose="020B0502040204020203" pitchFamily="34" charset="0"/>
              </a:rPr>
              <a:t>fuels</a:t>
            </a:r>
            <a:endParaRPr lang="da-DK" sz="2000" b="1" dirty="0" smtClean="0">
              <a:latin typeface="Bahnschrift" panose="020B0502040204020203" pitchFamily="34" charset="0"/>
            </a:endParaRPr>
          </a:p>
          <a:p>
            <a:endParaRPr lang="da-DK" sz="2000" b="1" dirty="0">
              <a:latin typeface="Bahnschrift" panose="020B0502040204020203" pitchFamily="34" charset="0"/>
            </a:endParaRPr>
          </a:p>
          <a:p>
            <a:r>
              <a:rPr lang="da-DK" sz="2000" b="1" dirty="0" err="1" smtClean="0">
                <a:latin typeface="Bahnschrift" panose="020B0502040204020203" pitchFamily="34" charset="0"/>
              </a:rPr>
              <a:t>Entry</a:t>
            </a:r>
            <a:r>
              <a:rPr lang="da-DK" sz="2000" b="1" dirty="0" smtClean="0">
                <a:latin typeface="Bahnschrift" panose="020B0502040204020203" pitchFamily="34" charset="0"/>
              </a:rPr>
              <a:t> </a:t>
            </a:r>
            <a:r>
              <a:rPr lang="da-DK" sz="2000" b="1" dirty="0" err="1" smtClean="0">
                <a:latin typeface="Bahnschrift" panose="020B0502040204020203" pitchFamily="34" charset="0"/>
              </a:rPr>
              <a:t>strategy</a:t>
            </a:r>
            <a:r>
              <a:rPr lang="da-DK" sz="2000" b="1" dirty="0" smtClean="0">
                <a:latin typeface="Bahnschrift" panose="020B0502040204020203" pitchFamily="34" charset="0"/>
              </a:rPr>
              <a:t> for </a:t>
            </a:r>
            <a:r>
              <a:rPr lang="da-DK" sz="2000" b="1" dirty="0" err="1" smtClean="0">
                <a:latin typeface="Bahnschrift" panose="020B0502040204020203" pitchFamily="34" charset="0"/>
              </a:rPr>
              <a:t>renewable</a:t>
            </a:r>
            <a:r>
              <a:rPr lang="da-DK" sz="2000" b="1" dirty="0" smtClean="0">
                <a:latin typeface="Bahnschrift" panose="020B0502040204020203" pitchFamily="34" charset="0"/>
              </a:rPr>
              <a:t> </a:t>
            </a:r>
            <a:r>
              <a:rPr lang="da-DK" sz="2000" b="1" dirty="0" err="1" smtClean="0">
                <a:latin typeface="Bahnschrift" panose="020B0502040204020203" pitchFamily="34" charset="0"/>
              </a:rPr>
              <a:t>energy</a:t>
            </a:r>
            <a:endParaRPr lang="en-US" sz="2000" dirty="0">
              <a:latin typeface="Bahnschrift" panose="020B0502040204020203" pitchFamily="34" charset="0"/>
            </a:endParaRPr>
          </a:p>
        </p:txBody>
      </p:sp>
      <p:pic>
        <p:nvPicPr>
          <p:cNvPr id="5" name="Billed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5335" y="2402285"/>
            <a:ext cx="8154186" cy="4094467"/>
          </a:xfrm>
          <a:prstGeom prst="rect">
            <a:avLst/>
          </a:prstGeom>
        </p:spPr>
      </p:pic>
      <p:sp>
        <p:nvSpPr>
          <p:cNvPr id="6" name="Rektangel 5"/>
          <p:cNvSpPr/>
          <p:nvPr/>
        </p:nvSpPr>
        <p:spPr>
          <a:xfrm>
            <a:off x="5654994" y="2017626"/>
            <a:ext cx="3368350" cy="400110"/>
          </a:xfrm>
          <a:prstGeom prst="rect">
            <a:avLst/>
          </a:prstGeom>
        </p:spPr>
        <p:txBody>
          <a:bodyPr wrap="square">
            <a:spAutoFit/>
          </a:bodyPr>
          <a:lstStyle/>
          <a:p>
            <a:r>
              <a:rPr lang="da-DK" sz="2000" b="1" dirty="0" smtClean="0">
                <a:latin typeface="Bahnschrift" panose="020B0502040204020203" pitchFamily="34" charset="0"/>
              </a:rPr>
              <a:t>2008</a:t>
            </a:r>
            <a:endParaRPr lang="en-US" sz="2000" dirty="0">
              <a:latin typeface="Bahnschrift" panose="020B0502040204020203" pitchFamily="34" charset="0"/>
            </a:endParaRPr>
          </a:p>
        </p:txBody>
      </p:sp>
      <p:sp>
        <p:nvSpPr>
          <p:cNvPr id="7" name="Rektangel 6"/>
          <p:cNvSpPr/>
          <p:nvPr/>
        </p:nvSpPr>
        <p:spPr>
          <a:xfrm>
            <a:off x="8974041" y="2002175"/>
            <a:ext cx="3368350" cy="400110"/>
          </a:xfrm>
          <a:prstGeom prst="rect">
            <a:avLst/>
          </a:prstGeom>
        </p:spPr>
        <p:txBody>
          <a:bodyPr wrap="square">
            <a:spAutoFit/>
          </a:bodyPr>
          <a:lstStyle/>
          <a:p>
            <a:r>
              <a:rPr lang="da-DK" sz="2000" b="1" dirty="0" smtClean="0">
                <a:latin typeface="Bahnschrift" panose="020B0502040204020203" pitchFamily="34" charset="0"/>
              </a:rPr>
              <a:t>2019</a:t>
            </a:r>
            <a:endParaRPr lang="en-US" sz="2000" dirty="0">
              <a:latin typeface="Bahnschrift" panose="020B0502040204020203" pitchFamily="34" charset="0"/>
            </a:endParaRPr>
          </a:p>
        </p:txBody>
      </p:sp>
      <p:sp>
        <p:nvSpPr>
          <p:cNvPr id="4" name="Højrepil 3"/>
          <p:cNvSpPr/>
          <p:nvPr/>
        </p:nvSpPr>
        <p:spPr>
          <a:xfrm>
            <a:off x="7339169" y="2386834"/>
            <a:ext cx="719950" cy="400110"/>
          </a:xfrm>
          <a:prstGeom prst="rightArrow">
            <a:avLst/>
          </a:prstGeom>
          <a:gradFill flip="none" rotWithShape="1">
            <a:gsLst>
              <a:gs pos="0">
                <a:srgbClr val="FF0000"/>
              </a:gs>
              <a:gs pos="48000">
                <a:schemeClr val="accent1">
                  <a:lumMod val="47000"/>
                  <a:lumOff val="53000"/>
                </a:schemeClr>
              </a:gs>
              <a:gs pos="48000">
                <a:schemeClr val="accent1">
                  <a:lumMod val="45000"/>
                  <a:lumOff val="55000"/>
                </a:schemeClr>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6127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smtClean="0"/>
              <a:t>Creating</a:t>
            </a:r>
            <a:r>
              <a:rPr lang="da-DK" dirty="0" smtClean="0"/>
              <a:t> a </a:t>
            </a:r>
            <a:r>
              <a:rPr lang="da-DK" dirty="0" err="1" smtClean="0"/>
              <a:t>sustainable</a:t>
            </a:r>
            <a:r>
              <a:rPr lang="da-DK" dirty="0" smtClean="0"/>
              <a:t> vision</a:t>
            </a:r>
            <a:endParaRPr lang="da-DK" dirty="0"/>
          </a:p>
        </p:txBody>
      </p:sp>
      <p:sp>
        <p:nvSpPr>
          <p:cNvPr id="4" name="Pladsholder til tekst 3"/>
          <p:cNvSpPr>
            <a:spLocks noGrp="1"/>
          </p:cNvSpPr>
          <p:nvPr>
            <p:ph type="body" sz="quarter" idx="12"/>
          </p:nvPr>
        </p:nvSpPr>
        <p:spPr/>
        <p:txBody>
          <a:bodyPr/>
          <a:lstStyle/>
          <a:p>
            <a:r>
              <a:rPr lang="en-US" dirty="0" smtClean="0">
                <a:solidFill>
                  <a:srgbClr val="383837"/>
                </a:solidFill>
              </a:rPr>
              <a:t>LEARNINGS FROM THE ENERGY COMPANY'S BUSINESS TRANSFORMATION</a:t>
            </a:r>
            <a:endParaRPr lang="da-DK" dirty="0">
              <a:solidFill>
                <a:srgbClr val="383837"/>
              </a:solidFill>
            </a:endParaRPr>
          </a:p>
        </p:txBody>
      </p:sp>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4281" y="2714721"/>
            <a:ext cx="7377328" cy="2551601"/>
          </a:xfrm>
          <a:prstGeom prst="rect">
            <a:avLst/>
          </a:prstGeom>
          <a:ln>
            <a:noFill/>
          </a:ln>
          <a:effectLst>
            <a:outerShdw blurRad="292100" dist="139700" dir="2700000" algn="tl" rotWithShape="0">
              <a:srgbClr val="333333">
                <a:alpha val="65000"/>
              </a:srgbClr>
            </a:outerShdw>
          </a:effectLst>
        </p:spPr>
      </p:pic>
      <p:sp>
        <p:nvSpPr>
          <p:cNvPr id="3" name="Rektangel 2"/>
          <p:cNvSpPr/>
          <p:nvPr/>
        </p:nvSpPr>
        <p:spPr>
          <a:xfrm>
            <a:off x="8294916" y="3332464"/>
            <a:ext cx="3088432" cy="830997"/>
          </a:xfrm>
          <a:prstGeom prst="rect">
            <a:avLst/>
          </a:prstGeom>
        </p:spPr>
        <p:txBody>
          <a:bodyPr wrap="square">
            <a:spAutoFit/>
          </a:bodyPr>
          <a:lstStyle/>
          <a:p>
            <a:r>
              <a:rPr lang="en-US" sz="1200" dirty="0">
                <a:solidFill>
                  <a:srgbClr val="383837"/>
                </a:solidFill>
                <a:latin typeface="Bahnschrift" panose="020B0502040204020203" pitchFamily="34" charset="0"/>
              </a:rPr>
              <a:t>Annual Operating Profit of DONG Energy / </a:t>
            </a:r>
            <a:r>
              <a:rPr lang="en-US" sz="1200" dirty="0" err="1">
                <a:solidFill>
                  <a:srgbClr val="383837"/>
                </a:solidFill>
                <a:latin typeface="Bahnschrift" panose="020B0502040204020203" pitchFamily="34" charset="0"/>
              </a:rPr>
              <a:t>Ørsted</a:t>
            </a:r>
            <a:r>
              <a:rPr lang="en-US" sz="1200" dirty="0">
                <a:solidFill>
                  <a:srgbClr val="383837"/>
                </a:solidFill>
                <a:latin typeface="Bahnschrift" panose="020B0502040204020203" pitchFamily="34" charset="0"/>
              </a:rPr>
              <a:t> over the years, and the share of profits from wind as a share of the total. The drop in 2019 was due to divestment. </a:t>
            </a:r>
          </a:p>
        </p:txBody>
      </p:sp>
    </p:spTree>
    <p:extLst>
      <p:ext uri="{BB962C8B-B14F-4D97-AF65-F5344CB8AC3E}">
        <p14:creationId xmlns:p14="http://schemas.microsoft.com/office/powerpoint/2010/main" val="935448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t>Exit strategy for fossil fuels</a:t>
            </a:r>
          </a:p>
          <a:p>
            <a:endParaRPr lang="da-DK" dirty="0"/>
          </a:p>
        </p:txBody>
      </p:sp>
      <p:sp>
        <p:nvSpPr>
          <p:cNvPr id="3" name="Pladsholder til tekst 2"/>
          <p:cNvSpPr>
            <a:spLocks noGrp="1"/>
          </p:cNvSpPr>
          <p:nvPr>
            <p:ph type="body" sz="quarter" idx="11"/>
          </p:nvPr>
        </p:nvSpPr>
        <p:spPr/>
        <p:txBody>
          <a:bodyPr/>
          <a:lstStyle/>
          <a:p>
            <a:r>
              <a:rPr lang="en-US" dirty="0"/>
              <a:t>The exit strategy for fossil fuels at </a:t>
            </a:r>
            <a:r>
              <a:rPr lang="en-US" dirty="0" err="1"/>
              <a:t>Ørsted</a:t>
            </a:r>
            <a:r>
              <a:rPr lang="en-US" dirty="0"/>
              <a:t> has taken </a:t>
            </a:r>
            <a:r>
              <a:rPr lang="en-US" dirty="0" smtClean="0"/>
              <a:t>place through </a:t>
            </a:r>
            <a:r>
              <a:rPr lang="en-US" dirty="0"/>
              <a:t>a number of different steps:</a:t>
            </a:r>
            <a:endParaRPr lang="da-DK" dirty="0"/>
          </a:p>
        </p:txBody>
      </p:sp>
      <p:sp>
        <p:nvSpPr>
          <p:cNvPr id="4" name="Pladsholder til tekst 3"/>
          <p:cNvSpPr>
            <a:spLocks noGrp="1"/>
          </p:cNvSpPr>
          <p:nvPr>
            <p:ph type="body" sz="quarter" idx="12"/>
          </p:nvPr>
        </p:nvSpPr>
        <p:spPr/>
        <p:txBody>
          <a:bodyPr/>
          <a:lstStyle/>
          <a:p>
            <a:r>
              <a:rPr lang="en-US" dirty="0"/>
              <a:t>LEARNINGS FROM THE ENERGY COMPANY'S BUSINESS TRANSFORMATION</a:t>
            </a:r>
            <a:endParaRPr lang="da-DK" dirty="0"/>
          </a:p>
          <a:p>
            <a:endParaRPr lang="da-DK" dirty="0"/>
          </a:p>
        </p:txBody>
      </p:sp>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b="27948"/>
          <a:stretch/>
        </p:blipFill>
        <p:spPr>
          <a:xfrm>
            <a:off x="7040842" y="3323041"/>
            <a:ext cx="4937837" cy="4941346"/>
          </a:xfrm>
          <a:prstGeom prst="rect">
            <a:avLst/>
          </a:prstGeom>
          <a:ln>
            <a:noFill/>
          </a:ln>
          <a:effectLst>
            <a:outerShdw blurRad="292100" dist="139700" dir="2700000" algn="tl" rotWithShape="0">
              <a:srgbClr val="333333">
                <a:alpha val="65000"/>
              </a:srgbClr>
            </a:outerShdw>
          </a:effectLst>
        </p:spPr>
      </p:pic>
      <p:sp>
        <p:nvSpPr>
          <p:cNvPr id="7" name="Rektangel 6"/>
          <p:cNvSpPr/>
          <p:nvPr/>
        </p:nvSpPr>
        <p:spPr>
          <a:xfrm>
            <a:off x="410104" y="3137802"/>
            <a:ext cx="5880967" cy="2062103"/>
          </a:xfrm>
          <a:prstGeom prst="rect">
            <a:avLst/>
          </a:prstGeom>
        </p:spPr>
        <p:txBody>
          <a:bodyPr wrap="square">
            <a:spAutoFit/>
          </a:bodyPr>
          <a:lstStyle/>
          <a:p>
            <a:pPr marL="285750" indent="-285750">
              <a:buFont typeface="Arial" panose="020B0604020202020204" pitchFamily="34" charset="0"/>
              <a:buChar char="•"/>
            </a:pPr>
            <a:r>
              <a:rPr lang="en-US" b="1" dirty="0" smtClean="0"/>
              <a:t>Closure</a:t>
            </a:r>
            <a:r>
              <a:rPr lang="en-US" dirty="0" smtClean="0"/>
              <a:t> </a:t>
            </a:r>
            <a:r>
              <a:rPr lang="en-US" dirty="0"/>
              <a:t>of around 40 per cent of the company’s </a:t>
            </a:r>
            <a:r>
              <a:rPr lang="en-US" dirty="0" smtClean="0"/>
              <a:t>CHPs</a:t>
            </a:r>
            <a:endParaRPr lang="en-US" dirty="0"/>
          </a:p>
          <a:p>
            <a:pPr marL="285750" indent="-285750">
              <a:buFont typeface="Arial" panose="020B0604020202020204" pitchFamily="34" charset="0"/>
              <a:buChar char="•"/>
            </a:pPr>
            <a:r>
              <a:rPr lang="en-US" dirty="0" smtClean="0"/>
              <a:t>A </a:t>
            </a:r>
            <a:r>
              <a:rPr lang="en-US" b="1" dirty="0"/>
              <a:t>conversion</a:t>
            </a:r>
            <a:r>
              <a:rPr lang="en-US" dirty="0"/>
              <a:t> to biomass with a </a:t>
            </a:r>
            <a:r>
              <a:rPr lang="en-US" dirty="0" err="1"/>
              <a:t>favourable</a:t>
            </a:r>
            <a:r>
              <a:rPr lang="en-US" dirty="0"/>
              <a:t> </a:t>
            </a:r>
            <a:r>
              <a:rPr lang="en-US" dirty="0" smtClean="0"/>
              <a:t>regulatory </a:t>
            </a:r>
            <a:r>
              <a:rPr lang="da-DK" dirty="0" err="1" smtClean="0"/>
              <a:t>framework</a:t>
            </a:r>
            <a:endParaRPr lang="da-DK" dirty="0"/>
          </a:p>
          <a:p>
            <a:pPr marL="285750" indent="-285750">
              <a:buFont typeface="Arial" panose="020B0604020202020204" pitchFamily="34" charset="0"/>
              <a:buChar char="•"/>
            </a:pPr>
            <a:r>
              <a:rPr lang="en-US" b="1" dirty="0" smtClean="0"/>
              <a:t>Divestment</a:t>
            </a:r>
            <a:r>
              <a:rPr lang="en-US" dirty="0" smtClean="0"/>
              <a:t> </a:t>
            </a:r>
            <a:r>
              <a:rPr lang="en-US" dirty="0"/>
              <a:t>of assets and businesses that do not </a:t>
            </a:r>
            <a:r>
              <a:rPr lang="en-US" dirty="0" smtClean="0"/>
              <a:t>align with </a:t>
            </a:r>
            <a:r>
              <a:rPr lang="en-US" dirty="0"/>
              <a:t>the green vision, </a:t>
            </a:r>
            <a:r>
              <a:rPr lang="en-US" dirty="0" smtClean="0"/>
              <a:t>or</a:t>
            </a:r>
            <a:endParaRPr lang="en-US" dirty="0"/>
          </a:p>
          <a:p>
            <a:pPr marL="285750" indent="-285750">
              <a:buFont typeface="Arial" panose="020B0604020202020204" pitchFamily="34" charset="0"/>
              <a:buChar char="•"/>
            </a:pPr>
            <a:r>
              <a:rPr lang="en-US" dirty="0" smtClean="0"/>
              <a:t>If </a:t>
            </a:r>
            <a:r>
              <a:rPr lang="en-US" dirty="0"/>
              <a:t>all else fails, </a:t>
            </a:r>
            <a:r>
              <a:rPr lang="en-US" b="1" dirty="0"/>
              <a:t>abandoned</a:t>
            </a:r>
            <a:r>
              <a:rPr lang="en-US" dirty="0"/>
              <a:t> investments</a:t>
            </a:r>
            <a:r>
              <a:rPr lang="en-US" dirty="0" smtClean="0"/>
              <a:t>.</a:t>
            </a:r>
          </a:p>
          <a:p>
            <a:pPr marL="800100" lvl="1" indent="-342900">
              <a:buFontTx/>
              <a:buChar char="-"/>
            </a:pPr>
            <a:r>
              <a:rPr lang="en-US" dirty="0" smtClean="0">
                <a:cs typeface="Arial" panose="020B0604020202020204" pitchFamily="34" charset="0"/>
              </a:rPr>
              <a:t>Greifswald coal-fired power station</a:t>
            </a:r>
            <a:endParaRPr lang="en-US" dirty="0">
              <a:cs typeface="Arial" panose="020B0604020202020204" pitchFamily="34" charset="0"/>
            </a:endParaRPr>
          </a:p>
        </p:txBody>
      </p:sp>
    </p:spTree>
    <p:extLst>
      <p:ext uri="{BB962C8B-B14F-4D97-AF65-F5344CB8AC3E}">
        <p14:creationId xmlns:p14="http://schemas.microsoft.com/office/powerpoint/2010/main" val="80353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a:t>Entry</a:t>
            </a:r>
            <a:r>
              <a:rPr lang="da-DK" dirty="0"/>
              <a:t> </a:t>
            </a:r>
            <a:r>
              <a:rPr lang="da-DK" dirty="0" err="1"/>
              <a:t>strategy</a:t>
            </a:r>
            <a:r>
              <a:rPr lang="da-DK" dirty="0"/>
              <a:t> for </a:t>
            </a:r>
            <a:r>
              <a:rPr lang="da-DK" dirty="0" err="1"/>
              <a:t>renewable</a:t>
            </a:r>
            <a:r>
              <a:rPr lang="da-DK" dirty="0"/>
              <a:t> </a:t>
            </a:r>
            <a:r>
              <a:rPr lang="da-DK" dirty="0" err="1" smtClean="0"/>
              <a:t>energy</a:t>
            </a:r>
            <a:endParaRPr lang="da-DK" dirty="0"/>
          </a:p>
        </p:txBody>
      </p:sp>
      <p:sp>
        <p:nvSpPr>
          <p:cNvPr id="3" name="Pladsholder til tekst 2"/>
          <p:cNvSpPr>
            <a:spLocks noGrp="1"/>
          </p:cNvSpPr>
          <p:nvPr>
            <p:ph type="body" sz="quarter" idx="11"/>
          </p:nvPr>
        </p:nvSpPr>
        <p:spPr>
          <a:xfrm>
            <a:off x="712313" y="2117984"/>
            <a:ext cx="9885363" cy="372832"/>
          </a:xfrm>
        </p:spPr>
        <p:txBody>
          <a:bodyPr/>
          <a:lstStyle/>
          <a:p>
            <a:r>
              <a:rPr lang="en-US" dirty="0">
                <a:solidFill>
                  <a:srgbClr val="383837"/>
                </a:solidFill>
              </a:rPr>
              <a:t>L</a:t>
            </a:r>
            <a:r>
              <a:rPr lang="en-US" dirty="0" smtClean="0">
                <a:solidFill>
                  <a:srgbClr val="383837"/>
                </a:solidFill>
              </a:rPr>
              <a:t>earnings </a:t>
            </a:r>
            <a:r>
              <a:rPr lang="en-US" dirty="0">
                <a:solidFill>
                  <a:srgbClr val="383837"/>
                </a:solidFill>
              </a:rPr>
              <a:t>in entering a new renewable energy </a:t>
            </a:r>
            <a:r>
              <a:rPr lang="en-US" dirty="0" smtClean="0">
                <a:solidFill>
                  <a:srgbClr val="383837"/>
                </a:solidFill>
              </a:rPr>
              <a:t>market</a:t>
            </a:r>
            <a:endParaRPr lang="da-DK" dirty="0">
              <a:solidFill>
                <a:srgbClr val="383837"/>
              </a:solidFill>
            </a:endParaRPr>
          </a:p>
        </p:txBody>
      </p:sp>
      <p:sp>
        <p:nvSpPr>
          <p:cNvPr id="4" name="Pladsholder til tekst 3"/>
          <p:cNvSpPr>
            <a:spLocks noGrp="1"/>
          </p:cNvSpPr>
          <p:nvPr>
            <p:ph type="body" sz="quarter" idx="12"/>
          </p:nvPr>
        </p:nvSpPr>
        <p:spPr/>
        <p:txBody>
          <a:bodyPr/>
          <a:lstStyle/>
          <a:p>
            <a:r>
              <a:rPr lang="en-US" dirty="0">
                <a:solidFill>
                  <a:srgbClr val="383837"/>
                </a:solidFill>
              </a:rPr>
              <a:t>LEARNINGS FROM THE ENERGY COMPANY'S BUSINESS </a:t>
            </a:r>
            <a:r>
              <a:rPr lang="en-US" dirty="0" smtClean="0">
                <a:solidFill>
                  <a:srgbClr val="383837"/>
                </a:solidFill>
              </a:rPr>
              <a:t>TRANSFORMATION</a:t>
            </a:r>
            <a:endParaRPr lang="da-DK" dirty="0">
              <a:solidFill>
                <a:srgbClr val="383837"/>
              </a:solidFill>
            </a:endParaRPr>
          </a:p>
        </p:txBody>
      </p:sp>
      <p:sp>
        <p:nvSpPr>
          <p:cNvPr id="5" name="Rektangel 4"/>
          <p:cNvSpPr/>
          <p:nvPr/>
        </p:nvSpPr>
        <p:spPr>
          <a:xfrm>
            <a:off x="712312" y="3013789"/>
            <a:ext cx="9885363" cy="861774"/>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Cultural shifts within the company, use of internal talent and </a:t>
            </a:r>
            <a:r>
              <a:rPr lang="en-US" sz="1600" dirty="0" smtClean="0">
                <a:solidFill>
                  <a:srgbClr val="383837"/>
                </a:solidFill>
                <a:latin typeface="Bahnschrift Light SemiCondensed" panose="020B0502040204020203" pitchFamily="34" charset="0"/>
              </a:rPr>
              <a:t>competencies</a:t>
            </a:r>
            <a:endParaRPr lang="en-US" sz="1600" dirty="0">
              <a:solidFill>
                <a:srgbClr val="383837"/>
              </a:solidFill>
              <a:latin typeface="Bahnschrift Light SemiCondensed" panose="020B0502040204020203" pitchFamily="34" charset="0"/>
            </a:endParaRPr>
          </a:p>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Supply chain as a key factor to reduce costs</a:t>
            </a:r>
          </a:p>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Joint ventures and investor </a:t>
            </a:r>
            <a:r>
              <a:rPr lang="en-US" sz="1600" dirty="0" smtClean="0">
                <a:solidFill>
                  <a:srgbClr val="383837"/>
                </a:solidFill>
                <a:latin typeface="Bahnschrift Light SemiCondensed" panose="020B0502040204020203" pitchFamily="34" charset="0"/>
              </a:rPr>
              <a:t>engagement</a:t>
            </a:r>
            <a:endParaRPr lang="en-US" sz="1600" dirty="0">
              <a:solidFill>
                <a:srgbClr val="383837"/>
              </a:solidFill>
              <a:latin typeface="Bahnschrift Light SemiCondensed" panose="020B0502040204020203" pitchFamily="34" charset="0"/>
            </a:endParaRPr>
          </a:p>
        </p:txBody>
      </p:sp>
      <p:sp>
        <p:nvSpPr>
          <p:cNvPr id="6" name="Vinkel 5"/>
          <p:cNvSpPr/>
          <p:nvPr/>
        </p:nvSpPr>
        <p:spPr>
          <a:xfrm>
            <a:off x="8485974" y="162370"/>
            <a:ext cx="3512322" cy="6537533"/>
          </a:xfrm>
          <a:prstGeom prst="chevron">
            <a:avLst>
              <a:gd name="adj" fmla="val 32714"/>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928226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smtClean="0"/>
              <a:t>Recommendations</a:t>
            </a:r>
            <a:endParaRPr lang="en-US" dirty="0"/>
          </a:p>
        </p:txBody>
      </p:sp>
      <p:pic>
        <p:nvPicPr>
          <p:cNvPr id="9" name="Billed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2205" y="2803850"/>
            <a:ext cx="1143226" cy="1156998"/>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85990" y="2796964"/>
            <a:ext cx="1156998" cy="1170770"/>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64888" y="2803850"/>
            <a:ext cx="1156998" cy="1156998"/>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83547" y="2810737"/>
            <a:ext cx="1143226" cy="1143224"/>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67332" y="2803850"/>
            <a:ext cx="1156998" cy="1156998"/>
          </a:xfrm>
          <a:prstGeom prst="rect">
            <a:avLst/>
          </a:prstGeom>
          <a:ln>
            <a:noFill/>
          </a:ln>
          <a:effectLst>
            <a:outerShdw blurRad="292100" dist="139700" dir="2700000" algn="tl" rotWithShape="0">
              <a:srgbClr val="333333">
                <a:alpha val="65000"/>
              </a:srgbClr>
            </a:outerShdw>
          </a:effectLst>
        </p:spPr>
      </p:pic>
      <p:sp>
        <p:nvSpPr>
          <p:cNvPr id="14" name="Tekstfelt 13"/>
          <p:cNvSpPr txBox="1"/>
          <p:nvPr/>
        </p:nvSpPr>
        <p:spPr>
          <a:xfrm>
            <a:off x="1532034" y="4293956"/>
            <a:ext cx="1483568" cy="523220"/>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NATIONAL ENERGY PLANS</a:t>
            </a:r>
            <a:endParaRPr lang="da-DK" sz="1400" dirty="0">
              <a:solidFill>
                <a:srgbClr val="002060"/>
              </a:solidFill>
              <a:latin typeface="Bahnschrift SemiBold" panose="020B0502040204020203" pitchFamily="34" charset="0"/>
            </a:endParaRPr>
          </a:p>
        </p:txBody>
      </p:sp>
      <p:sp>
        <p:nvSpPr>
          <p:cNvPr id="15" name="Tekstfelt 14"/>
          <p:cNvSpPr txBox="1"/>
          <p:nvPr/>
        </p:nvSpPr>
        <p:spPr>
          <a:xfrm>
            <a:off x="3422950" y="4293956"/>
            <a:ext cx="1483568" cy="738664"/>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CONCRETE LEGISLATIVE REFORMS</a:t>
            </a:r>
            <a:endParaRPr lang="da-DK" sz="1400" dirty="0">
              <a:solidFill>
                <a:srgbClr val="002060"/>
              </a:solidFill>
              <a:latin typeface="Bahnschrift SemiBold" panose="020B0502040204020203" pitchFamily="34" charset="0"/>
            </a:endParaRPr>
          </a:p>
        </p:txBody>
      </p:sp>
      <p:sp>
        <p:nvSpPr>
          <p:cNvPr id="16" name="Tekstfelt 15"/>
          <p:cNvSpPr txBox="1"/>
          <p:nvPr/>
        </p:nvSpPr>
        <p:spPr>
          <a:xfrm>
            <a:off x="5313375" y="4293956"/>
            <a:ext cx="1483568" cy="738664"/>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A NEW GREEN COMPANY VISION</a:t>
            </a:r>
            <a:endParaRPr lang="da-DK" sz="1400" dirty="0">
              <a:solidFill>
                <a:srgbClr val="002060"/>
              </a:solidFill>
              <a:latin typeface="Bahnschrift SemiBold" panose="020B0502040204020203" pitchFamily="34" charset="0"/>
            </a:endParaRPr>
          </a:p>
        </p:txBody>
      </p:sp>
      <p:sp>
        <p:nvSpPr>
          <p:cNvPr id="17" name="Tekstfelt 16"/>
          <p:cNvSpPr txBox="1"/>
          <p:nvPr/>
        </p:nvSpPr>
        <p:spPr>
          <a:xfrm>
            <a:off x="7204047" y="4293956"/>
            <a:ext cx="1483568" cy="738664"/>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EXIT STRATEGY FOR FOSSIL FUELS</a:t>
            </a:r>
            <a:endParaRPr lang="da-DK" sz="1400" dirty="0">
              <a:solidFill>
                <a:srgbClr val="002060"/>
              </a:solidFill>
              <a:latin typeface="Bahnschrift SemiBold" panose="020B0502040204020203" pitchFamily="34" charset="0"/>
            </a:endParaRPr>
          </a:p>
        </p:txBody>
      </p:sp>
      <p:sp>
        <p:nvSpPr>
          <p:cNvPr id="18" name="Tekstfelt 17"/>
          <p:cNvSpPr txBox="1"/>
          <p:nvPr/>
        </p:nvSpPr>
        <p:spPr>
          <a:xfrm>
            <a:off x="9022207" y="4293956"/>
            <a:ext cx="1642359" cy="738664"/>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ENTRY STRATEGY FOR RENEWABLE ENERGY</a:t>
            </a:r>
            <a:endParaRPr lang="da-DK" sz="1400" dirty="0">
              <a:solidFill>
                <a:srgbClr val="002060"/>
              </a:solidFill>
              <a:latin typeface="Bahnschrift SemiBold" panose="020B0502040204020203" pitchFamily="34" charset="0"/>
            </a:endParaRPr>
          </a:p>
        </p:txBody>
      </p:sp>
    </p:spTree>
    <p:extLst>
      <p:ext uri="{BB962C8B-B14F-4D97-AF65-F5344CB8AC3E}">
        <p14:creationId xmlns:p14="http://schemas.microsoft.com/office/powerpoint/2010/main" val="277745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718854" y="515389"/>
            <a:ext cx="4283676" cy="6181974"/>
          </a:xfrm>
        </p:spPr>
      </p:pic>
      <p:sp>
        <p:nvSpPr>
          <p:cNvPr id="2" name="Titel 1"/>
          <p:cNvSpPr>
            <a:spLocks noGrp="1"/>
          </p:cNvSpPr>
          <p:nvPr>
            <p:ph type="ctrTitle" idx="4294967295"/>
          </p:nvPr>
        </p:nvSpPr>
        <p:spPr>
          <a:xfrm>
            <a:off x="674265" y="1560829"/>
            <a:ext cx="6048375" cy="1778606"/>
          </a:xfrm>
          <a:prstGeom prst="rect">
            <a:avLst/>
          </a:prstGeom>
        </p:spPr>
        <p:txBody>
          <a:bodyPr>
            <a:normAutofit fontScale="90000"/>
          </a:bodyPr>
          <a:lstStyle/>
          <a:p>
            <a:r>
              <a:rPr lang="en-US" sz="4200" b="1" dirty="0" smtClean="0">
                <a:solidFill>
                  <a:schemeClr val="bg1"/>
                </a:solidFill>
                <a:latin typeface="Arial" panose="020B0604020202020204" pitchFamily="34" charset="0"/>
                <a:cs typeface="Arial" panose="020B0604020202020204" pitchFamily="34" charset="0"/>
              </a:rPr>
              <a:t>From both the policy- and energy company-side:</a:t>
            </a:r>
            <a:r>
              <a:rPr lang="en-US" b="1" dirty="0" smtClean="0">
                <a:solidFill>
                  <a:schemeClr val="bg1"/>
                </a:solidFill>
                <a:latin typeface="Unica77 LL" panose="020B0504030101010102" pitchFamily="34" charset="0"/>
                <a:cs typeface="Unica77 LL" panose="020B0504030101010102" pitchFamily="34" charset="0"/>
              </a:rPr>
              <a:t/>
            </a:r>
            <a:br>
              <a:rPr lang="en-US" b="1" dirty="0" smtClean="0">
                <a:solidFill>
                  <a:schemeClr val="bg1"/>
                </a:solidFill>
                <a:latin typeface="Unica77 LL" panose="020B0504030101010102" pitchFamily="34" charset="0"/>
                <a:cs typeface="Unica77 LL" panose="020B0504030101010102" pitchFamily="34" charset="0"/>
              </a:rPr>
            </a:br>
            <a:endParaRPr lang="en-US" sz="4400" dirty="0">
              <a:solidFill>
                <a:schemeClr val="bg1"/>
              </a:solidFill>
              <a:latin typeface="Unica77 LL" panose="020B0504030101010102" pitchFamily="34" charset="0"/>
              <a:cs typeface="Unica77 LL" panose="020B0504030101010102" pitchFamily="34" charset="0"/>
            </a:endParaRPr>
          </a:p>
        </p:txBody>
      </p:sp>
      <p:sp>
        <p:nvSpPr>
          <p:cNvPr id="3" name="Undertitel 2"/>
          <p:cNvSpPr>
            <a:spLocks noGrp="1"/>
          </p:cNvSpPr>
          <p:nvPr>
            <p:ph type="subTitle" idx="4294967295"/>
          </p:nvPr>
        </p:nvSpPr>
        <p:spPr>
          <a:xfrm>
            <a:off x="674265" y="3549445"/>
            <a:ext cx="5757863" cy="1907457"/>
          </a:xfrm>
          <a:prstGeom prst="rect">
            <a:avLst/>
          </a:prstGeom>
        </p:spPr>
        <p:txBody>
          <a:bodyPr>
            <a:normAutofit fontScale="92500" lnSpcReduction="10000"/>
          </a:bodyPr>
          <a:lstStyle/>
          <a:p>
            <a:r>
              <a:rPr lang="en-US" sz="1800" b="1" dirty="0" smtClean="0">
                <a:solidFill>
                  <a:schemeClr val="bg1"/>
                </a:solidFill>
                <a:latin typeface="Arial" panose="020B0604020202020204" pitchFamily="34" charset="0"/>
                <a:cs typeface="Arial" panose="020B0604020202020204" pitchFamily="34" charset="0"/>
              </a:rPr>
              <a:t>Timeline of events</a:t>
            </a:r>
          </a:p>
          <a:p>
            <a:r>
              <a:rPr lang="en-US" sz="1800" b="1" dirty="0" smtClean="0">
                <a:solidFill>
                  <a:schemeClr val="bg1"/>
                </a:solidFill>
                <a:latin typeface="Arial" panose="020B0604020202020204" pitchFamily="34" charset="0"/>
                <a:cs typeface="Arial" panose="020B0604020202020204" pitchFamily="34" charset="0"/>
              </a:rPr>
              <a:t>Learnings</a:t>
            </a:r>
          </a:p>
          <a:p>
            <a:r>
              <a:rPr lang="en-US" sz="1800" b="1" dirty="0" smtClean="0">
                <a:solidFill>
                  <a:schemeClr val="bg1"/>
                </a:solidFill>
                <a:latin typeface="Arial" panose="020B0604020202020204" pitchFamily="34" charset="0"/>
                <a:cs typeface="Arial" panose="020B0604020202020204" pitchFamily="34" charset="0"/>
              </a:rPr>
              <a:t>Recommendations</a:t>
            </a:r>
          </a:p>
          <a:p>
            <a:endParaRPr lang="en-US" sz="1800" b="1" dirty="0">
              <a:solidFill>
                <a:schemeClr val="bg1"/>
              </a:solidFill>
              <a:latin typeface="Arial" panose="020B0604020202020204" pitchFamily="34" charset="0"/>
              <a:cs typeface="Arial" panose="020B0604020202020204" pitchFamily="34" charset="0"/>
            </a:endParaRPr>
          </a:p>
          <a:p>
            <a:pPr marL="0" indent="0">
              <a:buNone/>
            </a:pPr>
            <a:r>
              <a:rPr lang="en-US" sz="1300" b="1" dirty="0" smtClean="0">
                <a:solidFill>
                  <a:schemeClr val="bg1"/>
                </a:solidFill>
                <a:latin typeface="Arial" panose="020B0604020202020204" pitchFamily="34" charset="0"/>
                <a:cs typeface="Arial" panose="020B0604020202020204" pitchFamily="34" charset="0"/>
              </a:rPr>
              <a:t>Report can be found here: </a:t>
            </a:r>
            <a:r>
              <a:rPr lang="da-DK" sz="1300" b="1" dirty="0">
                <a:solidFill>
                  <a:schemeClr val="bg1"/>
                </a:solidFill>
                <a:latin typeface="Arial" panose="020B0604020202020204" pitchFamily="34" charset="0"/>
                <a:cs typeface="Arial" panose="020B0604020202020204" pitchFamily="34" charset="0"/>
              </a:rPr>
              <a:t>https://ens.dk/sites/ens.dk/files/Globalcooperation/sog_fromblacktogreenreport_210x297_v08_web_spreads.pdf</a:t>
            </a:r>
          </a:p>
          <a:p>
            <a:endParaRPr lang="da-DK" sz="1800" b="1" dirty="0">
              <a:solidFill>
                <a:schemeClr val="bg1"/>
              </a:solidFill>
              <a:latin typeface="Arial" panose="020B0604020202020204" pitchFamily="34" charset="0"/>
              <a:cs typeface="Arial" panose="020B0604020202020204" pitchFamily="34" charset="0"/>
            </a:endParaRPr>
          </a:p>
        </p:txBody>
      </p:sp>
      <p:sp>
        <p:nvSpPr>
          <p:cNvPr id="10" name="Tekstfelt 9"/>
          <p:cNvSpPr txBox="1"/>
          <p:nvPr/>
        </p:nvSpPr>
        <p:spPr>
          <a:xfrm>
            <a:off x="674265" y="735265"/>
            <a:ext cx="4256116" cy="615553"/>
          </a:xfrm>
          <a:prstGeom prst="rect">
            <a:avLst/>
          </a:prstGeom>
          <a:noFill/>
        </p:spPr>
        <p:txBody>
          <a:bodyPr wrap="square" rtlCol="0">
            <a:spAutoFit/>
          </a:bodyPr>
          <a:lstStyle/>
          <a:p>
            <a:r>
              <a:rPr lang="da-DK" sz="1600" dirty="0" smtClean="0">
                <a:solidFill>
                  <a:schemeClr val="bg1"/>
                </a:solidFill>
                <a:latin typeface="Bahnschrift Light SemiCondensed" panose="020B0502040204020203" pitchFamily="34" charset="0"/>
              </a:rPr>
              <a:t>Agenda</a:t>
            </a:r>
            <a:endParaRPr lang="da-DK" sz="1600" dirty="0">
              <a:solidFill>
                <a:schemeClr val="bg1"/>
              </a:solidFill>
              <a:latin typeface="Bahnschrift Light SemiCondensed" panose="020B0502040204020203" pitchFamily="34" charset="0"/>
            </a:endParaRPr>
          </a:p>
          <a:p>
            <a:endParaRPr lang="da-DK" dirty="0">
              <a:solidFill>
                <a:schemeClr val="bg1"/>
              </a:solidFill>
              <a:latin typeface="Bahnschrift Condensed" panose="020B0502040204020203" pitchFamily="34" charset="0"/>
            </a:endParaRPr>
          </a:p>
        </p:txBody>
      </p:sp>
      <p:cxnSp>
        <p:nvCxnSpPr>
          <p:cNvPr id="16" name="Lige forbindelse 15"/>
          <p:cNvCxnSpPr/>
          <p:nvPr/>
        </p:nvCxnSpPr>
        <p:spPr>
          <a:xfrm>
            <a:off x="765705" y="515389"/>
            <a:ext cx="11236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ktangel 13"/>
          <p:cNvSpPr/>
          <p:nvPr/>
        </p:nvSpPr>
        <p:spPr>
          <a:xfrm>
            <a:off x="1570092" y="6118583"/>
            <a:ext cx="2590774" cy="253916"/>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Connect. Inspire. Share. Think Denmark</a:t>
            </a:r>
            <a:endParaRPr lang="da-DK" sz="1050" dirty="0">
              <a:solidFill>
                <a:schemeClr val="bg1"/>
              </a:solidFill>
              <a:latin typeface="Arial" panose="020B0604020202020204" pitchFamily="34" charset="0"/>
              <a:cs typeface="Arial" panose="020B0604020202020204" pitchFamily="34" charset="0"/>
            </a:endParaRPr>
          </a:p>
        </p:txBody>
      </p:sp>
      <p:pic>
        <p:nvPicPr>
          <p:cNvPr id="12" name="Billed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705" y="5945853"/>
            <a:ext cx="599376" cy="599376"/>
          </a:xfrm>
          <a:prstGeom prst="rect">
            <a:avLst/>
          </a:prstGeom>
        </p:spPr>
      </p:pic>
      <p:pic>
        <p:nvPicPr>
          <p:cNvPr id="13" name="Billed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7337" y="5793718"/>
            <a:ext cx="2088154" cy="903645"/>
          </a:xfrm>
          <a:prstGeom prst="rect">
            <a:avLst/>
          </a:prstGeom>
        </p:spPr>
      </p:pic>
    </p:spTree>
    <p:extLst>
      <p:ext uri="{BB962C8B-B14F-4D97-AF65-F5344CB8AC3E}">
        <p14:creationId xmlns:p14="http://schemas.microsoft.com/office/powerpoint/2010/main" val="372492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smtClean="0"/>
              <a:t>Transitioning from black to green energy</a:t>
            </a:r>
          </a:p>
          <a:p>
            <a:endParaRPr lang="da-DK" dirty="0"/>
          </a:p>
        </p:txBody>
      </p:sp>
      <p:sp>
        <p:nvSpPr>
          <p:cNvPr id="17" name="Pladsholder til tekst 16"/>
          <p:cNvSpPr>
            <a:spLocks noGrp="1"/>
          </p:cNvSpPr>
          <p:nvPr>
            <p:ph type="body" sz="quarter" idx="12"/>
          </p:nvPr>
        </p:nvSpPr>
        <p:spPr/>
        <p:txBody>
          <a:bodyPr/>
          <a:lstStyle/>
          <a:p>
            <a:r>
              <a:rPr lang="da-DK" dirty="0" smtClean="0"/>
              <a:t>RECOMMENDATIONS</a:t>
            </a:r>
            <a:endParaRPr lang="da-DK" dirty="0"/>
          </a:p>
        </p:txBody>
      </p:sp>
      <p:sp>
        <p:nvSpPr>
          <p:cNvPr id="5" name="Rektangel 4"/>
          <p:cNvSpPr/>
          <p:nvPr/>
        </p:nvSpPr>
        <p:spPr>
          <a:xfrm>
            <a:off x="1999937" y="2353850"/>
            <a:ext cx="3928187" cy="954107"/>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Long term</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Transparent</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Stable</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Inclusive</a:t>
            </a:r>
          </a:p>
        </p:txBody>
      </p:sp>
      <p:pic>
        <p:nvPicPr>
          <p:cNvPr id="6" name="Billed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379" y="2339508"/>
            <a:ext cx="918605" cy="929671"/>
          </a:xfrm>
          <a:prstGeom prst="rect">
            <a:avLst/>
          </a:prstGeom>
          <a:ln>
            <a:noFill/>
          </a:ln>
          <a:effectLst>
            <a:outerShdw blurRad="292100" dist="139700" dir="2700000" algn="tl" rotWithShape="0">
              <a:srgbClr val="333333">
                <a:alpha val="65000"/>
              </a:srgbClr>
            </a:outerShdw>
          </a:effectLst>
        </p:spPr>
      </p:pic>
      <p:pic>
        <p:nvPicPr>
          <p:cNvPr id="7" name="Bille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409" y="3863156"/>
            <a:ext cx="929671" cy="940737"/>
          </a:xfrm>
          <a:prstGeom prst="rect">
            <a:avLst/>
          </a:prstGeom>
          <a:ln>
            <a:noFill/>
          </a:ln>
          <a:effectLst>
            <a:outerShdw blurRad="292100" dist="139700" dir="2700000" algn="tl" rotWithShape="0">
              <a:srgbClr val="333333">
                <a:alpha val="65000"/>
              </a:srgbClr>
            </a:outerShdw>
          </a:effectLst>
        </p:spPr>
      </p:pic>
      <p:pic>
        <p:nvPicPr>
          <p:cNvPr id="8" name="Billed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24475" y="5097602"/>
            <a:ext cx="929671" cy="929671"/>
          </a:xfrm>
          <a:prstGeom prst="rect">
            <a:avLst/>
          </a:prstGeom>
          <a:ln>
            <a:noFill/>
          </a:ln>
          <a:effectLst>
            <a:outerShdw blurRad="292100" dist="139700" dir="2700000" algn="tl" rotWithShape="0">
              <a:srgbClr val="333333">
                <a:alpha val="65000"/>
              </a:srgbClr>
            </a:outerShdw>
          </a:effectLst>
        </p:spPr>
      </p:pic>
      <p:pic>
        <p:nvPicPr>
          <p:cNvPr id="9" name="Billed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16010" y="2179478"/>
            <a:ext cx="918605" cy="918603"/>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16010" y="3712944"/>
            <a:ext cx="929671" cy="929671"/>
          </a:xfrm>
          <a:prstGeom prst="rect">
            <a:avLst/>
          </a:prstGeom>
          <a:ln>
            <a:noFill/>
          </a:ln>
          <a:effectLst>
            <a:outerShdw blurRad="292100" dist="139700" dir="2700000" algn="tl" rotWithShape="0">
              <a:srgbClr val="333333">
                <a:alpha val="65000"/>
              </a:srgbClr>
            </a:outerShdw>
          </a:effectLst>
        </p:spPr>
      </p:pic>
      <p:sp>
        <p:nvSpPr>
          <p:cNvPr id="11" name="Rektangel 10"/>
          <p:cNvSpPr/>
          <p:nvPr/>
        </p:nvSpPr>
        <p:spPr>
          <a:xfrm>
            <a:off x="2006033" y="3742230"/>
            <a:ext cx="3359019" cy="1169551"/>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Economic incentives</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Reforms to ensure an electricity sector based on </a:t>
            </a:r>
            <a:r>
              <a:rPr lang="en-US" sz="1400" dirty="0" smtClean="0">
                <a:solidFill>
                  <a:srgbClr val="002060"/>
                </a:solidFill>
                <a:latin typeface="Bahnschrift Light SemiCondensed" panose="020B0502040204020203" pitchFamily="34" charset="0"/>
              </a:rPr>
              <a:t>competition</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Demonstration projects </a:t>
            </a:r>
            <a:endParaRPr lang="en-US" sz="1400" dirty="0" smtClean="0">
              <a:solidFill>
                <a:srgbClr val="002060"/>
              </a:solidFill>
              <a:latin typeface="Bahnschrift Light SemiCondensed" panose="020B0502040204020203" pitchFamily="34" charset="0"/>
            </a:endParaRP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Permitting and de-risking</a:t>
            </a:r>
            <a:endParaRPr lang="en-US" sz="1400" dirty="0" smtClean="0">
              <a:solidFill>
                <a:srgbClr val="002060"/>
              </a:solidFill>
              <a:latin typeface="Bahnschrift Light SemiCondensed" panose="020B0502040204020203" pitchFamily="34" charset="0"/>
            </a:endParaRPr>
          </a:p>
        </p:txBody>
      </p:sp>
      <p:sp>
        <p:nvSpPr>
          <p:cNvPr id="12" name="Rektangel 11"/>
          <p:cNvSpPr/>
          <p:nvPr/>
        </p:nvSpPr>
        <p:spPr>
          <a:xfrm>
            <a:off x="6683238" y="2127662"/>
            <a:ext cx="4127002" cy="1169551"/>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Make good use of the long-term planning policies in place </a:t>
            </a:r>
          </a:p>
          <a:p>
            <a:pPr marL="285750" indent="-285750">
              <a:buFont typeface="Arial" panose="020B0604020202020204" pitchFamily="34" charset="0"/>
              <a:buChar char="•"/>
            </a:pPr>
            <a:r>
              <a:rPr lang="en-US" sz="1400" dirty="0" err="1">
                <a:solidFill>
                  <a:srgbClr val="002060"/>
                </a:solidFill>
                <a:latin typeface="Bahnschrift Light SemiCondensed" panose="020B0502040204020203" pitchFamily="34" charset="0"/>
              </a:rPr>
              <a:t>Contextualise</a:t>
            </a:r>
            <a:r>
              <a:rPr lang="en-US" sz="1400" dirty="0">
                <a:solidFill>
                  <a:srgbClr val="002060"/>
                </a:solidFill>
                <a:latin typeface="Bahnschrift Light SemiCondensed" panose="020B0502040204020203" pitchFamily="34" charset="0"/>
              </a:rPr>
              <a:t> the strategy</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Develop a holistic vision within the dynamic </a:t>
            </a:r>
            <a:r>
              <a:rPr lang="en-US" sz="1400" dirty="0" smtClean="0">
                <a:solidFill>
                  <a:srgbClr val="002060"/>
                </a:solidFill>
                <a:latin typeface="Bahnschrift Light SemiCondensed" panose="020B0502040204020203" pitchFamily="34" charset="0"/>
              </a:rPr>
              <a:t>landscape</a:t>
            </a:r>
            <a:endParaRPr lang="en-US" sz="1400" dirty="0">
              <a:solidFill>
                <a:srgbClr val="002060"/>
              </a:solidFill>
              <a:latin typeface="Bahnschrift Light SemiCondensed" panose="020B0502040204020203" pitchFamily="34" charset="0"/>
            </a:endParaRPr>
          </a:p>
        </p:txBody>
      </p:sp>
      <p:sp>
        <p:nvSpPr>
          <p:cNvPr id="13" name="Rektangel 12"/>
          <p:cNvSpPr/>
          <p:nvPr/>
        </p:nvSpPr>
        <p:spPr>
          <a:xfrm>
            <a:off x="6770838" y="3703665"/>
            <a:ext cx="5153684"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Engage actors and government agencies in the divestment </a:t>
            </a:r>
            <a:r>
              <a:rPr lang="en-US" sz="1400" dirty="0" smtClean="0">
                <a:solidFill>
                  <a:srgbClr val="002060"/>
                </a:solidFill>
                <a:latin typeface="Bahnschrift Light SemiCondensed" panose="020B0502040204020203" pitchFamily="34" charset="0"/>
              </a:rPr>
              <a:t>plans</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Re-evaluate the asset to fit the future of the sector</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Abandon investments when regulations and public opposition hinder future </a:t>
            </a:r>
            <a:r>
              <a:rPr lang="en-US" sz="1400" dirty="0" smtClean="0">
                <a:solidFill>
                  <a:srgbClr val="002060"/>
                </a:solidFill>
                <a:latin typeface="Bahnschrift Light SemiCondensed" panose="020B0502040204020203" pitchFamily="34" charset="0"/>
              </a:rPr>
              <a:t>opportunities</a:t>
            </a:r>
            <a:endParaRPr lang="en-US" sz="1400" dirty="0">
              <a:solidFill>
                <a:srgbClr val="002060"/>
              </a:solidFill>
              <a:latin typeface="Bahnschrift Light SemiCondensed" panose="020B0502040204020203" pitchFamily="34" charset="0"/>
            </a:endParaRPr>
          </a:p>
        </p:txBody>
      </p:sp>
      <p:sp>
        <p:nvSpPr>
          <p:cNvPr id="14" name="Rektangel 13"/>
          <p:cNvSpPr/>
          <p:nvPr/>
        </p:nvSpPr>
        <p:spPr>
          <a:xfrm>
            <a:off x="6770838" y="4971428"/>
            <a:ext cx="5153684" cy="1600438"/>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Attract finance to new renewable energy projects validating the proof of concept</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Engage, align and educate stakeholders </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Be a first mover: enjoy the benefits and be ready for the challenges</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Value joint ventures: share the skills </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Build up human resources: harvest internally, retrain personnel, create synergies with existing base and attract new talents</a:t>
            </a:r>
            <a:endParaRPr lang="en-US" sz="1400" dirty="0" smtClean="0">
              <a:solidFill>
                <a:srgbClr val="002060"/>
              </a:solidFill>
              <a:latin typeface="Bahnschrift Light SemiCondensed" panose="020B0502040204020203" pitchFamily="34" charset="0"/>
            </a:endParaRPr>
          </a:p>
        </p:txBody>
      </p:sp>
      <p:sp>
        <p:nvSpPr>
          <p:cNvPr id="15" name="Tekstfelt 14"/>
          <p:cNvSpPr txBox="1"/>
          <p:nvPr/>
        </p:nvSpPr>
        <p:spPr>
          <a:xfrm>
            <a:off x="1709902" y="2006281"/>
            <a:ext cx="2575551"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NATIONAL ENERGY PLANS</a:t>
            </a:r>
            <a:endParaRPr lang="da-DK" sz="1400" dirty="0">
              <a:solidFill>
                <a:srgbClr val="002060"/>
              </a:solidFill>
              <a:latin typeface="Bahnschrift SemiBold" panose="020B0502040204020203" pitchFamily="34" charset="0"/>
            </a:endParaRPr>
          </a:p>
        </p:txBody>
      </p:sp>
      <p:sp>
        <p:nvSpPr>
          <p:cNvPr id="16" name="Tekstfelt 15"/>
          <p:cNvSpPr txBox="1"/>
          <p:nvPr/>
        </p:nvSpPr>
        <p:spPr>
          <a:xfrm>
            <a:off x="1812957" y="3432808"/>
            <a:ext cx="3129025"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CONCRETE LEGISLATIVE REFORMS</a:t>
            </a:r>
            <a:endParaRPr lang="da-DK" sz="1400" dirty="0">
              <a:solidFill>
                <a:srgbClr val="002060"/>
              </a:solidFill>
              <a:latin typeface="Bahnschrift SemiBold" panose="020B0502040204020203" pitchFamily="34" charset="0"/>
            </a:endParaRPr>
          </a:p>
        </p:txBody>
      </p:sp>
      <p:sp>
        <p:nvSpPr>
          <p:cNvPr id="18" name="Tekstfelt 17"/>
          <p:cNvSpPr txBox="1"/>
          <p:nvPr/>
        </p:nvSpPr>
        <p:spPr>
          <a:xfrm>
            <a:off x="6354146" y="1863913"/>
            <a:ext cx="3126057"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A NEW GREEN COMPANY VISION</a:t>
            </a:r>
            <a:endParaRPr lang="da-DK" sz="1400" dirty="0">
              <a:solidFill>
                <a:srgbClr val="002060"/>
              </a:solidFill>
              <a:latin typeface="Bahnschrift SemiBold" panose="020B0502040204020203" pitchFamily="34" charset="0"/>
            </a:endParaRPr>
          </a:p>
        </p:txBody>
      </p:sp>
      <p:sp>
        <p:nvSpPr>
          <p:cNvPr id="19" name="Tekstfelt 18"/>
          <p:cNvSpPr txBox="1"/>
          <p:nvPr/>
        </p:nvSpPr>
        <p:spPr>
          <a:xfrm>
            <a:off x="6354146" y="3356097"/>
            <a:ext cx="3397339"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EXIT STRATEGY FOR FOSSIL FUELS</a:t>
            </a:r>
            <a:endParaRPr lang="da-DK" sz="1400" dirty="0">
              <a:solidFill>
                <a:srgbClr val="002060"/>
              </a:solidFill>
              <a:latin typeface="Bahnschrift SemiBold" panose="020B0502040204020203" pitchFamily="34" charset="0"/>
            </a:endParaRPr>
          </a:p>
        </p:txBody>
      </p:sp>
      <p:sp>
        <p:nvSpPr>
          <p:cNvPr id="20" name="Tekstfelt 19"/>
          <p:cNvSpPr txBox="1"/>
          <p:nvPr/>
        </p:nvSpPr>
        <p:spPr>
          <a:xfrm>
            <a:off x="6354147" y="4691685"/>
            <a:ext cx="4042276"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ENTRY STRATEGY FOR RENEWABLE ENERGY</a:t>
            </a:r>
            <a:endParaRPr lang="da-DK" sz="1400" dirty="0">
              <a:solidFill>
                <a:srgbClr val="002060"/>
              </a:solidFill>
              <a:latin typeface="Bahnschrift SemiBold" panose="020B0502040204020203" pitchFamily="34" charset="0"/>
            </a:endParaRPr>
          </a:p>
        </p:txBody>
      </p:sp>
      <p:sp>
        <p:nvSpPr>
          <p:cNvPr id="21" name="Rectangle 20"/>
          <p:cNvSpPr/>
          <p:nvPr/>
        </p:nvSpPr>
        <p:spPr>
          <a:xfrm>
            <a:off x="1999936" y="4642616"/>
            <a:ext cx="3058223" cy="216720"/>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999937" y="3781978"/>
            <a:ext cx="3067450" cy="216720"/>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999935" y="4425074"/>
            <a:ext cx="3067452" cy="216720"/>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999935" y="2431865"/>
            <a:ext cx="3067452" cy="837313"/>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703532" y="2814150"/>
            <a:ext cx="5220990" cy="455028"/>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703532" y="3740585"/>
            <a:ext cx="5220990" cy="216720"/>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683238" y="4999462"/>
            <a:ext cx="5241284" cy="1572404"/>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731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3" y="654443"/>
            <a:ext cx="6014551" cy="1876722"/>
          </a:xfrm>
        </p:spPr>
        <p:txBody>
          <a:bodyPr/>
          <a:lstStyle/>
          <a:p>
            <a:r>
              <a:rPr lang="en-US" dirty="0" smtClean="0"/>
              <a:t>Thank </a:t>
            </a:r>
            <a:r>
              <a:rPr lang="en-US" dirty="0"/>
              <a:t>you!</a:t>
            </a:r>
          </a:p>
          <a:p>
            <a:pPr>
              <a:lnSpc>
                <a:spcPct val="150000"/>
              </a:lnSpc>
            </a:pPr>
            <a:r>
              <a:rPr lang="da-DK" sz="2000" dirty="0"/>
              <a:t>Dr. Mattia Baldini</a:t>
            </a:r>
          </a:p>
          <a:p>
            <a:pPr>
              <a:spcBef>
                <a:spcPts val="0"/>
              </a:spcBef>
            </a:pPr>
            <a:r>
              <a:rPr lang="da-DK" sz="1800" dirty="0" smtClean="0"/>
              <a:t>E-mail: mbal@ens.dk</a:t>
            </a:r>
          </a:p>
          <a:p>
            <a:pPr>
              <a:spcBef>
                <a:spcPts val="0"/>
              </a:spcBef>
            </a:pPr>
            <a:r>
              <a:rPr lang="da-DK" sz="1800" dirty="0" smtClean="0"/>
              <a:t>Danish Energy Agency </a:t>
            </a:r>
          </a:p>
          <a:p>
            <a:endParaRPr lang="da-DK" dirty="0"/>
          </a:p>
        </p:txBody>
      </p:sp>
      <p:sp>
        <p:nvSpPr>
          <p:cNvPr id="21" name="Rektangel 20"/>
          <p:cNvSpPr/>
          <p:nvPr/>
        </p:nvSpPr>
        <p:spPr>
          <a:xfrm>
            <a:off x="712313" y="2531165"/>
            <a:ext cx="10837661" cy="3816429"/>
          </a:xfrm>
          <a:prstGeom prst="rect">
            <a:avLst/>
          </a:prstGeom>
        </p:spPr>
        <p:txBody>
          <a:bodyPr wrap="square">
            <a:spAutoFit/>
          </a:bodyPr>
          <a:lstStyle/>
          <a:p>
            <a:r>
              <a:rPr lang="en-US" sz="1600" b="1" dirty="0" smtClean="0">
                <a:solidFill>
                  <a:srgbClr val="002060"/>
                </a:solidFill>
              </a:rPr>
              <a:t>Report:</a:t>
            </a:r>
          </a:p>
          <a:p>
            <a:r>
              <a:rPr lang="en-US" sz="1600" dirty="0" smtClean="0">
                <a:solidFill>
                  <a:srgbClr val="002060"/>
                </a:solidFill>
              </a:rPr>
              <a:t>From Black to Green: A Danish sustainable energy growth story – a case study of how an energy utility can 	                transition from fossil fuels to renewable energy, and the enabling regulatory framework that made it possible  </a:t>
            </a:r>
          </a:p>
          <a:p>
            <a:r>
              <a:rPr lang="da-DK" sz="1400" dirty="0" smtClean="0">
                <a:solidFill>
                  <a:srgbClr val="002060"/>
                </a:solidFill>
                <a:latin typeface="+mj-lt"/>
                <a:cs typeface="Arial" panose="020B0604020202020204" pitchFamily="34" charset="0"/>
                <a:hlinkClick r:id="rId3"/>
              </a:rPr>
              <a:t>https</a:t>
            </a:r>
            <a:r>
              <a:rPr lang="da-DK" sz="1400" dirty="0">
                <a:solidFill>
                  <a:srgbClr val="002060"/>
                </a:solidFill>
                <a:latin typeface="+mj-lt"/>
                <a:cs typeface="Arial" panose="020B0604020202020204" pitchFamily="34" charset="0"/>
                <a:hlinkClick r:id="rId3"/>
              </a:rPr>
              <a:t>://</a:t>
            </a:r>
            <a:r>
              <a:rPr lang="da-DK" sz="1400" dirty="0" smtClean="0">
                <a:solidFill>
                  <a:srgbClr val="002060"/>
                </a:solidFill>
                <a:latin typeface="+mj-lt"/>
                <a:cs typeface="Arial" panose="020B0604020202020204" pitchFamily="34" charset="0"/>
                <a:hlinkClick r:id="rId3"/>
              </a:rPr>
              <a:t>ens.dk/sites/ens.dk/files/Globalcooperation/sog_fromblacktogreenreport_210x297_v08_web_spreads.pdf</a:t>
            </a:r>
            <a:endParaRPr lang="da-DK" sz="1400" dirty="0" smtClean="0">
              <a:solidFill>
                <a:srgbClr val="002060"/>
              </a:solidFill>
              <a:latin typeface="+mj-lt"/>
              <a:cs typeface="Arial" panose="020B0604020202020204" pitchFamily="34" charset="0"/>
            </a:endParaRPr>
          </a:p>
          <a:p>
            <a:endParaRPr lang="da-DK" sz="500" b="1" dirty="0" smtClean="0">
              <a:solidFill>
                <a:srgbClr val="002060"/>
              </a:solidFill>
              <a:latin typeface="Arial" panose="020B0604020202020204" pitchFamily="34" charset="0"/>
              <a:cs typeface="Arial" panose="020B0604020202020204" pitchFamily="34" charset="0"/>
            </a:endParaRPr>
          </a:p>
          <a:p>
            <a:r>
              <a:rPr lang="da-DK" sz="1600" b="1" dirty="0" err="1" smtClean="0">
                <a:solidFill>
                  <a:srgbClr val="002060"/>
                </a:solidFill>
                <a:cs typeface="Arial" panose="020B0604020202020204" pitchFamily="34" charset="0"/>
              </a:rPr>
              <a:t>Supplementary</a:t>
            </a:r>
            <a:r>
              <a:rPr lang="da-DK" sz="1600" b="1" dirty="0" smtClean="0">
                <a:solidFill>
                  <a:srgbClr val="002060"/>
                </a:solidFill>
                <a:cs typeface="Arial" panose="020B0604020202020204" pitchFamily="34" charset="0"/>
              </a:rPr>
              <a:t> </a:t>
            </a:r>
            <a:r>
              <a:rPr lang="da-DK" sz="1600" b="1" dirty="0" err="1" smtClean="0">
                <a:solidFill>
                  <a:srgbClr val="002060"/>
                </a:solidFill>
                <a:cs typeface="Arial" panose="020B0604020202020204" pitchFamily="34" charset="0"/>
              </a:rPr>
              <a:t>material</a:t>
            </a:r>
            <a:r>
              <a:rPr lang="da-DK" sz="1600" b="1" dirty="0" smtClean="0">
                <a:solidFill>
                  <a:srgbClr val="002060"/>
                </a:solidFill>
                <a:cs typeface="Arial" panose="020B0604020202020204" pitchFamily="34" charset="0"/>
              </a:rPr>
              <a:t>:</a:t>
            </a:r>
          </a:p>
          <a:p>
            <a:r>
              <a:rPr lang="da-DK" sz="1600" dirty="0" smtClean="0">
                <a:solidFill>
                  <a:srgbClr val="002060"/>
                </a:solidFill>
                <a:cs typeface="Arial" panose="020B0604020202020204" pitchFamily="34" charset="0"/>
              </a:rPr>
              <a:t>Long term </a:t>
            </a:r>
            <a:r>
              <a:rPr lang="da-DK" sz="1600" dirty="0" err="1" smtClean="0">
                <a:solidFill>
                  <a:srgbClr val="002060"/>
                </a:solidFill>
                <a:cs typeface="Arial" panose="020B0604020202020204" pitchFamily="34" charset="0"/>
              </a:rPr>
              <a:t>planning</a:t>
            </a:r>
            <a:r>
              <a:rPr lang="da-DK" sz="1600" dirty="0" smtClean="0">
                <a:solidFill>
                  <a:srgbClr val="002060"/>
                </a:solidFill>
                <a:cs typeface="Arial" panose="020B0604020202020204" pitchFamily="34" charset="0"/>
              </a:rPr>
              <a:t> for a </a:t>
            </a:r>
            <a:r>
              <a:rPr lang="da-DK" sz="1600" dirty="0" err="1" smtClean="0">
                <a:solidFill>
                  <a:srgbClr val="002060"/>
                </a:solidFill>
                <a:cs typeface="Arial" panose="020B0604020202020204" pitchFamily="34" charset="0"/>
              </a:rPr>
              <a:t>greener</a:t>
            </a:r>
            <a:r>
              <a:rPr lang="da-DK" sz="1600" dirty="0" smtClean="0">
                <a:solidFill>
                  <a:srgbClr val="002060"/>
                </a:solidFill>
                <a:cs typeface="Arial" panose="020B0604020202020204" pitchFamily="34" charset="0"/>
              </a:rPr>
              <a:t> future</a:t>
            </a:r>
          </a:p>
          <a:p>
            <a:r>
              <a:rPr lang="da-DK" sz="1400" dirty="0" smtClean="0">
                <a:latin typeface="+mj-lt"/>
                <a:hlinkClick r:id="rId4"/>
              </a:rPr>
              <a:t>https</a:t>
            </a:r>
            <a:r>
              <a:rPr lang="da-DK" sz="1400" dirty="0">
                <a:latin typeface="+mj-lt"/>
                <a:hlinkClick r:id="rId4"/>
              </a:rPr>
              <a:t>://</a:t>
            </a:r>
            <a:r>
              <a:rPr lang="da-DK" sz="1400" dirty="0" smtClean="0">
                <a:latin typeface="+mj-lt"/>
                <a:hlinkClick r:id="rId4"/>
              </a:rPr>
              <a:t>ens.dk/sites/ens.dk/files/Globalcooperation/Publications_reports_papers/long_term_planning_for_greener_future.pdf</a:t>
            </a:r>
            <a:endParaRPr lang="da-DK" sz="1400" b="1" dirty="0" smtClean="0">
              <a:solidFill>
                <a:srgbClr val="002060"/>
              </a:solidFill>
              <a:latin typeface="+mj-lt"/>
              <a:cs typeface="Arial" panose="020B0604020202020204" pitchFamily="34" charset="0"/>
            </a:endParaRPr>
          </a:p>
          <a:p>
            <a:r>
              <a:rPr lang="da-DK" sz="1600" dirty="0" smtClean="0">
                <a:solidFill>
                  <a:srgbClr val="002060"/>
                </a:solidFill>
                <a:cs typeface="Arial" panose="020B0604020202020204" pitchFamily="34" charset="0"/>
              </a:rPr>
              <a:t>Danish offshore </a:t>
            </a:r>
            <a:r>
              <a:rPr lang="da-DK" sz="1600" dirty="0" err="1" smtClean="0">
                <a:solidFill>
                  <a:srgbClr val="002060"/>
                </a:solidFill>
                <a:cs typeface="Arial" panose="020B0604020202020204" pitchFamily="34" charset="0"/>
              </a:rPr>
              <a:t>wind</a:t>
            </a:r>
            <a:r>
              <a:rPr lang="da-DK" sz="1600" dirty="0" smtClean="0">
                <a:solidFill>
                  <a:srgbClr val="002060"/>
                </a:solidFill>
                <a:cs typeface="Arial" panose="020B0604020202020204" pitchFamily="34" charset="0"/>
              </a:rPr>
              <a:t> tender model</a:t>
            </a:r>
          </a:p>
          <a:p>
            <a:r>
              <a:rPr lang="en-US" sz="1400" dirty="0" smtClean="0">
                <a:solidFill>
                  <a:srgbClr val="002060"/>
                </a:solidFill>
                <a:latin typeface="+mj-lt"/>
                <a:hlinkClick r:id="rId5"/>
              </a:rPr>
              <a:t>https</a:t>
            </a:r>
            <a:r>
              <a:rPr lang="en-US" sz="1400" dirty="0">
                <a:solidFill>
                  <a:srgbClr val="002060"/>
                </a:solidFill>
                <a:latin typeface="+mj-lt"/>
                <a:hlinkClick r:id="rId5"/>
              </a:rPr>
              <a:t>://ens.dk/sites/ens.dk/files/Globalcooperation/the_danish_offshore_wind_tender_model_final.pdf</a:t>
            </a:r>
            <a:r>
              <a:rPr lang="en-US" sz="1400" dirty="0">
                <a:solidFill>
                  <a:srgbClr val="002060"/>
                </a:solidFill>
                <a:latin typeface="+mj-lt"/>
              </a:rPr>
              <a:t> </a:t>
            </a:r>
            <a:endParaRPr lang="en-US" sz="1400" dirty="0" smtClean="0">
              <a:solidFill>
                <a:srgbClr val="002060"/>
              </a:solidFill>
              <a:latin typeface="+mj-lt"/>
            </a:endParaRPr>
          </a:p>
          <a:p>
            <a:r>
              <a:rPr lang="en-US" sz="1600" dirty="0" err="1" smtClean="0">
                <a:solidFill>
                  <a:srgbClr val="002060"/>
                </a:solidFill>
              </a:rPr>
              <a:t>Liberalisation</a:t>
            </a:r>
            <a:r>
              <a:rPr lang="en-US" sz="1600" dirty="0" smtClean="0">
                <a:solidFill>
                  <a:srgbClr val="002060"/>
                </a:solidFill>
              </a:rPr>
              <a:t> of the Danish power sector: an international perspective on lessons learned 1995-2020</a:t>
            </a:r>
          </a:p>
          <a:p>
            <a:r>
              <a:rPr lang="da-DK" sz="1400" dirty="0" smtClean="0">
                <a:latin typeface="+mj-lt"/>
                <a:hlinkClick r:id="rId6"/>
              </a:rPr>
              <a:t>https</a:t>
            </a:r>
            <a:r>
              <a:rPr lang="da-DK" sz="1400" dirty="0">
                <a:latin typeface="+mj-lt"/>
                <a:hlinkClick r:id="rId6"/>
              </a:rPr>
              <a:t>://ens.dk/sites/ens.dk/files/Globalcooperation/liberalisation_of_the_danish_power_sector_-_report_final.pdf</a:t>
            </a:r>
            <a:endParaRPr lang="da-DK" sz="1400" b="1" dirty="0" smtClean="0">
              <a:solidFill>
                <a:srgbClr val="002060"/>
              </a:solidFill>
              <a:latin typeface="+mj-lt"/>
              <a:cs typeface="Arial" panose="020B0604020202020204" pitchFamily="34" charset="0"/>
            </a:endParaRPr>
          </a:p>
          <a:p>
            <a:r>
              <a:rPr lang="en-US" sz="1600" dirty="0" smtClean="0">
                <a:solidFill>
                  <a:srgbClr val="002060"/>
                </a:solidFill>
                <a:cs typeface="Arial" panose="020B0604020202020204" pitchFamily="34" charset="0"/>
              </a:rPr>
              <a:t>The Danish Energy Agency as a One-stop-shop authority</a:t>
            </a:r>
          </a:p>
          <a:p>
            <a:r>
              <a:rPr lang="da-DK" sz="1400" dirty="0" smtClean="0">
                <a:latin typeface="+mj-lt"/>
                <a:hlinkClick r:id="rId7"/>
              </a:rPr>
              <a:t>https</a:t>
            </a:r>
            <a:r>
              <a:rPr lang="da-DK" sz="1400" dirty="0">
                <a:latin typeface="+mj-lt"/>
                <a:hlinkClick r:id="rId7"/>
              </a:rPr>
              <a:t>://ens.dk/sites/ens.dk/files/Globalcooperation/one-stop_shop_oct2020.pdf</a:t>
            </a:r>
            <a:endParaRPr lang="da-DK" sz="1400" b="1" dirty="0">
              <a:solidFill>
                <a:srgbClr val="002060"/>
              </a:solidFill>
              <a:latin typeface="+mj-lt"/>
              <a:cs typeface="Arial" panose="020B0604020202020204" pitchFamily="34" charset="0"/>
            </a:endParaRPr>
          </a:p>
          <a:p>
            <a:pPr lvl="0"/>
            <a:r>
              <a:rPr lang="en-US" sz="1600" dirty="0">
                <a:solidFill>
                  <a:srgbClr val="002060"/>
                </a:solidFill>
                <a:cs typeface="Arial" panose="020B0604020202020204" pitchFamily="34" charset="0"/>
              </a:rPr>
              <a:t>Development and role of flexibility in the Danish power system </a:t>
            </a:r>
            <a:r>
              <a:rPr lang="da-DK" sz="1400" dirty="0" smtClean="0">
                <a:solidFill>
                  <a:prstClr val="black"/>
                </a:solidFill>
                <a:latin typeface="Calibri Light" panose="020F0302020204030204"/>
                <a:hlinkClick r:id="rId8"/>
              </a:rPr>
              <a:t>https</a:t>
            </a:r>
            <a:r>
              <a:rPr lang="da-DK" sz="1400" dirty="0">
                <a:solidFill>
                  <a:prstClr val="black"/>
                </a:solidFill>
                <a:latin typeface="Calibri Light" panose="020F0302020204030204"/>
                <a:hlinkClick r:id="rId8"/>
              </a:rPr>
              <a:t>://</a:t>
            </a:r>
            <a:r>
              <a:rPr lang="da-DK" sz="1400" dirty="0" smtClean="0">
                <a:solidFill>
                  <a:prstClr val="black"/>
                </a:solidFill>
                <a:latin typeface="Calibri Light" panose="020F0302020204030204"/>
                <a:hlinkClick r:id="rId8"/>
              </a:rPr>
              <a:t>ens.dk/sites/ens.dk/files/Globalcooperation/dea_development_and_role_of_flexibility_in_the_danish_power_system_2021_1905.pdf</a:t>
            </a:r>
            <a:r>
              <a:rPr lang="da-DK" sz="1400" dirty="0" smtClean="0">
                <a:solidFill>
                  <a:prstClr val="black"/>
                </a:solidFill>
                <a:latin typeface="Calibri Light" panose="020F0302020204030204"/>
              </a:rPr>
              <a:t> </a:t>
            </a:r>
            <a:endParaRPr lang="en-US" sz="2400" dirty="0">
              <a:solidFill>
                <a:srgbClr val="002060"/>
              </a:solidFill>
              <a:latin typeface="Bahnschrift Light SemiCondensed" panose="020B0502040204020203" pitchFamily="34" charset="0"/>
            </a:endParaRPr>
          </a:p>
        </p:txBody>
      </p:sp>
      <p:sp>
        <p:nvSpPr>
          <p:cNvPr id="6" name="Rektangel 13"/>
          <p:cNvSpPr/>
          <p:nvPr/>
        </p:nvSpPr>
        <p:spPr>
          <a:xfrm>
            <a:off x="6044575" y="979308"/>
            <a:ext cx="2698175" cy="261610"/>
          </a:xfrm>
          <a:prstGeom prst="rect">
            <a:avLst/>
          </a:prstGeom>
        </p:spPr>
        <p:txBody>
          <a:bodyPr wrap="none">
            <a:spAutoFit/>
          </a:bodyPr>
          <a:lstStyle/>
          <a:p>
            <a:r>
              <a:rPr lang="en-US" sz="1100" dirty="0">
                <a:solidFill>
                  <a:schemeClr val="bg2">
                    <a:lumMod val="75000"/>
                  </a:schemeClr>
                </a:solidFill>
                <a:latin typeface="Arial" panose="020B0604020202020204" pitchFamily="34" charset="0"/>
                <a:cs typeface="Arial" panose="020B0604020202020204" pitchFamily="34" charset="0"/>
              </a:rPr>
              <a:t>Connect. Inspire. Share. Think Denmark</a:t>
            </a:r>
            <a:endParaRPr lang="da-DK" sz="1100" dirty="0">
              <a:solidFill>
                <a:schemeClr val="bg2">
                  <a:lumMod val="75000"/>
                </a:schemeClr>
              </a:solidFill>
              <a:latin typeface="Arial" panose="020B0604020202020204" pitchFamily="34" charset="0"/>
              <a:cs typeface="Arial" panose="020B0604020202020204" pitchFamily="34" charset="0"/>
            </a:endParaRPr>
          </a:p>
        </p:txBody>
      </p:sp>
      <p:pic>
        <p:nvPicPr>
          <p:cNvPr id="7" name="Billede 3"/>
          <p:cNvPicPr>
            <a:picLocks noChangeAspect="1"/>
          </p:cNvPicPr>
          <p:nvPr/>
        </p:nvPicPr>
        <p:blipFill>
          <a:blip r:embed="rId9"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5240188" y="806578"/>
            <a:ext cx="599376" cy="599376"/>
          </a:xfrm>
          <a:prstGeom prst="rect">
            <a:avLst/>
          </a:prstGeom>
        </p:spPr>
      </p:pic>
      <p:pic>
        <p:nvPicPr>
          <p:cNvPr id="8" name="Billede 8"/>
          <p:cNvPicPr>
            <a:picLocks noChangeAspect="1"/>
          </p:cNvPicPr>
          <p:nvPr/>
        </p:nvPicPr>
        <p:blipFill>
          <a:blip r:embed="rId10"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9461820" y="654443"/>
            <a:ext cx="2088154" cy="90364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9245" y="2531165"/>
            <a:ext cx="1590729" cy="2275077"/>
          </a:xfrm>
          <a:prstGeom prst="rect">
            <a:avLst/>
          </a:prstGeom>
        </p:spPr>
      </p:pic>
    </p:spTree>
    <p:extLst>
      <p:ext uri="{BB962C8B-B14F-4D97-AF65-F5344CB8AC3E}">
        <p14:creationId xmlns:p14="http://schemas.microsoft.com/office/powerpoint/2010/main" val="1918586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1990 to 1995</a:t>
            </a:r>
            <a:endParaRPr lang="da-DK" dirty="0"/>
          </a:p>
        </p:txBody>
      </p:sp>
      <p:sp>
        <p:nvSpPr>
          <p:cNvPr id="3" name="Pladsholder til tekst 2"/>
          <p:cNvSpPr>
            <a:spLocks noGrp="1"/>
          </p:cNvSpPr>
          <p:nvPr>
            <p:ph type="body" sz="quarter" idx="11"/>
          </p:nvPr>
        </p:nvSpPr>
        <p:spPr/>
        <p:txBody>
          <a:bodyPr/>
          <a:lstStyle/>
          <a:p>
            <a:r>
              <a:rPr lang="en-US" dirty="0"/>
              <a:t>Sowing the seeds of sustainable growth</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8" name="Billed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53564"/>
            <a:ext cx="11801743" cy="2365068"/>
          </a:xfrm>
          <a:prstGeom prst="rect">
            <a:avLst/>
          </a:prstGeom>
        </p:spPr>
      </p:pic>
      <p:pic>
        <p:nvPicPr>
          <p:cNvPr id="9" name="Billed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9"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20" name="Billed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Tree>
    <p:extLst>
      <p:ext uri="{BB962C8B-B14F-4D97-AF65-F5344CB8AC3E}">
        <p14:creationId xmlns:p14="http://schemas.microsoft.com/office/powerpoint/2010/main" val="2926482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1996 to 2000</a:t>
            </a:r>
            <a:endParaRPr lang="da-DK" dirty="0"/>
          </a:p>
        </p:txBody>
      </p:sp>
      <p:sp>
        <p:nvSpPr>
          <p:cNvPr id="3" name="Pladsholder til tekst 2"/>
          <p:cNvSpPr>
            <a:spLocks noGrp="1"/>
          </p:cNvSpPr>
          <p:nvPr>
            <p:ph type="body" sz="quarter" idx="11"/>
          </p:nvPr>
        </p:nvSpPr>
        <p:spPr/>
        <p:txBody>
          <a:bodyPr/>
          <a:lstStyle/>
          <a:p>
            <a:r>
              <a:rPr lang="en-US" dirty="0"/>
              <a:t>Denmark at the forefront of change and the first </a:t>
            </a:r>
          </a:p>
          <a:p>
            <a:r>
              <a:rPr lang="en-US" dirty="0"/>
              <a:t>EU provisions for a liberal internal market</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65360"/>
            <a:ext cx="11801743" cy="2341476"/>
          </a:xfrm>
          <a:prstGeom prst="rect">
            <a:avLst/>
          </a:prstGeom>
        </p:spPr>
      </p:pic>
      <p:pic>
        <p:nvPicPr>
          <p:cNvPr id="8" name="Bille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8"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1604"/>
            <a:ext cx="11541968" cy="907865"/>
          </a:xfrm>
          <a:prstGeom prst="rect">
            <a:avLst/>
          </a:prstGeom>
        </p:spPr>
      </p:pic>
    </p:spTree>
    <p:extLst>
      <p:ext uri="{BB962C8B-B14F-4D97-AF65-F5344CB8AC3E}">
        <p14:creationId xmlns:p14="http://schemas.microsoft.com/office/powerpoint/2010/main" val="355584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2001 to 2006</a:t>
            </a:r>
            <a:endParaRPr lang="da-DK" dirty="0"/>
          </a:p>
        </p:txBody>
      </p:sp>
      <p:sp>
        <p:nvSpPr>
          <p:cNvPr id="3" name="Pladsholder til tekst 2"/>
          <p:cNvSpPr>
            <a:spLocks noGrp="1"/>
          </p:cNvSpPr>
          <p:nvPr>
            <p:ph type="body" sz="quarter" idx="11"/>
          </p:nvPr>
        </p:nvSpPr>
        <p:spPr/>
        <p:txBody>
          <a:bodyPr/>
          <a:lstStyle/>
          <a:p>
            <a:r>
              <a:rPr lang="en-US" dirty="0"/>
              <a:t>A new era for the supply of electricity</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58772"/>
            <a:ext cx="11790964" cy="2354652"/>
          </a:xfrm>
          <a:prstGeom prst="rect">
            <a:avLst/>
          </a:prstGeom>
        </p:spPr>
      </p:pic>
      <p:pic>
        <p:nvPicPr>
          <p:cNvPr id="9" name="Billed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50777" y="781875"/>
            <a:ext cx="2581251" cy="3413279"/>
          </a:xfrm>
          <a:prstGeom prst="rect">
            <a:avLst/>
          </a:prstGeom>
          <a:ln>
            <a:noFill/>
          </a:ln>
          <a:effectLst>
            <a:outerShdw blurRad="292100" dist="139700" dir="2700000" algn="tl" rotWithShape="0">
              <a:srgbClr val="333333">
                <a:alpha val="65000"/>
              </a:srgbClr>
            </a:outerShdw>
          </a:effectLst>
        </p:spPr>
      </p:pic>
      <p:sp>
        <p:nvSpPr>
          <p:cNvPr id="5" name="Rektangel 4"/>
          <p:cNvSpPr/>
          <p:nvPr/>
        </p:nvSpPr>
        <p:spPr>
          <a:xfrm>
            <a:off x="6802016" y="735220"/>
            <a:ext cx="1836795" cy="2308324"/>
          </a:xfrm>
          <a:prstGeom prst="rect">
            <a:avLst/>
          </a:prstGeom>
        </p:spPr>
        <p:txBody>
          <a:bodyPr wrap="square">
            <a:spAutoFit/>
          </a:bodyPr>
          <a:lstStyle/>
          <a:p>
            <a:r>
              <a:rPr lang="en-US" sz="1200" dirty="0">
                <a:solidFill>
                  <a:srgbClr val="274735"/>
                </a:solidFill>
                <a:latin typeface="Bahnschrift" panose="020B0502040204020203" pitchFamily="34" charset="0"/>
              </a:rPr>
              <a:t>The integration of day-ahead markets started with the </a:t>
            </a:r>
            <a:r>
              <a:rPr lang="en-US" sz="1200" dirty="0" err="1">
                <a:solidFill>
                  <a:srgbClr val="274735"/>
                </a:solidFill>
                <a:latin typeface="Bahnschrift" panose="020B0502040204020203" pitchFamily="34" charset="0"/>
              </a:rPr>
              <a:t>liberalisation</a:t>
            </a:r>
            <a:r>
              <a:rPr lang="en-US" sz="1200" dirty="0">
                <a:solidFill>
                  <a:srgbClr val="274735"/>
                </a:solidFill>
                <a:latin typeface="Bahnschrift" panose="020B0502040204020203" pitchFamily="34" charset="0"/>
              </a:rPr>
              <a:t> in 1999 and by 2021, 25 countries have fully integrated day-ahead markets, and an electricity demand of around 3,000 </a:t>
            </a:r>
            <a:r>
              <a:rPr lang="en-US" sz="1200" dirty="0" err="1">
                <a:solidFill>
                  <a:srgbClr val="274735"/>
                </a:solidFill>
                <a:latin typeface="Bahnschrift" panose="020B0502040204020203" pitchFamily="34" charset="0"/>
              </a:rPr>
              <a:t>TWh</a:t>
            </a:r>
            <a:r>
              <a:rPr lang="en-US" sz="1200" dirty="0">
                <a:solidFill>
                  <a:srgbClr val="274735"/>
                </a:solidFill>
                <a:latin typeface="Bahnschrift" panose="020B0502040204020203" pitchFamily="34" charset="0"/>
              </a:rPr>
              <a:t>/year (ENTSO-E). More information can be found at (ENTSO-E, 2021)</a:t>
            </a:r>
          </a:p>
        </p:txBody>
      </p:sp>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1604"/>
            <a:ext cx="11541968" cy="907865"/>
          </a:xfrm>
          <a:prstGeom prst="rect">
            <a:avLst/>
          </a:prstGeom>
        </p:spPr>
      </p:pic>
    </p:spTree>
    <p:extLst>
      <p:ext uri="{BB962C8B-B14F-4D97-AF65-F5344CB8AC3E}">
        <p14:creationId xmlns:p14="http://schemas.microsoft.com/office/powerpoint/2010/main" val="251269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2007 to 2010</a:t>
            </a:r>
            <a:endParaRPr lang="da-DK" dirty="0"/>
          </a:p>
        </p:txBody>
      </p:sp>
      <p:sp>
        <p:nvSpPr>
          <p:cNvPr id="3" name="Pladsholder til tekst 2"/>
          <p:cNvSpPr>
            <a:spLocks noGrp="1"/>
          </p:cNvSpPr>
          <p:nvPr>
            <p:ph type="body" sz="quarter" idx="11"/>
          </p:nvPr>
        </p:nvSpPr>
        <p:spPr/>
        <p:txBody>
          <a:bodyPr/>
          <a:lstStyle/>
          <a:p>
            <a:r>
              <a:rPr lang="en-US" dirty="0"/>
              <a:t>DONG Energy pioneers the green transition </a:t>
            </a:r>
          </a:p>
          <a:p>
            <a:r>
              <a:rPr lang="en-US" dirty="0"/>
              <a:t>in response to new, long-term political targets</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77156"/>
            <a:ext cx="11801743" cy="2317884"/>
          </a:xfrm>
          <a:prstGeom prst="rect">
            <a:avLst/>
          </a:prstGeom>
        </p:spPr>
      </p:pic>
      <p:pic>
        <p:nvPicPr>
          <p:cNvPr id="8" name="Bille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8"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Tree>
    <p:extLst>
      <p:ext uri="{BB962C8B-B14F-4D97-AF65-F5344CB8AC3E}">
        <p14:creationId xmlns:p14="http://schemas.microsoft.com/office/powerpoint/2010/main" val="182494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2011 to 2016</a:t>
            </a:r>
            <a:endParaRPr lang="da-DK" dirty="0"/>
          </a:p>
        </p:txBody>
      </p:sp>
      <p:sp>
        <p:nvSpPr>
          <p:cNvPr id="3" name="Pladsholder til tekst 2"/>
          <p:cNvSpPr>
            <a:spLocks noGrp="1"/>
          </p:cNvSpPr>
          <p:nvPr>
            <p:ph type="body" sz="quarter" idx="11"/>
          </p:nvPr>
        </p:nvSpPr>
        <p:spPr/>
        <p:txBody>
          <a:bodyPr/>
          <a:lstStyle/>
          <a:p>
            <a:r>
              <a:rPr lang="en-US" dirty="0"/>
              <a:t>Denmark waves goodbye to coal </a:t>
            </a:r>
          </a:p>
          <a:p>
            <a:r>
              <a:rPr lang="en-US" dirty="0"/>
              <a:t>and DONG Energy expands overseas</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86971"/>
            <a:ext cx="11801743" cy="2335577"/>
          </a:xfrm>
          <a:prstGeom prst="rect">
            <a:avLst/>
          </a:prstGeom>
        </p:spPr>
      </p:pic>
      <p:pic>
        <p:nvPicPr>
          <p:cNvPr id="8" name="Bille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8"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15" name="Billed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Tree>
    <p:extLst>
      <p:ext uri="{BB962C8B-B14F-4D97-AF65-F5344CB8AC3E}">
        <p14:creationId xmlns:p14="http://schemas.microsoft.com/office/powerpoint/2010/main" val="399369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712314" y="1277295"/>
            <a:ext cx="10437768" cy="477278"/>
          </a:xfrm>
        </p:spPr>
        <p:txBody>
          <a:bodyPr/>
          <a:lstStyle/>
          <a:p>
            <a:r>
              <a:rPr lang="en-US" dirty="0">
                <a:latin typeface="Bahnschrift" panose="020B0502040204020203" pitchFamily="34" charset="0"/>
              </a:rPr>
              <a:t>Planning – setting ambitious and reliable </a:t>
            </a:r>
            <a:r>
              <a:rPr lang="en-US" dirty="0" smtClean="0">
                <a:latin typeface="Bahnschrift" panose="020B0502040204020203" pitchFamily="34" charset="0"/>
              </a:rPr>
              <a:t>targets</a:t>
            </a:r>
            <a:endParaRPr lang="en-US" dirty="0">
              <a:latin typeface="Bahnschrift" panose="020B0502040204020203" pitchFamily="34" charset="0"/>
            </a:endParaRPr>
          </a:p>
        </p:txBody>
      </p:sp>
      <p:sp>
        <p:nvSpPr>
          <p:cNvPr id="3" name="Pladsholder til tekst 2"/>
          <p:cNvSpPr>
            <a:spLocks noGrp="1"/>
          </p:cNvSpPr>
          <p:nvPr>
            <p:ph type="body" sz="quarter" idx="11"/>
          </p:nvPr>
        </p:nvSpPr>
        <p:spPr>
          <a:xfrm>
            <a:off x="712313" y="1928365"/>
            <a:ext cx="9885363" cy="741062"/>
          </a:xfrm>
        </p:spPr>
        <p:txBody>
          <a:bodyPr/>
          <a:lstStyle/>
          <a:p>
            <a:r>
              <a:rPr lang="en-US" dirty="0"/>
              <a:t>In order to achieve a clear, stable and transparent policy framework,</a:t>
            </a:r>
          </a:p>
          <a:p>
            <a:r>
              <a:rPr lang="en-US" dirty="0"/>
              <a:t>energy planning should meet the following conditions:</a:t>
            </a:r>
            <a:endParaRPr lang="da-DK" dirty="0"/>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5" name="Rektangel 4"/>
          <p:cNvSpPr/>
          <p:nvPr/>
        </p:nvSpPr>
        <p:spPr>
          <a:xfrm>
            <a:off x="712313" y="2784850"/>
            <a:ext cx="6705065" cy="3970318"/>
          </a:xfrm>
          <a:prstGeom prst="rect">
            <a:avLst/>
          </a:prstGeom>
        </p:spPr>
        <p:txBody>
          <a:bodyPr wrap="square" numCol="2" spcCol="36000">
            <a:spAutoFit/>
          </a:bodyPr>
          <a:lstStyle/>
          <a:p>
            <a:r>
              <a:rPr lang="en-US" sz="1400" dirty="0">
                <a:solidFill>
                  <a:srgbClr val="002060"/>
                </a:solidFill>
              </a:rPr>
              <a:t>1. </a:t>
            </a:r>
            <a:r>
              <a:rPr lang="en-US" sz="1400" b="1" dirty="0">
                <a:solidFill>
                  <a:srgbClr val="002060"/>
                </a:solidFill>
              </a:rPr>
              <a:t>Be long-term. </a:t>
            </a:r>
            <a:r>
              <a:rPr lang="en-US" sz="1400" dirty="0" smtClean="0">
                <a:solidFill>
                  <a:srgbClr val="002060"/>
                </a:solidFill>
              </a:rPr>
              <a:t>By </a:t>
            </a:r>
            <a:r>
              <a:rPr lang="en-US" sz="1400" dirty="0">
                <a:solidFill>
                  <a:srgbClr val="002060"/>
                </a:solidFill>
              </a:rPr>
              <a:t>being designed with </a:t>
            </a:r>
            <a:r>
              <a:rPr lang="en-US" sz="1400" dirty="0" smtClean="0">
                <a:solidFill>
                  <a:srgbClr val="002060"/>
                </a:solidFill>
              </a:rPr>
              <a:t>a long-term </a:t>
            </a:r>
            <a:r>
              <a:rPr lang="en-US" sz="1400" dirty="0">
                <a:solidFill>
                  <a:srgbClr val="002060"/>
                </a:solidFill>
              </a:rPr>
              <a:t>mindset, such plans provide a stable </a:t>
            </a:r>
            <a:r>
              <a:rPr lang="en-US" sz="1400" dirty="0" smtClean="0">
                <a:solidFill>
                  <a:srgbClr val="002060"/>
                </a:solidFill>
              </a:rPr>
              <a:t>framework and </a:t>
            </a:r>
            <a:r>
              <a:rPr lang="en-US" sz="1400" dirty="0">
                <a:solidFill>
                  <a:srgbClr val="002060"/>
                </a:solidFill>
              </a:rPr>
              <a:t>the long-term </a:t>
            </a:r>
            <a:r>
              <a:rPr lang="en-US" sz="1400" dirty="0" smtClean="0">
                <a:solidFill>
                  <a:srgbClr val="002060"/>
                </a:solidFill>
              </a:rPr>
              <a:t>horizon that </a:t>
            </a:r>
            <a:r>
              <a:rPr lang="en-US" sz="1400" dirty="0">
                <a:solidFill>
                  <a:srgbClr val="002060"/>
                </a:solidFill>
              </a:rPr>
              <a:t>industry </a:t>
            </a:r>
            <a:r>
              <a:rPr lang="en-US" sz="1400" dirty="0" smtClean="0">
                <a:solidFill>
                  <a:srgbClr val="002060"/>
                </a:solidFill>
              </a:rPr>
              <a:t>requires to </a:t>
            </a:r>
            <a:r>
              <a:rPr lang="en-US" sz="1400" dirty="0">
                <a:solidFill>
                  <a:srgbClr val="002060"/>
                </a:solidFill>
              </a:rPr>
              <a:t>join the transition. </a:t>
            </a:r>
            <a:endParaRPr lang="en-US" sz="1400" dirty="0" smtClean="0">
              <a:solidFill>
                <a:srgbClr val="002060"/>
              </a:solidFill>
            </a:endParaRPr>
          </a:p>
          <a:p>
            <a:endParaRPr lang="en-US" sz="1400" dirty="0" smtClean="0">
              <a:solidFill>
                <a:srgbClr val="002060"/>
              </a:solidFill>
            </a:endParaRPr>
          </a:p>
          <a:p>
            <a:r>
              <a:rPr lang="en-US" sz="1400" dirty="0" smtClean="0">
                <a:solidFill>
                  <a:srgbClr val="002060"/>
                </a:solidFill>
              </a:rPr>
              <a:t>2</a:t>
            </a:r>
            <a:r>
              <a:rPr lang="en-US" sz="1400" dirty="0">
                <a:solidFill>
                  <a:srgbClr val="002060"/>
                </a:solidFill>
              </a:rPr>
              <a:t>. </a:t>
            </a:r>
            <a:r>
              <a:rPr lang="en-US" sz="1400" b="1" dirty="0">
                <a:solidFill>
                  <a:srgbClr val="002060"/>
                </a:solidFill>
              </a:rPr>
              <a:t>Reflect transparency and stability</a:t>
            </a:r>
            <a:r>
              <a:rPr lang="en-US" sz="1400" dirty="0">
                <a:solidFill>
                  <a:srgbClr val="002060"/>
                </a:solidFill>
              </a:rPr>
              <a:t>. </a:t>
            </a:r>
            <a:r>
              <a:rPr lang="en-US" sz="1400" dirty="0" smtClean="0">
                <a:solidFill>
                  <a:srgbClr val="002060"/>
                </a:solidFill>
              </a:rPr>
              <a:t>If </a:t>
            </a:r>
            <a:r>
              <a:rPr lang="en-US" sz="1400" dirty="0">
                <a:solidFill>
                  <a:srgbClr val="002060"/>
                </a:solidFill>
              </a:rPr>
              <a:t>political decisions that </a:t>
            </a:r>
            <a:r>
              <a:rPr lang="en-US" sz="1400" dirty="0" smtClean="0">
                <a:solidFill>
                  <a:srgbClr val="002060"/>
                </a:solidFill>
              </a:rPr>
              <a:t>significantly affect the business case for </a:t>
            </a:r>
            <a:r>
              <a:rPr lang="en-US" sz="1400" dirty="0">
                <a:solidFill>
                  <a:srgbClr val="002060"/>
                </a:solidFill>
              </a:rPr>
              <a:t>large </a:t>
            </a:r>
            <a:r>
              <a:rPr lang="en-US" sz="1400" dirty="0" smtClean="0">
                <a:solidFill>
                  <a:srgbClr val="002060"/>
                </a:solidFill>
              </a:rPr>
              <a:t>investments are </a:t>
            </a:r>
            <a:r>
              <a:rPr lang="en-US" sz="1400" dirty="0">
                <a:solidFill>
                  <a:srgbClr val="002060"/>
                </a:solidFill>
              </a:rPr>
              <a:t>reversed, it will severely damage the </a:t>
            </a:r>
            <a:r>
              <a:rPr lang="en-US" sz="1400" dirty="0" smtClean="0">
                <a:solidFill>
                  <a:srgbClr val="002060"/>
                </a:solidFill>
              </a:rPr>
              <a:t>government’s</a:t>
            </a:r>
            <a:r>
              <a:rPr lang="en-US" sz="1400" dirty="0">
                <a:solidFill>
                  <a:srgbClr val="002060"/>
                </a:solidFill>
              </a:rPr>
              <a:t> </a:t>
            </a:r>
            <a:r>
              <a:rPr lang="en-US" sz="1400" dirty="0" smtClean="0">
                <a:solidFill>
                  <a:srgbClr val="002060"/>
                </a:solidFill>
              </a:rPr>
              <a:t>credibility with developers and investors, leading to higher prices and slower market uptake of RE.</a:t>
            </a:r>
          </a:p>
          <a:p>
            <a:endParaRPr lang="en-US" sz="1400" dirty="0">
              <a:solidFill>
                <a:srgbClr val="002060"/>
              </a:solidFill>
            </a:endParaRPr>
          </a:p>
          <a:p>
            <a:r>
              <a:rPr lang="en-US" sz="1400" dirty="0" smtClean="0">
                <a:solidFill>
                  <a:srgbClr val="002060"/>
                </a:solidFill>
              </a:rPr>
              <a:t>3</a:t>
            </a:r>
            <a:r>
              <a:rPr lang="en-US" sz="1400" dirty="0">
                <a:solidFill>
                  <a:srgbClr val="002060"/>
                </a:solidFill>
              </a:rPr>
              <a:t>. </a:t>
            </a:r>
            <a:r>
              <a:rPr lang="en-US" sz="1400" b="1" dirty="0">
                <a:solidFill>
                  <a:srgbClr val="002060"/>
                </a:solidFill>
              </a:rPr>
              <a:t>Include dialogue with the future players at the </a:t>
            </a:r>
            <a:r>
              <a:rPr lang="en-US" sz="1400" b="1" dirty="0" smtClean="0">
                <a:solidFill>
                  <a:srgbClr val="002060"/>
                </a:solidFill>
              </a:rPr>
              <a:t>early stages</a:t>
            </a:r>
            <a:r>
              <a:rPr lang="en-US" sz="1400" dirty="0">
                <a:solidFill>
                  <a:srgbClr val="002060"/>
                </a:solidFill>
              </a:rPr>
              <a:t>: a transparent dialogue between government </a:t>
            </a:r>
            <a:r>
              <a:rPr lang="en-US" sz="1400" dirty="0" smtClean="0">
                <a:solidFill>
                  <a:srgbClr val="002060"/>
                </a:solidFill>
              </a:rPr>
              <a:t>and industry </a:t>
            </a:r>
            <a:r>
              <a:rPr lang="en-US" sz="1400" dirty="0">
                <a:solidFill>
                  <a:srgbClr val="002060"/>
                </a:solidFill>
              </a:rPr>
              <a:t>can give the necessary inputs for designing </a:t>
            </a:r>
            <a:r>
              <a:rPr lang="en-US" sz="1400" dirty="0" smtClean="0">
                <a:solidFill>
                  <a:srgbClr val="002060"/>
                </a:solidFill>
              </a:rPr>
              <a:t>the rules </a:t>
            </a:r>
            <a:r>
              <a:rPr lang="en-US" sz="1400" dirty="0">
                <a:solidFill>
                  <a:srgbClr val="002060"/>
                </a:solidFill>
              </a:rPr>
              <a:t>from parties involved. Denmark has used </a:t>
            </a:r>
            <a:r>
              <a:rPr lang="en-US" sz="1400" dirty="0" smtClean="0">
                <a:solidFill>
                  <a:srgbClr val="002060"/>
                </a:solidFill>
              </a:rPr>
              <a:t>industry dialogue </a:t>
            </a:r>
            <a:r>
              <a:rPr lang="en-US" sz="1400" dirty="0">
                <a:solidFill>
                  <a:srgbClr val="002060"/>
                </a:solidFill>
              </a:rPr>
              <a:t>as a methodology for collecting input e.g., </a:t>
            </a:r>
            <a:r>
              <a:rPr lang="en-US" sz="1400" dirty="0" smtClean="0">
                <a:solidFill>
                  <a:srgbClr val="002060"/>
                </a:solidFill>
              </a:rPr>
              <a:t>for designing </a:t>
            </a:r>
            <a:r>
              <a:rPr lang="en-US" sz="1400" dirty="0">
                <a:solidFill>
                  <a:srgbClr val="002060"/>
                </a:solidFill>
              </a:rPr>
              <a:t>auctions or for collecting technology data </a:t>
            </a:r>
            <a:r>
              <a:rPr lang="en-US" sz="1400" dirty="0" smtClean="0">
                <a:solidFill>
                  <a:srgbClr val="002060"/>
                </a:solidFill>
              </a:rPr>
              <a:t>to use </a:t>
            </a:r>
            <a:r>
              <a:rPr lang="en-US" sz="1400" dirty="0">
                <a:solidFill>
                  <a:srgbClr val="002060"/>
                </a:solidFill>
              </a:rPr>
              <a:t>in long-term analyses (technology catalogue). </a:t>
            </a:r>
            <a:endParaRPr lang="en-US" sz="1400" dirty="0" smtClean="0">
              <a:solidFill>
                <a:srgbClr val="002060"/>
              </a:solidFill>
            </a:endParaRPr>
          </a:p>
          <a:p>
            <a:endParaRPr lang="en-US" sz="1400" dirty="0">
              <a:solidFill>
                <a:srgbClr val="002060"/>
              </a:solidFill>
            </a:endParaRPr>
          </a:p>
          <a:p>
            <a:r>
              <a:rPr lang="en-US" sz="1400" dirty="0" smtClean="0">
                <a:solidFill>
                  <a:srgbClr val="002060"/>
                </a:solidFill>
              </a:rPr>
              <a:t>4</a:t>
            </a:r>
            <a:r>
              <a:rPr lang="en-US" sz="1400" dirty="0">
                <a:solidFill>
                  <a:srgbClr val="002060"/>
                </a:solidFill>
              </a:rPr>
              <a:t>. Be </a:t>
            </a:r>
            <a:r>
              <a:rPr lang="en-US" sz="1400" b="1" dirty="0">
                <a:solidFill>
                  <a:srgbClr val="002060"/>
                </a:solidFill>
              </a:rPr>
              <a:t>supported by the legislation through </a:t>
            </a:r>
            <a:r>
              <a:rPr lang="en-US" sz="1400" b="1" dirty="0" smtClean="0">
                <a:solidFill>
                  <a:srgbClr val="002060"/>
                </a:solidFill>
              </a:rPr>
              <a:t>concrete reforms</a:t>
            </a:r>
            <a:r>
              <a:rPr lang="en-US" sz="1400" dirty="0">
                <a:solidFill>
                  <a:srgbClr val="002060"/>
                </a:solidFill>
              </a:rPr>
              <a:t>. The first step requires the development </a:t>
            </a:r>
            <a:r>
              <a:rPr lang="en-US" sz="1400" dirty="0" smtClean="0">
                <a:solidFill>
                  <a:srgbClr val="002060"/>
                </a:solidFill>
              </a:rPr>
              <a:t>of a </a:t>
            </a:r>
            <a:r>
              <a:rPr lang="en-US" sz="1400" dirty="0">
                <a:solidFill>
                  <a:srgbClr val="002060"/>
                </a:solidFill>
              </a:rPr>
              <a:t>reliable plan with calculations of when and how </a:t>
            </a:r>
            <a:r>
              <a:rPr lang="en-US" sz="1400" dirty="0" smtClean="0">
                <a:solidFill>
                  <a:srgbClr val="002060"/>
                </a:solidFill>
              </a:rPr>
              <a:t>to achieve </a:t>
            </a:r>
            <a:r>
              <a:rPr lang="en-US" sz="1400" dirty="0">
                <a:solidFill>
                  <a:srgbClr val="002060"/>
                </a:solidFill>
              </a:rPr>
              <a:t>the targets in accordance with </a:t>
            </a:r>
            <a:r>
              <a:rPr lang="en-US" sz="1400" dirty="0" smtClean="0">
                <a:solidFill>
                  <a:srgbClr val="002060"/>
                </a:solidFill>
              </a:rPr>
              <a:t>socio-economic priorities</a:t>
            </a:r>
            <a:r>
              <a:rPr lang="en-US" sz="1400" dirty="0">
                <a:solidFill>
                  <a:srgbClr val="002060"/>
                </a:solidFill>
              </a:rPr>
              <a:t>. This will then be implemented by </a:t>
            </a:r>
            <a:r>
              <a:rPr lang="en-US" sz="1400" dirty="0" smtClean="0">
                <a:solidFill>
                  <a:srgbClr val="002060"/>
                </a:solidFill>
              </a:rPr>
              <a:t>government institutions</a:t>
            </a:r>
            <a:r>
              <a:rPr lang="en-US" sz="1400" dirty="0">
                <a:solidFill>
                  <a:srgbClr val="002060"/>
                </a:solidFill>
              </a:rPr>
              <a:t>. An example is the EU 20/20/20 targets, </a:t>
            </a:r>
            <a:r>
              <a:rPr lang="en-US" sz="1400" dirty="0" smtClean="0">
                <a:solidFill>
                  <a:srgbClr val="002060"/>
                </a:solidFill>
              </a:rPr>
              <a:t>set in </a:t>
            </a:r>
            <a:r>
              <a:rPr lang="en-US" sz="1400" dirty="0">
                <a:solidFill>
                  <a:srgbClr val="002060"/>
                </a:solidFill>
              </a:rPr>
              <a:t>2007 and followed by targets that were enacted in </a:t>
            </a:r>
            <a:r>
              <a:rPr lang="en-US" sz="1400" dirty="0" smtClean="0">
                <a:solidFill>
                  <a:srgbClr val="002060"/>
                </a:solidFill>
              </a:rPr>
              <a:t>legislation in 2009</a:t>
            </a:r>
            <a:r>
              <a:rPr lang="en-US" sz="1400" dirty="0">
                <a:solidFill>
                  <a:srgbClr val="002060"/>
                </a:solidFill>
              </a:rPr>
              <a:t>. </a:t>
            </a:r>
            <a:endParaRPr lang="en-US" sz="1400" dirty="0" smtClean="0">
              <a:solidFill>
                <a:srgbClr val="002060"/>
              </a:solidFill>
            </a:endParaRPr>
          </a:p>
          <a:p>
            <a:r>
              <a:rPr lang="en-US" sz="1400" dirty="0" smtClean="0">
                <a:solidFill>
                  <a:srgbClr val="002060"/>
                </a:solidFill>
                <a:latin typeface="Bahnschrift Light SemiCondensed" panose="020B0502040204020203" pitchFamily="34" charset="0"/>
              </a:rPr>
              <a:t/>
            </a:r>
            <a:br>
              <a:rPr lang="en-US" sz="1400" dirty="0" smtClean="0">
                <a:solidFill>
                  <a:srgbClr val="002060"/>
                </a:solidFill>
                <a:latin typeface="Bahnschrift Light SemiCondensed" panose="020B0502040204020203" pitchFamily="34" charset="0"/>
              </a:rPr>
            </a:br>
            <a:endParaRPr lang="en-US" sz="1400" dirty="0" smtClean="0">
              <a:solidFill>
                <a:srgbClr val="002060"/>
              </a:solidFill>
              <a:latin typeface="Bahnschrift Light SemiCondensed" panose="020B0502040204020203" pitchFamily="34" charset="0"/>
            </a:endParaRPr>
          </a:p>
          <a:p>
            <a:r>
              <a:rPr lang="en-US" sz="1400" dirty="0" smtClean="0">
                <a:solidFill>
                  <a:srgbClr val="002060"/>
                </a:solidFill>
                <a:latin typeface="Bahnschrift Light SemiCondensed" panose="020B0502040204020203" pitchFamily="34" charset="0"/>
              </a:rPr>
              <a:t>More info </a:t>
            </a:r>
            <a:r>
              <a:rPr lang="en-US" sz="1400" dirty="0" smtClean="0">
                <a:solidFill>
                  <a:srgbClr val="002060"/>
                </a:solidFill>
                <a:latin typeface="Bahnschrift Light SemiCondensed" panose="020B0502040204020203" pitchFamily="34" charset="0"/>
                <a:hlinkClick r:id="rId3"/>
              </a:rPr>
              <a:t>here</a:t>
            </a:r>
            <a:endParaRPr lang="en-US" sz="1400" dirty="0">
              <a:solidFill>
                <a:srgbClr val="002060"/>
              </a:solidFill>
              <a:latin typeface="Bahnschrift Light SemiCondensed" panose="020B0502040204020203" pitchFamily="34" charset="0"/>
            </a:endParaRPr>
          </a:p>
        </p:txBody>
      </p:sp>
      <p:sp>
        <p:nvSpPr>
          <p:cNvPr id="6" name="Kombinationstegning 5"/>
          <p:cNvSpPr/>
          <p:nvPr/>
        </p:nvSpPr>
        <p:spPr>
          <a:xfrm flipV="1">
            <a:off x="5787851" y="3366192"/>
            <a:ext cx="6209881" cy="4190163"/>
          </a:xfrm>
          <a:custGeom>
            <a:avLst/>
            <a:gdLst>
              <a:gd name="connsiteX0" fmla="*/ 8119068 w 8129117"/>
              <a:gd name="connsiteY0" fmla="*/ 20097 h 3175279"/>
              <a:gd name="connsiteX1" fmla="*/ 8129117 w 8129117"/>
              <a:gd name="connsiteY1" fmla="*/ 2220686 h 3175279"/>
              <a:gd name="connsiteX2" fmla="*/ 5114611 w 8129117"/>
              <a:gd name="connsiteY2" fmla="*/ 3175279 h 3175279"/>
              <a:gd name="connsiteX3" fmla="*/ 0 w 8129117"/>
              <a:gd name="connsiteY3" fmla="*/ 0 h 3175279"/>
              <a:gd name="connsiteX4" fmla="*/ 8119068 w 8129117"/>
              <a:gd name="connsiteY4" fmla="*/ 20097 h 3175279"/>
              <a:gd name="connsiteX0" fmla="*/ 8139165 w 8139610"/>
              <a:gd name="connsiteY0" fmla="*/ 29144 h 3175279"/>
              <a:gd name="connsiteX1" fmla="*/ 8129117 w 8139610"/>
              <a:gd name="connsiteY1" fmla="*/ 2220686 h 3175279"/>
              <a:gd name="connsiteX2" fmla="*/ 5114611 w 8139610"/>
              <a:gd name="connsiteY2" fmla="*/ 3175279 h 3175279"/>
              <a:gd name="connsiteX3" fmla="*/ 0 w 8139610"/>
              <a:gd name="connsiteY3" fmla="*/ 0 h 3175279"/>
              <a:gd name="connsiteX4" fmla="*/ 8139165 w 8139610"/>
              <a:gd name="connsiteY4" fmla="*/ 29144 h 3175279"/>
              <a:gd name="connsiteX0" fmla="*/ 8088923 w 8089368"/>
              <a:gd name="connsiteY0" fmla="*/ 2005 h 3148140"/>
              <a:gd name="connsiteX1" fmla="*/ 8078875 w 8089368"/>
              <a:gd name="connsiteY1" fmla="*/ 2193547 h 3148140"/>
              <a:gd name="connsiteX2" fmla="*/ 5064369 w 8089368"/>
              <a:gd name="connsiteY2" fmla="*/ 3148140 h 3148140"/>
              <a:gd name="connsiteX3" fmla="*/ 0 w 8089368"/>
              <a:gd name="connsiteY3" fmla="*/ 0 h 3148140"/>
              <a:gd name="connsiteX4" fmla="*/ 8088923 w 8089368"/>
              <a:gd name="connsiteY4" fmla="*/ 2005 h 3148140"/>
              <a:gd name="connsiteX0" fmla="*/ 8088923 w 8089890"/>
              <a:gd name="connsiteY0" fmla="*/ 2005 h 3148140"/>
              <a:gd name="connsiteX1" fmla="*/ 8088924 w 8089890"/>
              <a:gd name="connsiteY1" fmla="*/ 2463475 h 3148140"/>
              <a:gd name="connsiteX2" fmla="*/ 5064369 w 8089890"/>
              <a:gd name="connsiteY2" fmla="*/ 3148140 h 3148140"/>
              <a:gd name="connsiteX3" fmla="*/ 0 w 8089890"/>
              <a:gd name="connsiteY3" fmla="*/ 0 h 3148140"/>
              <a:gd name="connsiteX4" fmla="*/ 8088923 w 8089890"/>
              <a:gd name="connsiteY4" fmla="*/ 2005 h 3148140"/>
              <a:gd name="connsiteX0" fmla="*/ 7908053 w 7909020"/>
              <a:gd name="connsiteY0" fmla="*/ 0 h 3146135"/>
              <a:gd name="connsiteX1" fmla="*/ 7908054 w 7909020"/>
              <a:gd name="connsiteY1" fmla="*/ 2461470 h 3146135"/>
              <a:gd name="connsiteX2" fmla="*/ 4883499 w 7909020"/>
              <a:gd name="connsiteY2" fmla="*/ 3146135 h 3146135"/>
              <a:gd name="connsiteX3" fmla="*/ 0 w 7909020"/>
              <a:gd name="connsiteY3" fmla="*/ 6993 h 3146135"/>
              <a:gd name="connsiteX4" fmla="*/ 7908053 w 7909020"/>
              <a:gd name="connsiteY4" fmla="*/ 0 h 3146135"/>
              <a:gd name="connsiteX0" fmla="*/ 7908053 w 7908498"/>
              <a:gd name="connsiteY0" fmla="*/ 0 h 3146135"/>
              <a:gd name="connsiteX1" fmla="*/ 7898006 w 7908498"/>
              <a:gd name="connsiteY1" fmla="*/ 2623426 h 3146135"/>
              <a:gd name="connsiteX2" fmla="*/ 4883499 w 7908498"/>
              <a:gd name="connsiteY2" fmla="*/ 3146135 h 3146135"/>
              <a:gd name="connsiteX3" fmla="*/ 0 w 7908498"/>
              <a:gd name="connsiteY3" fmla="*/ 6993 h 3146135"/>
              <a:gd name="connsiteX4" fmla="*/ 7908053 w 7908498"/>
              <a:gd name="connsiteY4" fmla="*/ 0 h 3146135"/>
              <a:gd name="connsiteX0" fmla="*/ 7908053 w 7909020"/>
              <a:gd name="connsiteY0" fmla="*/ 0 h 3146135"/>
              <a:gd name="connsiteX1" fmla="*/ 7908054 w 7909020"/>
              <a:gd name="connsiteY1" fmla="*/ 2605432 h 3146135"/>
              <a:gd name="connsiteX2" fmla="*/ 4883499 w 7909020"/>
              <a:gd name="connsiteY2" fmla="*/ 3146135 h 3146135"/>
              <a:gd name="connsiteX3" fmla="*/ 0 w 7909020"/>
              <a:gd name="connsiteY3" fmla="*/ 6993 h 3146135"/>
              <a:gd name="connsiteX4" fmla="*/ 7908053 w 7909020"/>
              <a:gd name="connsiteY4" fmla="*/ 0 h 3146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9020" h="3146135">
                <a:moveTo>
                  <a:pt x="7908053" y="0"/>
                </a:moveTo>
                <a:cubicBezTo>
                  <a:pt x="7911403" y="733530"/>
                  <a:pt x="7904704" y="1871902"/>
                  <a:pt x="7908054" y="2605432"/>
                </a:cubicBezTo>
                <a:lnTo>
                  <a:pt x="4883499" y="3146135"/>
                </a:lnTo>
                <a:lnTo>
                  <a:pt x="0" y="6993"/>
                </a:lnTo>
                <a:lnTo>
                  <a:pt x="790805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254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23675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Economic </a:t>
            </a:r>
            <a:r>
              <a:rPr lang="en-US" dirty="0" smtClean="0">
                <a:latin typeface="Bahnschrift" panose="020B0502040204020203" pitchFamily="34" charset="0"/>
              </a:rPr>
              <a:t>incentives</a:t>
            </a:r>
            <a:endParaRPr lang="en-US" dirty="0">
              <a:latin typeface="Bahnschrift" panose="020B0502040204020203" pitchFamily="34" charset="0"/>
            </a:endParaRPr>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8" name="Rektangel 7"/>
          <p:cNvSpPr/>
          <p:nvPr/>
        </p:nvSpPr>
        <p:spPr>
          <a:xfrm>
            <a:off x="7524432" y="2190709"/>
            <a:ext cx="4302908" cy="2492990"/>
          </a:xfrm>
          <a:prstGeom prst="rect">
            <a:avLst/>
          </a:prstGeom>
        </p:spPr>
        <p:txBody>
          <a:bodyPr wrap="square">
            <a:spAutoFit/>
          </a:bodyPr>
          <a:lstStyle/>
          <a:p>
            <a:endParaRPr lang="en-US" sz="1200" dirty="0">
              <a:solidFill>
                <a:srgbClr val="002060"/>
              </a:solidFill>
              <a:latin typeface="Bahnschrift" panose="020B0502040204020203" pitchFamily="34" charset="0"/>
            </a:endParaRPr>
          </a:p>
          <a:p>
            <a:r>
              <a:rPr lang="en-US" sz="1200" dirty="0">
                <a:solidFill>
                  <a:srgbClr val="002060"/>
                </a:solidFill>
                <a:latin typeface="Bahnschrift" panose="020B0502040204020203" pitchFamily="34" charset="0"/>
              </a:rPr>
              <a:t>The EU </a:t>
            </a:r>
            <a:r>
              <a:rPr lang="en-US" sz="1200" dirty="0" err="1" smtClean="0">
                <a:solidFill>
                  <a:srgbClr val="002060"/>
                </a:solidFill>
                <a:latin typeface="Bahnschrift" panose="020B0502040204020203" pitchFamily="34" charset="0"/>
              </a:rPr>
              <a:t>Emmissions</a:t>
            </a:r>
            <a:r>
              <a:rPr lang="en-US" sz="1200" dirty="0" smtClean="0">
                <a:solidFill>
                  <a:srgbClr val="002060"/>
                </a:solidFill>
                <a:latin typeface="Bahnschrift" panose="020B0502040204020203" pitchFamily="34" charset="0"/>
              </a:rPr>
              <a:t> Trading Scheme </a:t>
            </a:r>
            <a:r>
              <a:rPr lang="en-US" sz="1200" dirty="0">
                <a:solidFill>
                  <a:srgbClr val="002060"/>
                </a:solidFill>
                <a:latin typeface="Bahnschrift" panose="020B0502040204020203" pitchFamily="34" charset="0"/>
              </a:rPr>
              <a:t>has </a:t>
            </a:r>
            <a:r>
              <a:rPr lang="en-US" sz="1200" dirty="0" smtClean="0">
                <a:solidFill>
                  <a:srgbClr val="002060"/>
                </a:solidFill>
                <a:latin typeface="Bahnschrift" panose="020B0502040204020203" pitchFamily="34" charset="0"/>
              </a:rPr>
              <a:t>been a driver since it was introduced in 2005, based on “cap and trade” principle. </a:t>
            </a:r>
          </a:p>
          <a:p>
            <a:endParaRPr lang="en-US" sz="1200" dirty="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Carbon prices are high again now. Even when they were low, such as from 2008-2018, Energy Companies such as DONG/</a:t>
            </a:r>
            <a:r>
              <a:rPr lang="en-US" sz="1200" dirty="0" err="1" smtClean="0">
                <a:solidFill>
                  <a:srgbClr val="002060"/>
                </a:solidFill>
                <a:latin typeface="Bahnschrift" panose="020B0502040204020203" pitchFamily="34" charset="0"/>
              </a:rPr>
              <a:t>Ørsted</a:t>
            </a:r>
            <a:r>
              <a:rPr lang="en-US" sz="1200" dirty="0" smtClean="0">
                <a:solidFill>
                  <a:srgbClr val="002060"/>
                </a:solidFill>
                <a:latin typeface="Bahnschrift" panose="020B0502040204020203" pitchFamily="34" charset="0"/>
              </a:rPr>
              <a:t> were forced to plan and make business decisions for scenarios with high carbon prices</a:t>
            </a:r>
            <a:endParaRPr lang="en-US" sz="1200" dirty="0">
              <a:solidFill>
                <a:srgbClr val="002060"/>
              </a:solidFill>
              <a:latin typeface="Bahnschrift" panose="020B0502040204020203" pitchFamily="34" charset="0"/>
            </a:endParaRPr>
          </a:p>
          <a:p>
            <a:endParaRPr lang="en-US" sz="1200" dirty="0">
              <a:solidFill>
                <a:srgbClr val="002060"/>
              </a:solidFill>
              <a:latin typeface="Bahnschrift" panose="020B0502040204020203" pitchFamily="34" charset="0"/>
            </a:endParaRPr>
          </a:p>
          <a:p>
            <a:r>
              <a:rPr lang="en-US" sz="1200" dirty="0">
                <a:solidFill>
                  <a:srgbClr val="002060"/>
                </a:solidFill>
                <a:latin typeface="Bahnschrift" panose="020B0502040204020203" pitchFamily="34" charset="0"/>
              </a:rPr>
              <a:t>CO2 taxes were introduced in 1992 in Denmark</a:t>
            </a:r>
          </a:p>
          <a:p>
            <a:endParaRPr lang="en-US" sz="1200" dirty="0">
              <a:solidFill>
                <a:srgbClr val="002060"/>
              </a:solidFill>
              <a:latin typeface="Bahnschrift" panose="020B0502040204020203" pitchFamily="34" charset="0"/>
            </a:endParaRPr>
          </a:p>
          <a:p>
            <a:endParaRPr lang="en-US" sz="1200" dirty="0">
              <a:solidFill>
                <a:srgbClr val="002060"/>
              </a:solidFill>
              <a:latin typeface="Bahnschrift" panose="020B0502040204020203" pitchFamily="34" charset="0"/>
            </a:endParaRPr>
          </a:p>
        </p:txBody>
      </p:sp>
      <p:sp>
        <p:nvSpPr>
          <p:cNvPr id="9" name="Pladsholder til tekst 6">
            <a:extLst>
              <a:ext uri="{FF2B5EF4-FFF2-40B4-BE49-F238E27FC236}">
                <a16:creationId xmlns:a16="http://schemas.microsoft.com/office/drawing/2014/main" id="{E703DBD9-9BC9-234C-92DC-9FA4689AF703}"/>
              </a:ext>
            </a:extLst>
          </p:cNvPr>
          <p:cNvSpPr txBox="1">
            <a:spLocks/>
          </p:cNvSpPr>
          <p:nvPr/>
        </p:nvSpPr>
        <p:spPr>
          <a:xfrm>
            <a:off x="5654994" y="4544725"/>
            <a:ext cx="2511229" cy="205778"/>
          </a:xfrm>
          <a:prstGeom prst="rect">
            <a:avLst/>
          </a:prstGeom>
        </p:spPr>
        <p:txBody>
          <a:bodyPr vert="horz" wrap="square" lIns="81869" tIns="40934" rIns="81869" bIns="40934" rtlCol="0">
            <a:spAutoFit/>
          </a:bodyPr>
          <a:lstStyle>
            <a:lvl1pPr marL="0" indent="0" algn="l" defTabSz="818693" rtl="0" eaLnBrk="1" latinLnBrk="0" hangingPunct="1">
              <a:spcBef>
                <a:spcPct val="20000"/>
              </a:spcBef>
              <a:buClr>
                <a:srgbClr val="FF0000"/>
              </a:buClr>
              <a:buFontTx/>
              <a:buNone/>
              <a:defRPr sz="1800" b="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sz="800" i="1" dirty="0" smtClean="0">
                <a:solidFill>
                  <a:schemeClr val="tx1">
                    <a:lumMod val="75000"/>
                    <a:lumOff val="25000"/>
                  </a:schemeClr>
                </a:solidFill>
                <a:latin typeface="Segoe UI Light" panose="020B0502040204020203" pitchFamily="34" charset="0"/>
                <a:cs typeface="Segoe UI Light" panose="020B0502040204020203" pitchFamily="34" charset="0"/>
              </a:rPr>
              <a:t>Source: Sandbag.be</a:t>
            </a:r>
            <a:endParaRPr lang="en-GB" sz="800" i="1" dirty="0">
              <a:solidFill>
                <a:schemeClr val="tx1">
                  <a:lumMod val="75000"/>
                  <a:lumOff val="25000"/>
                </a:schemeClr>
              </a:solidFill>
              <a:latin typeface="Segoe UI Light" panose="020B0502040204020203" pitchFamily="34" charset="0"/>
              <a:cs typeface="Segoe UI Light" panose="020B0502040204020203" pitchFamily="34" charset="0"/>
            </a:endParaRPr>
          </a:p>
        </p:txBody>
      </p:sp>
      <p:pic>
        <p:nvPicPr>
          <p:cNvPr id="5" name="Billede 4"/>
          <p:cNvPicPr>
            <a:picLocks noChangeAspect="1"/>
          </p:cNvPicPr>
          <p:nvPr/>
        </p:nvPicPr>
        <p:blipFill>
          <a:blip r:embed="rId3"/>
          <a:stretch>
            <a:fillRect/>
          </a:stretch>
        </p:blipFill>
        <p:spPr>
          <a:xfrm>
            <a:off x="439837" y="2103141"/>
            <a:ext cx="6675757" cy="2390086"/>
          </a:xfrm>
          <a:prstGeom prst="rect">
            <a:avLst/>
          </a:prstGeom>
        </p:spPr>
      </p:pic>
    </p:spTree>
    <p:extLst>
      <p:ext uri="{BB962C8B-B14F-4D97-AF65-F5344CB8AC3E}">
        <p14:creationId xmlns:p14="http://schemas.microsoft.com/office/powerpoint/2010/main" val="114355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Competition</a:t>
            </a:r>
            <a:endParaRPr lang="da-DK" dirty="0"/>
          </a:p>
        </p:txBody>
      </p:sp>
      <p:sp>
        <p:nvSpPr>
          <p:cNvPr id="3" name="Pladsholder til tekst 2"/>
          <p:cNvSpPr>
            <a:spLocks noGrp="1"/>
          </p:cNvSpPr>
          <p:nvPr>
            <p:ph type="body" sz="quarter" idx="11"/>
          </p:nvPr>
        </p:nvSpPr>
        <p:spPr>
          <a:xfrm>
            <a:off x="712313" y="2117984"/>
            <a:ext cx="9885363" cy="466138"/>
          </a:xfrm>
        </p:spPr>
        <p:txBody>
          <a:bodyPr/>
          <a:lstStyle/>
          <a:p>
            <a:endParaRPr lang="da-DK" dirty="0"/>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6" name="Rektangel 5"/>
          <p:cNvSpPr/>
          <p:nvPr/>
        </p:nvSpPr>
        <p:spPr>
          <a:xfrm>
            <a:off x="712312" y="3360766"/>
            <a:ext cx="9885363" cy="3170099"/>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Generators can focus on competing on generation cost</a:t>
            </a: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After this focus on reductions in cost, they could compete in </a:t>
            </a:r>
            <a:r>
              <a:rPr lang="en-US" sz="2000" dirty="0" err="1" smtClean="0">
                <a:solidFill>
                  <a:srgbClr val="002060"/>
                </a:solidFill>
                <a:latin typeface="Bahnschrift Light SemiCondensed" panose="020B0502040204020203" pitchFamily="34" charset="0"/>
              </a:rPr>
              <a:t>neighbouring</a:t>
            </a:r>
            <a:r>
              <a:rPr lang="en-US" sz="2000" dirty="0" smtClean="0">
                <a:solidFill>
                  <a:srgbClr val="002060"/>
                </a:solidFill>
                <a:latin typeface="Bahnschrift Light SemiCondensed" panose="020B0502040204020203" pitchFamily="34" charset="0"/>
              </a:rPr>
              <a:t> countries’ markets</a:t>
            </a:r>
          </a:p>
          <a:p>
            <a:pPr marL="285750" indent="-285750">
              <a:buFont typeface="Arial" panose="020B0604020202020204" pitchFamily="34" charset="0"/>
              <a:buChar char="•"/>
            </a:pPr>
            <a:r>
              <a:rPr lang="en-US" sz="2000" dirty="0">
                <a:solidFill>
                  <a:srgbClr val="002060"/>
                </a:solidFill>
                <a:latin typeface="Bahnschrift Light SemiCondensed" panose="020B0502040204020203" pitchFamily="34" charset="0"/>
              </a:rPr>
              <a:t>This has created a vibrant competitive offshore wind industry in Denmark (3 out of 6 bidders in Thor are at least partly Danish)</a:t>
            </a:r>
          </a:p>
          <a:p>
            <a:pPr marL="285750" indent="-285750">
              <a:buFont typeface="Arial" panose="020B0604020202020204" pitchFamily="34" charset="0"/>
              <a:buChar char="•"/>
            </a:pPr>
            <a:endParaRPr lang="en-US" sz="2000" dirty="0" smtClean="0">
              <a:solidFill>
                <a:srgbClr val="002060"/>
              </a:solidFill>
              <a:latin typeface="Bahnschrift Light SemiCondensed" panose="020B0502040204020203" pitchFamily="34" charset="0"/>
            </a:endParaRP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State ownership at arm’s length in terms of decision-making was essential to not unfairly influence energy policy</a:t>
            </a: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Power plant package was necessary and included incentives for RE</a:t>
            </a: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Electricity market opens up new opportunities – balancing flexibility, heat pumps, EVs, </a:t>
            </a:r>
            <a:r>
              <a:rPr lang="en-US" sz="2000" dirty="0" err="1" smtClean="0">
                <a:solidFill>
                  <a:srgbClr val="002060"/>
                </a:solidFill>
                <a:latin typeface="Bahnschrift Light SemiCondensed" panose="020B0502040204020203" pitchFamily="34" charset="0"/>
              </a:rPr>
              <a:t>etc</a:t>
            </a:r>
            <a:endParaRPr lang="en-US" sz="2000" dirty="0" smtClean="0">
              <a:solidFill>
                <a:srgbClr val="002060"/>
              </a:solidFill>
              <a:latin typeface="Bahnschrift Light SemiCondensed" panose="020B0502040204020203" pitchFamily="34" charset="0"/>
            </a:endParaRPr>
          </a:p>
          <a:p>
            <a:pPr marL="285750" indent="-285750">
              <a:buFont typeface="Arial" panose="020B0604020202020204" pitchFamily="34" charset="0"/>
              <a:buChar char="•"/>
            </a:pPr>
            <a:r>
              <a:rPr lang="en-US" sz="2000" dirty="0" err="1" smtClean="0">
                <a:solidFill>
                  <a:srgbClr val="002060"/>
                </a:solidFill>
                <a:latin typeface="Bahnschrift Light SemiCondensed" panose="020B0502040204020203" pitchFamily="34" charset="0"/>
              </a:rPr>
              <a:t>Liberalisation</a:t>
            </a:r>
            <a:r>
              <a:rPr lang="en-US" sz="2000" dirty="0" smtClean="0">
                <a:solidFill>
                  <a:srgbClr val="002060"/>
                </a:solidFill>
                <a:latin typeface="Bahnschrift Light SemiCondensed" panose="020B0502040204020203" pitchFamily="34" charset="0"/>
              </a:rPr>
              <a:t> process told in more detail </a:t>
            </a:r>
            <a:r>
              <a:rPr lang="en-US" sz="2000" dirty="0" smtClean="0">
                <a:solidFill>
                  <a:srgbClr val="002060"/>
                </a:solidFill>
                <a:latin typeface="Bahnschrift Light SemiCondensed" panose="020B0502040204020203" pitchFamily="34" charset="0"/>
                <a:hlinkClick r:id="rId3"/>
              </a:rPr>
              <a:t>here</a:t>
            </a:r>
            <a:endParaRPr lang="en-US" sz="2000" dirty="0">
              <a:solidFill>
                <a:srgbClr val="002060"/>
              </a:solidFill>
              <a:latin typeface="Bahnschrift Light SemiCondensed" panose="020B0502040204020203" pitchFamily="34" charset="0"/>
            </a:endParaRPr>
          </a:p>
        </p:txBody>
      </p:sp>
      <p:sp>
        <p:nvSpPr>
          <p:cNvPr id="22" name="Kombinationstegning 21"/>
          <p:cNvSpPr/>
          <p:nvPr/>
        </p:nvSpPr>
        <p:spPr>
          <a:xfrm>
            <a:off x="4099727" y="163333"/>
            <a:ext cx="7898005" cy="3513550"/>
          </a:xfrm>
          <a:custGeom>
            <a:avLst/>
            <a:gdLst>
              <a:gd name="connsiteX0" fmla="*/ 8119068 w 8129117"/>
              <a:gd name="connsiteY0" fmla="*/ 20097 h 3175279"/>
              <a:gd name="connsiteX1" fmla="*/ 8129117 w 8129117"/>
              <a:gd name="connsiteY1" fmla="*/ 2220686 h 3175279"/>
              <a:gd name="connsiteX2" fmla="*/ 5114611 w 8129117"/>
              <a:gd name="connsiteY2" fmla="*/ 3175279 h 3175279"/>
              <a:gd name="connsiteX3" fmla="*/ 0 w 8129117"/>
              <a:gd name="connsiteY3" fmla="*/ 0 h 3175279"/>
              <a:gd name="connsiteX4" fmla="*/ 8119068 w 8129117"/>
              <a:gd name="connsiteY4" fmla="*/ 20097 h 3175279"/>
              <a:gd name="connsiteX0" fmla="*/ 8139165 w 8139610"/>
              <a:gd name="connsiteY0" fmla="*/ 29144 h 3175279"/>
              <a:gd name="connsiteX1" fmla="*/ 8129117 w 8139610"/>
              <a:gd name="connsiteY1" fmla="*/ 2220686 h 3175279"/>
              <a:gd name="connsiteX2" fmla="*/ 5114611 w 8139610"/>
              <a:gd name="connsiteY2" fmla="*/ 3175279 h 3175279"/>
              <a:gd name="connsiteX3" fmla="*/ 0 w 8139610"/>
              <a:gd name="connsiteY3" fmla="*/ 0 h 3175279"/>
              <a:gd name="connsiteX4" fmla="*/ 8139165 w 8139610"/>
              <a:gd name="connsiteY4" fmla="*/ 29144 h 3175279"/>
              <a:gd name="connsiteX0" fmla="*/ 8088923 w 8089368"/>
              <a:gd name="connsiteY0" fmla="*/ 2005 h 3148140"/>
              <a:gd name="connsiteX1" fmla="*/ 8078875 w 8089368"/>
              <a:gd name="connsiteY1" fmla="*/ 2193547 h 3148140"/>
              <a:gd name="connsiteX2" fmla="*/ 5064369 w 8089368"/>
              <a:gd name="connsiteY2" fmla="*/ 3148140 h 3148140"/>
              <a:gd name="connsiteX3" fmla="*/ 0 w 8089368"/>
              <a:gd name="connsiteY3" fmla="*/ 0 h 3148140"/>
              <a:gd name="connsiteX4" fmla="*/ 8088923 w 8089368"/>
              <a:gd name="connsiteY4" fmla="*/ 2005 h 3148140"/>
              <a:gd name="connsiteX0" fmla="*/ 8088923 w 8089890"/>
              <a:gd name="connsiteY0" fmla="*/ 2005 h 3148140"/>
              <a:gd name="connsiteX1" fmla="*/ 8088924 w 8089890"/>
              <a:gd name="connsiteY1" fmla="*/ 2463475 h 3148140"/>
              <a:gd name="connsiteX2" fmla="*/ 5064369 w 8089890"/>
              <a:gd name="connsiteY2" fmla="*/ 3148140 h 3148140"/>
              <a:gd name="connsiteX3" fmla="*/ 0 w 8089890"/>
              <a:gd name="connsiteY3" fmla="*/ 0 h 3148140"/>
              <a:gd name="connsiteX4" fmla="*/ 8088923 w 8089890"/>
              <a:gd name="connsiteY4" fmla="*/ 2005 h 3148140"/>
              <a:gd name="connsiteX0" fmla="*/ 7908053 w 7909020"/>
              <a:gd name="connsiteY0" fmla="*/ 0 h 3146135"/>
              <a:gd name="connsiteX1" fmla="*/ 7908054 w 7909020"/>
              <a:gd name="connsiteY1" fmla="*/ 2461470 h 3146135"/>
              <a:gd name="connsiteX2" fmla="*/ 4883499 w 7909020"/>
              <a:gd name="connsiteY2" fmla="*/ 3146135 h 3146135"/>
              <a:gd name="connsiteX3" fmla="*/ 0 w 7909020"/>
              <a:gd name="connsiteY3" fmla="*/ 6993 h 3146135"/>
              <a:gd name="connsiteX4" fmla="*/ 7908053 w 7909020"/>
              <a:gd name="connsiteY4" fmla="*/ 0 h 3146135"/>
              <a:gd name="connsiteX0" fmla="*/ 7908053 w 7908498"/>
              <a:gd name="connsiteY0" fmla="*/ 0 h 3146135"/>
              <a:gd name="connsiteX1" fmla="*/ 7898006 w 7908498"/>
              <a:gd name="connsiteY1" fmla="*/ 2623426 h 3146135"/>
              <a:gd name="connsiteX2" fmla="*/ 4883499 w 7908498"/>
              <a:gd name="connsiteY2" fmla="*/ 3146135 h 3146135"/>
              <a:gd name="connsiteX3" fmla="*/ 0 w 7908498"/>
              <a:gd name="connsiteY3" fmla="*/ 6993 h 3146135"/>
              <a:gd name="connsiteX4" fmla="*/ 7908053 w 7908498"/>
              <a:gd name="connsiteY4" fmla="*/ 0 h 3146135"/>
              <a:gd name="connsiteX0" fmla="*/ 7908053 w 7909020"/>
              <a:gd name="connsiteY0" fmla="*/ 0 h 3146135"/>
              <a:gd name="connsiteX1" fmla="*/ 7908054 w 7909020"/>
              <a:gd name="connsiteY1" fmla="*/ 2605432 h 3146135"/>
              <a:gd name="connsiteX2" fmla="*/ 4883499 w 7909020"/>
              <a:gd name="connsiteY2" fmla="*/ 3146135 h 3146135"/>
              <a:gd name="connsiteX3" fmla="*/ 0 w 7909020"/>
              <a:gd name="connsiteY3" fmla="*/ 6993 h 3146135"/>
              <a:gd name="connsiteX4" fmla="*/ 7908053 w 7909020"/>
              <a:gd name="connsiteY4" fmla="*/ 0 h 3146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9020" h="3146135">
                <a:moveTo>
                  <a:pt x="7908053" y="0"/>
                </a:moveTo>
                <a:cubicBezTo>
                  <a:pt x="7911403" y="733530"/>
                  <a:pt x="7904704" y="1871902"/>
                  <a:pt x="7908054" y="2605432"/>
                </a:cubicBezTo>
                <a:lnTo>
                  <a:pt x="4883499" y="3146135"/>
                </a:lnTo>
                <a:lnTo>
                  <a:pt x="0" y="6993"/>
                </a:lnTo>
                <a:lnTo>
                  <a:pt x="790805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25400" dir="5400000" algn="t"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66258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a:blip r:embed="rId3"/>
          <a:stretch>
            <a:fillRect/>
          </a:stretch>
        </p:blipFill>
        <p:spPr>
          <a:xfrm>
            <a:off x="9626568" y="4650716"/>
            <a:ext cx="1244664" cy="82554"/>
          </a:xfrm>
          <a:prstGeom prst="rect">
            <a:avLst/>
          </a:prstGeom>
        </p:spPr>
      </p:pic>
      <p:sp>
        <p:nvSpPr>
          <p:cNvPr id="14" name="Pladsholder til tekst 3"/>
          <p:cNvSpPr txBox="1">
            <a:spLocks/>
          </p:cNvSpPr>
          <p:nvPr/>
        </p:nvSpPr>
        <p:spPr>
          <a:xfrm>
            <a:off x="712312" y="959579"/>
            <a:ext cx="9885363" cy="4772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27473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Danish renewable </a:t>
            </a:r>
            <a:r>
              <a:rPr lang="en-US" dirty="0" smtClean="0"/>
              <a:t>energy journey</a:t>
            </a:r>
            <a:endParaRPr lang="da-DK" dirty="0"/>
          </a:p>
        </p:txBody>
      </p:sp>
      <p:pic>
        <p:nvPicPr>
          <p:cNvPr id="15" name="Picture 5">
            <a:extLst>
              <a:ext uri="{FF2B5EF4-FFF2-40B4-BE49-F238E27FC236}">
                <a16:creationId xmlns:a16="http://schemas.microsoft.com/office/drawing/2014/main" id="{7CE42746-2C2D-4F7F-A3A3-2A0F576977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39" t="10773" r="8175" b="10066"/>
          <a:stretch/>
        </p:blipFill>
        <p:spPr bwMode="auto">
          <a:xfrm>
            <a:off x="448711" y="2349063"/>
            <a:ext cx="4797603" cy="38145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C0BDA6EA-529A-49BF-881A-D341CB1C97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02" t="10994" r="7301" b="10071"/>
          <a:stretch/>
        </p:blipFill>
        <p:spPr bwMode="auto">
          <a:xfrm>
            <a:off x="5616399" y="2349063"/>
            <a:ext cx="6048712" cy="38097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7" name="Billede 9">
            <a:extLst>
              <a:ext uri="{FF2B5EF4-FFF2-40B4-BE49-F238E27FC236}">
                <a16:creationId xmlns:a16="http://schemas.microsoft.com/office/drawing/2014/main" id="{AF8066D1-5078-4205-86B8-6246A2FF867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7673" y="5755017"/>
            <a:ext cx="2514640" cy="1057660"/>
          </a:xfrm>
          <a:prstGeom prst="rect">
            <a:avLst/>
          </a:prstGeom>
          <a:solidFill>
            <a:schemeClr val="bg1"/>
          </a:solidFill>
          <a:ln>
            <a:solidFill>
              <a:schemeClr val="accent1"/>
            </a:solidFill>
          </a:ln>
        </p:spPr>
      </p:pic>
      <p:sp>
        <p:nvSpPr>
          <p:cNvPr id="18" name="Pil: nedad 11">
            <a:extLst>
              <a:ext uri="{FF2B5EF4-FFF2-40B4-BE49-F238E27FC236}">
                <a16:creationId xmlns:a16="http://schemas.microsoft.com/office/drawing/2014/main" id="{3894BE96-D85B-4D61-AF37-1A15DD5BCDA0}"/>
              </a:ext>
            </a:extLst>
          </p:cNvPr>
          <p:cNvSpPr/>
          <p:nvPr/>
        </p:nvSpPr>
        <p:spPr>
          <a:xfrm rot="16200000">
            <a:off x="5040088" y="3790115"/>
            <a:ext cx="782539" cy="1020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p:txBody>
      </p:sp>
      <p:sp>
        <p:nvSpPr>
          <p:cNvPr id="23" name="Pladsholder til tekst 3"/>
          <p:cNvSpPr txBox="1">
            <a:spLocks/>
          </p:cNvSpPr>
          <p:nvPr/>
        </p:nvSpPr>
        <p:spPr>
          <a:xfrm>
            <a:off x="1589926" y="1871785"/>
            <a:ext cx="9885363" cy="4772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27473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From centralized… 		…to decentralized system</a:t>
            </a:r>
            <a:endParaRPr lang="da-DK" sz="2400" dirty="0"/>
          </a:p>
        </p:txBody>
      </p:sp>
    </p:spTree>
    <p:extLst>
      <p:ext uri="{BB962C8B-B14F-4D97-AF65-F5344CB8AC3E}">
        <p14:creationId xmlns:p14="http://schemas.microsoft.com/office/powerpoint/2010/main" val="405812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a:t>Permitting</a:t>
            </a:r>
            <a:r>
              <a:rPr lang="da-DK" dirty="0"/>
              <a:t> and </a:t>
            </a:r>
            <a:r>
              <a:rPr lang="da-DK" dirty="0" smtClean="0"/>
              <a:t>de-</a:t>
            </a:r>
            <a:r>
              <a:rPr lang="da-DK" dirty="0" err="1" smtClean="0"/>
              <a:t>risking</a:t>
            </a:r>
            <a:endParaRPr lang="da-DK" dirty="0"/>
          </a:p>
        </p:txBody>
      </p:sp>
      <p:sp>
        <p:nvSpPr>
          <p:cNvPr id="6" name="Pladsholder til tekst 5"/>
          <p:cNvSpPr>
            <a:spLocks noGrp="1"/>
          </p:cNvSpPr>
          <p:nvPr>
            <p:ph type="body" sz="quarter" idx="11"/>
          </p:nvPr>
        </p:nvSpPr>
        <p:spPr/>
        <p:txBody>
          <a:bodyPr/>
          <a:lstStyle/>
          <a:p>
            <a:r>
              <a:rPr lang="da-DK" dirty="0"/>
              <a:t>De-</a:t>
            </a:r>
            <a:r>
              <a:rPr lang="da-DK" dirty="0" err="1"/>
              <a:t>risking</a:t>
            </a:r>
            <a:r>
              <a:rPr lang="da-DK" dirty="0"/>
              <a:t> offshore </a:t>
            </a:r>
            <a:r>
              <a:rPr lang="da-DK" dirty="0" err="1"/>
              <a:t>wind</a:t>
            </a:r>
            <a:endParaRPr lang="da-DK" dirty="0"/>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graphicFrame>
        <p:nvGraphicFramePr>
          <p:cNvPr id="5" name="Tabel 4"/>
          <p:cNvGraphicFramePr>
            <a:graphicFrameLocks noGrp="1"/>
          </p:cNvGraphicFramePr>
          <p:nvPr>
            <p:extLst>
              <p:ext uri="{D42A27DB-BD31-4B8C-83A1-F6EECF244321}">
                <p14:modId xmlns:p14="http://schemas.microsoft.com/office/powerpoint/2010/main" val="2531591909"/>
              </p:ext>
            </p:extLst>
          </p:nvPr>
        </p:nvGraphicFramePr>
        <p:xfrm>
          <a:off x="712313" y="2594302"/>
          <a:ext cx="7890511" cy="4045237"/>
        </p:xfrm>
        <a:graphic>
          <a:graphicData uri="http://schemas.openxmlformats.org/drawingml/2006/table">
            <a:tbl>
              <a:tblPr firstRow="1" bandRow="1">
                <a:tableStyleId>{2D5ABB26-0587-4C30-8999-92F81FD0307C}</a:tableStyleId>
              </a:tblPr>
              <a:tblGrid>
                <a:gridCol w="1674831">
                  <a:extLst>
                    <a:ext uri="{9D8B030D-6E8A-4147-A177-3AD203B41FA5}">
                      <a16:colId xmlns:a16="http://schemas.microsoft.com/office/drawing/2014/main" val="1303869190"/>
                    </a:ext>
                  </a:extLst>
                </a:gridCol>
                <a:gridCol w="1825584">
                  <a:extLst>
                    <a:ext uri="{9D8B030D-6E8A-4147-A177-3AD203B41FA5}">
                      <a16:colId xmlns:a16="http://schemas.microsoft.com/office/drawing/2014/main" val="1269286220"/>
                    </a:ext>
                  </a:extLst>
                </a:gridCol>
                <a:gridCol w="4390096">
                  <a:extLst>
                    <a:ext uri="{9D8B030D-6E8A-4147-A177-3AD203B41FA5}">
                      <a16:colId xmlns:a16="http://schemas.microsoft.com/office/drawing/2014/main" val="1601634939"/>
                    </a:ext>
                  </a:extLst>
                </a:gridCol>
              </a:tblGrid>
              <a:tr h="324614">
                <a:tc>
                  <a:txBody>
                    <a:bodyPr/>
                    <a:lstStyle/>
                    <a:p>
                      <a:pPr algn="l"/>
                      <a:r>
                        <a:rPr lang="da-DK" sz="1200" b="0" dirty="0" smtClean="0">
                          <a:solidFill>
                            <a:srgbClr val="002060"/>
                          </a:solidFill>
                          <a:latin typeface="Bahnschrift" panose="020B0502040204020203" pitchFamily="34" charset="0"/>
                        </a:rPr>
                        <a:t>TYPE</a:t>
                      </a:r>
                      <a:r>
                        <a:rPr lang="da-DK" sz="1200" b="0" baseline="0" dirty="0" smtClean="0">
                          <a:solidFill>
                            <a:srgbClr val="002060"/>
                          </a:solidFill>
                          <a:latin typeface="Bahnschrift" panose="020B0502040204020203" pitchFamily="34" charset="0"/>
                        </a:rPr>
                        <a:t> OF RISK</a:t>
                      </a:r>
                      <a:endParaRPr lang="da-DK" sz="1200" b="0" dirty="0">
                        <a:solidFill>
                          <a:srgbClr val="002060"/>
                        </a:solidFill>
                        <a:latin typeface="Bahnschrift" panose="020B0502040204020203" pitchFamily="34" charset="0"/>
                      </a:endParaRPr>
                    </a:p>
                  </a:txBody>
                  <a:tcPr>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a-DK" sz="1200" b="0" dirty="0" smtClean="0">
                          <a:solidFill>
                            <a:srgbClr val="002060"/>
                          </a:solidFill>
                          <a:latin typeface="Bahnschrift" panose="020B0502040204020203" pitchFamily="34" charset="0"/>
                        </a:rPr>
                        <a:t>OWNER</a:t>
                      </a:r>
                      <a:endParaRPr lang="da-DK" sz="1200" b="0" dirty="0">
                        <a:solidFill>
                          <a:srgbClr val="002060"/>
                        </a:solidFill>
                        <a:latin typeface="Bahnschrift" panose="020B0502040204020203" pitchFamily="34" charset="0"/>
                      </a:endParaRPr>
                    </a:p>
                  </a:txBody>
                  <a:tcPr>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a-DK" sz="1200" b="0" dirty="0" smtClean="0">
                          <a:solidFill>
                            <a:srgbClr val="002060"/>
                          </a:solidFill>
                          <a:latin typeface="Bahnschrift" panose="020B0502040204020203" pitchFamily="34" charset="0"/>
                        </a:rPr>
                        <a:t>EXAMPLES</a:t>
                      </a:r>
                      <a:endParaRPr lang="da-DK" sz="1200" b="0" dirty="0">
                        <a:solidFill>
                          <a:srgbClr val="002060"/>
                        </a:solidFill>
                        <a:latin typeface="Bahnschrift" panose="020B0502040204020203" pitchFamily="34" charset="0"/>
                      </a:endParaRPr>
                    </a:p>
                  </a:txBody>
                  <a:tcPr>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1765182"/>
                  </a:ext>
                </a:extLst>
              </a:tr>
              <a:tr h="619717">
                <a:tc>
                  <a:txBody>
                    <a:bodyPr/>
                    <a:lstStyle/>
                    <a:p>
                      <a:r>
                        <a:rPr lang="en-US" sz="1100" dirty="0" smtClean="0">
                          <a:solidFill>
                            <a:srgbClr val="002060"/>
                          </a:solidFill>
                          <a:latin typeface="Bahnschrift Light SemiCondensed" panose="020B0502040204020203" pitchFamily="34" charset="0"/>
                        </a:rPr>
                        <a:t>Policy commitment</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Government (policy makers, </a:t>
                      </a:r>
                    </a:p>
                    <a:p>
                      <a:r>
                        <a:rPr lang="en-US" sz="1100" dirty="0" smtClean="0">
                          <a:solidFill>
                            <a:srgbClr val="002060"/>
                          </a:solidFill>
                          <a:latin typeface="Bahnschrift Light SemiCondensed" panose="020B0502040204020203" pitchFamily="34" charset="0"/>
                        </a:rPr>
                        <a:t>government agencies)</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Credible and realistic political agreements</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Certainty of targets</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Sanctity of contracts</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649914638"/>
                  </a:ext>
                </a:extLst>
              </a:tr>
              <a:tr h="619717">
                <a:tc>
                  <a:txBody>
                    <a:bodyPr/>
                    <a:lstStyle/>
                    <a:p>
                      <a:r>
                        <a:rPr lang="en-US" sz="1100" dirty="0" smtClean="0">
                          <a:solidFill>
                            <a:srgbClr val="002060"/>
                          </a:solidFill>
                          <a:latin typeface="Bahnschrift Light SemiCondensed" panose="020B0502040204020203" pitchFamily="34" charset="0"/>
                        </a:rPr>
                        <a:t>Adequate project planning</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and permitting risk</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Developer</a:t>
                      </a:r>
                    </a:p>
                    <a:p>
                      <a:r>
                        <a:rPr lang="en-US" sz="1100" dirty="0" smtClean="0">
                          <a:solidFill>
                            <a:srgbClr val="002060"/>
                          </a:solidFill>
                          <a:latin typeface="Bahnschrift Light SemiCondensed" panose="020B0502040204020203" pitchFamily="34" charset="0"/>
                        </a:rPr>
                        <a:t>Government agencies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Capability of developer to plan and time the project adequately</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One stop shop licensing</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Environmental studies carried out at the requisite level</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8318853"/>
                  </a:ext>
                </a:extLst>
              </a:tr>
              <a:tr h="619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2060"/>
                          </a:solidFill>
                          <a:latin typeface="Bahnschrift Light SemiCondensed" panose="020B0502040204020203" pitchFamily="34" charset="0"/>
                        </a:rPr>
                        <a:t>Construction challenges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Developer</a:t>
                      </a:r>
                    </a:p>
                    <a:p>
                      <a:r>
                        <a:rPr lang="en-US" sz="1100" dirty="0" smtClean="0">
                          <a:solidFill>
                            <a:srgbClr val="002060"/>
                          </a:solidFill>
                          <a:latin typeface="Bahnschrift Light SemiCondensed" panose="020B0502040204020203" pitchFamily="34" charset="0"/>
                        </a:rPr>
                        <a:t>Investors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Technical and financial capability of project owner</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Competitive selection of suppliers and sub-suppliers</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HSE regulation</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9198794"/>
                  </a:ext>
                </a:extLst>
              </a:tr>
              <a:tr h="4797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2060"/>
                          </a:solidFill>
                          <a:latin typeface="Bahnschrift Light SemiCondensed" panose="020B0502040204020203" pitchFamily="34" charset="0"/>
                        </a:rPr>
                        <a:t>Operational risk</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Investors</a:t>
                      </a:r>
                    </a:p>
                    <a:p>
                      <a:r>
                        <a:rPr lang="en-US" sz="1100" dirty="0" smtClean="0">
                          <a:solidFill>
                            <a:srgbClr val="002060"/>
                          </a:solidFill>
                          <a:latin typeface="Bahnschrift Light SemiCondensed" panose="020B0502040204020203" pitchFamily="34" charset="0"/>
                        </a:rPr>
                        <a:t>Insurance companies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Cost/quality balance to be struck in desired lifetime</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Adequate insurance</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87180295"/>
                  </a:ext>
                </a:extLst>
              </a:tr>
              <a:tr h="619717">
                <a:tc>
                  <a:txBody>
                    <a:bodyPr/>
                    <a:lstStyle/>
                    <a:p>
                      <a:r>
                        <a:rPr lang="en-US" sz="1100" dirty="0" smtClean="0">
                          <a:solidFill>
                            <a:srgbClr val="002060"/>
                          </a:solidFill>
                          <a:latin typeface="Bahnschrift Light SemiCondensed" panose="020B0502040204020203" pitchFamily="34" charset="0"/>
                        </a:rPr>
                        <a:t>Offtake security and revenue support</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Policy makers</a:t>
                      </a:r>
                    </a:p>
                    <a:p>
                      <a:r>
                        <a:rPr lang="en-US" sz="1100" dirty="0" smtClean="0">
                          <a:solidFill>
                            <a:srgbClr val="002060"/>
                          </a:solidFill>
                          <a:latin typeface="Bahnschrift Light SemiCondensed" panose="020B0502040204020203" pitchFamily="34" charset="0"/>
                        </a:rPr>
                        <a:t>System operator</a:t>
                      </a:r>
                    </a:p>
                    <a:p>
                      <a:r>
                        <a:rPr lang="en-US" sz="1100" dirty="0" smtClean="0">
                          <a:solidFill>
                            <a:srgbClr val="002060"/>
                          </a:solidFill>
                          <a:latin typeface="Bahnschrift Light SemiCondensed" panose="020B0502040204020203" pitchFamily="34" charset="0"/>
                        </a:rPr>
                        <a:t>Off-taker</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Priority access to the grid and transparent rules for curtailment</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Security of income by sale of energy (market, PPA)</a:t>
                      </a:r>
                    </a:p>
                    <a:p>
                      <a:r>
                        <a:rPr lang="en-US" sz="1100" dirty="0" smtClean="0">
                          <a:solidFill>
                            <a:srgbClr val="002060"/>
                          </a:solidFill>
                          <a:latin typeface="Bahnschrift Light SemiCondensed" panose="020B0502040204020203" pitchFamily="34" charset="0"/>
                        </a:rPr>
                        <a:t>• Revenue support</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32651735"/>
                  </a:ext>
                </a:extLst>
              </a:tr>
              <a:tr h="619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2060"/>
                          </a:solidFill>
                          <a:latin typeface="Bahnschrift Light SemiCondensed" panose="020B0502040204020203" pitchFamily="34" charset="0"/>
                        </a:rPr>
                        <a:t>Financial and currency risk</a:t>
                      </a:r>
                    </a:p>
                  </a:txBody>
                  <a:tcPr>
                    <a:lnT w="3175" cap="flat" cmpd="sng" algn="ctr">
                      <a:solidFill>
                        <a:schemeClr val="bg1">
                          <a:lumMod val="50000"/>
                        </a:schemeClr>
                      </a:solidFill>
                      <a:prstDash val="solid"/>
                      <a:round/>
                      <a:headEnd type="none" w="med" len="med"/>
                      <a:tailEnd type="none" w="med" len="med"/>
                    </a:lnT>
                  </a:tcPr>
                </a:tc>
                <a:tc>
                  <a:txBody>
                    <a:bodyPr/>
                    <a:lstStyle/>
                    <a:p>
                      <a:r>
                        <a:rPr lang="en-US" sz="1100" dirty="0" smtClean="0">
                          <a:solidFill>
                            <a:srgbClr val="002060"/>
                          </a:solidFill>
                          <a:latin typeface="Bahnschrift Light SemiCondensed" panose="020B0502040204020203" pitchFamily="34" charset="0"/>
                        </a:rPr>
                        <a:t>Investors</a:t>
                      </a:r>
                    </a:p>
                    <a:p>
                      <a:r>
                        <a:rPr lang="en-US" sz="1100" dirty="0" smtClean="0">
                          <a:solidFill>
                            <a:srgbClr val="002060"/>
                          </a:solidFill>
                          <a:latin typeface="Bahnschrift Light SemiCondensed" panose="020B0502040204020203" pitchFamily="34" charset="0"/>
                        </a:rPr>
                        <a:t>Insurance companies</a:t>
                      </a:r>
                    </a:p>
                    <a:p>
                      <a:r>
                        <a:rPr lang="en-US" sz="1100" dirty="0" smtClean="0">
                          <a:solidFill>
                            <a:srgbClr val="002060"/>
                          </a:solidFill>
                          <a:latin typeface="Bahnschrift Light SemiCondensed" panose="020B0502040204020203" pitchFamily="34" charset="0"/>
                        </a:rPr>
                        <a:t>Government guarantees</a:t>
                      </a:r>
                    </a:p>
                  </a:txBody>
                  <a:tcPr>
                    <a:lnT w="3175" cap="flat" cmpd="sng" algn="ctr">
                      <a:solidFill>
                        <a:schemeClr val="bg1">
                          <a:lumMod val="50000"/>
                        </a:schemeClr>
                      </a:solidFill>
                      <a:prstDash val="solid"/>
                      <a:round/>
                      <a:headEnd type="none" w="med" len="med"/>
                      <a:tailEnd type="none" w="med" len="med"/>
                    </a:lnT>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Asset should be tradable and transferable</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Cost of the financial loan package depends on the perceived risk of the project</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Capital expenditure guarantee e.g., government backed loan</a:t>
                      </a:r>
                      <a:endParaRPr lang="da-DK" sz="1100" dirty="0" smtClean="0">
                        <a:solidFill>
                          <a:srgbClr val="002060"/>
                        </a:solidFill>
                        <a:latin typeface="Bahnschrift Light SemiCondensed" panose="020B0502040204020203" pitchFamily="34" charset="0"/>
                      </a:endParaRPr>
                    </a:p>
                  </a:txBody>
                  <a:tcPr>
                    <a:lnT w="3175"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487862616"/>
                  </a:ext>
                </a:extLst>
              </a:tr>
            </a:tbl>
          </a:graphicData>
        </a:graphic>
      </p:graphicFrame>
    </p:spTree>
    <p:extLst>
      <p:ext uri="{BB962C8B-B14F-4D97-AF65-F5344CB8AC3E}">
        <p14:creationId xmlns:p14="http://schemas.microsoft.com/office/powerpoint/2010/main" val="209456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712313" y="959579"/>
            <a:ext cx="9885363" cy="477278"/>
          </a:xfrm>
        </p:spPr>
        <p:txBody>
          <a:bodyPr/>
          <a:lstStyle/>
          <a:p>
            <a:r>
              <a:rPr lang="en-US" dirty="0"/>
              <a:t>Learnings from </a:t>
            </a:r>
            <a:r>
              <a:rPr lang="en-US" dirty="0" smtClean="0"/>
              <a:t>the energy company's business </a:t>
            </a:r>
            <a:r>
              <a:rPr lang="en-US" dirty="0"/>
              <a:t>transformation</a:t>
            </a:r>
            <a:endParaRPr lang="da-DK" dirty="0"/>
          </a:p>
        </p:txBody>
      </p:sp>
      <p:pic>
        <p:nvPicPr>
          <p:cNvPr id="7" name="Billede 6"/>
          <p:cNvPicPr>
            <a:picLocks noChangeAspect="1"/>
          </p:cNvPicPr>
          <p:nvPr/>
        </p:nvPicPr>
        <p:blipFill rotWithShape="1">
          <a:blip r:embed="rId2" cstate="screen">
            <a:extLst>
              <a:ext uri="{28A0092B-C50C-407E-A947-70E740481C1C}">
                <a14:useLocalDpi xmlns:a14="http://schemas.microsoft.com/office/drawing/2010/main"/>
              </a:ext>
            </a:extLst>
          </a:blip>
          <a:srcRect t="2865"/>
          <a:stretch/>
        </p:blipFill>
        <p:spPr>
          <a:xfrm>
            <a:off x="910215" y="2711791"/>
            <a:ext cx="7070435" cy="2886576"/>
          </a:xfrm>
          <a:prstGeom prst="rect">
            <a:avLst/>
          </a:prstGeom>
          <a:ln>
            <a:noFill/>
          </a:ln>
          <a:effectLst>
            <a:outerShdw blurRad="292100" dist="139700" dir="2700000" algn="tl" rotWithShape="0">
              <a:srgbClr val="333333">
                <a:alpha val="65000"/>
              </a:srgbClr>
            </a:outerShdw>
          </a:effectLst>
        </p:spPr>
      </p:pic>
      <p:sp>
        <p:nvSpPr>
          <p:cNvPr id="3" name="Rektangel 2"/>
          <p:cNvSpPr/>
          <p:nvPr/>
        </p:nvSpPr>
        <p:spPr>
          <a:xfrm>
            <a:off x="8294916" y="3332465"/>
            <a:ext cx="3368350" cy="830997"/>
          </a:xfrm>
          <a:prstGeom prst="rect">
            <a:avLst/>
          </a:prstGeom>
        </p:spPr>
        <p:txBody>
          <a:bodyPr wrap="square">
            <a:spAutoFit/>
          </a:bodyPr>
          <a:lstStyle/>
          <a:p>
            <a:r>
              <a:rPr lang="en-US" sz="1200" dirty="0">
                <a:solidFill>
                  <a:srgbClr val="383837"/>
                </a:solidFill>
                <a:latin typeface="Bahnschrift" panose="020B0502040204020203" pitchFamily="34" charset="0"/>
              </a:rPr>
              <a:t>Renewables overtaking their regional oil majors. Inspired by Bloomberg article, "New Energy giants are renewable companies" (Bloomberg, 2020).</a:t>
            </a:r>
          </a:p>
        </p:txBody>
      </p:sp>
    </p:spTree>
    <p:extLst>
      <p:ext uri="{BB962C8B-B14F-4D97-AF65-F5344CB8AC3E}">
        <p14:creationId xmlns:p14="http://schemas.microsoft.com/office/powerpoint/2010/main" val="24639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3812" y="2738713"/>
            <a:ext cx="7137837" cy="2651394"/>
          </a:xfrm>
          <a:prstGeom prst="rect">
            <a:avLst/>
          </a:prstGeom>
          <a:ln>
            <a:noFill/>
          </a:ln>
          <a:effectLst>
            <a:outerShdw blurRad="292100" dist="139700" dir="2700000" algn="tl" rotWithShape="0">
              <a:srgbClr val="333333">
                <a:alpha val="65000"/>
              </a:srgbClr>
            </a:outerShdw>
          </a:effectLst>
        </p:spPr>
      </p:pic>
      <p:sp>
        <p:nvSpPr>
          <p:cNvPr id="4" name="Pladsholder til tekst 1"/>
          <p:cNvSpPr>
            <a:spLocks noGrp="1"/>
          </p:cNvSpPr>
          <p:nvPr>
            <p:ph type="body" sz="quarter" idx="10"/>
          </p:nvPr>
        </p:nvSpPr>
        <p:spPr>
          <a:xfrm>
            <a:off x="712314" y="1277295"/>
            <a:ext cx="9885363" cy="477278"/>
          </a:xfrm>
        </p:spPr>
        <p:txBody>
          <a:bodyPr/>
          <a:lstStyle/>
          <a:p>
            <a:r>
              <a:rPr lang="en-US" dirty="0" smtClean="0"/>
              <a:t>Creating</a:t>
            </a:r>
            <a:r>
              <a:rPr lang="da-DK" dirty="0" smtClean="0"/>
              <a:t> a </a:t>
            </a:r>
            <a:r>
              <a:rPr lang="da-DK" dirty="0" err="1" smtClean="0"/>
              <a:t>sustainable</a:t>
            </a:r>
            <a:r>
              <a:rPr lang="da-DK" dirty="0" smtClean="0"/>
              <a:t> vision</a:t>
            </a:r>
            <a:endParaRPr lang="da-DK" dirty="0"/>
          </a:p>
        </p:txBody>
      </p:sp>
      <p:sp>
        <p:nvSpPr>
          <p:cNvPr id="6" name="Pladsholder til tekst 3"/>
          <p:cNvSpPr>
            <a:spLocks noGrp="1"/>
          </p:cNvSpPr>
          <p:nvPr>
            <p:ph type="body" sz="quarter" idx="12"/>
          </p:nvPr>
        </p:nvSpPr>
        <p:spPr>
          <a:xfrm>
            <a:off x="712313" y="959579"/>
            <a:ext cx="9885363" cy="272021"/>
          </a:xfrm>
        </p:spPr>
        <p:txBody>
          <a:bodyPr/>
          <a:lstStyle/>
          <a:p>
            <a:r>
              <a:rPr lang="en-US" dirty="0" smtClean="0">
                <a:solidFill>
                  <a:srgbClr val="383837"/>
                </a:solidFill>
              </a:rPr>
              <a:t>LEARNINGS FROM THE ENERGY COMPANY'S BUSINESS TRANSFORMATION</a:t>
            </a:r>
            <a:endParaRPr lang="da-DK" dirty="0">
              <a:solidFill>
                <a:srgbClr val="383837"/>
              </a:solidFill>
            </a:endParaRPr>
          </a:p>
        </p:txBody>
      </p:sp>
      <p:sp>
        <p:nvSpPr>
          <p:cNvPr id="7" name="Rektangel 6"/>
          <p:cNvSpPr/>
          <p:nvPr/>
        </p:nvSpPr>
        <p:spPr>
          <a:xfrm>
            <a:off x="8294916" y="2987226"/>
            <a:ext cx="3088432" cy="461665"/>
          </a:xfrm>
          <a:prstGeom prst="rect">
            <a:avLst/>
          </a:prstGeom>
        </p:spPr>
        <p:txBody>
          <a:bodyPr wrap="square">
            <a:spAutoFit/>
          </a:bodyPr>
          <a:lstStyle/>
          <a:p>
            <a:r>
              <a:rPr lang="en-US" sz="1200" dirty="0">
                <a:solidFill>
                  <a:srgbClr val="383837"/>
                </a:solidFill>
                <a:latin typeface="Bahnschrift" panose="020B0502040204020203" pitchFamily="34" charset="0"/>
              </a:rPr>
              <a:t>Specific CO</a:t>
            </a:r>
            <a:r>
              <a:rPr lang="en-US" sz="1200" baseline="-25000" dirty="0">
                <a:solidFill>
                  <a:srgbClr val="383837"/>
                </a:solidFill>
                <a:latin typeface="Bahnschrift" panose="020B0502040204020203" pitchFamily="34" charset="0"/>
              </a:rPr>
              <a:t>2</a:t>
            </a:r>
            <a:r>
              <a:rPr lang="en-US" sz="1200" dirty="0">
                <a:solidFill>
                  <a:srgbClr val="383837"/>
                </a:solidFill>
                <a:latin typeface="Bahnschrift" panose="020B0502040204020203" pitchFamily="34" charset="0"/>
              </a:rPr>
              <a:t> emissions. Actual and prognosis. Source: </a:t>
            </a:r>
            <a:r>
              <a:rPr lang="en-US" sz="1200" dirty="0" err="1">
                <a:solidFill>
                  <a:srgbClr val="383837"/>
                </a:solidFill>
                <a:latin typeface="Bahnschrift" panose="020B0502040204020203" pitchFamily="34" charset="0"/>
              </a:rPr>
              <a:t>Ørsted</a:t>
            </a:r>
            <a:r>
              <a:rPr lang="en-US" sz="1200" dirty="0">
                <a:solidFill>
                  <a:srgbClr val="383837"/>
                </a:solidFill>
                <a:latin typeface="Bahnschrift" panose="020B0502040204020203" pitchFamily="34" charset="0"/>
              </a:rPr>
              <a:t>.</a:t>
            </a:r>
          </a:p>
        </p:txBody>
      </p:sp>
    </p:spTree>
    <p:extLst>
      <p:ext uri="{BB962C8B-B14F-4D97-AF65-F5344CB8AC3E}">
        <p14:creationId xmlns:p14="http://schemas.microsoft.com/office/powerpoint/2010/main" val="340002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t>Exit strategy for fossil fuels</a:t>
            </a:r>
          </a:p>
          <a:p>
            <a:endParaRPr lang="da-DK" dirty="0"/>
          </a:p>
        </p:txBody>
      </p:sp>
      <p:sp>
        <p:nvSpPr>
          <p:cNvPr id="3" name="Pladsholder til tekst 2"/>
          <p:cNvSpPr>
            <a:spLocks noGrp="1"/>
          </p:cNvSpPr>
          <p:nvPr>
            <p:ph type="body" sz="quarter" idx="11"/>
          </p:nvPr>
        </p:nvSpPr>
        <p:spPr/>
        <p:txBody>
          <a:bodyPr/>
          <a:lstStyle/>
          <a:p>
            <a:r>
              <a:rPr lang="en-US" dirty="0"/>
              <a:t>The exit strategy for fossil fuels at </a:t>
            </a:r>
            <a:r>
              <a:rPr lang="en-US" dirty="0" err="1"/>
              <a:t>Ørsted</a:t>
            </a:r>
            <a:r>
              <a:rPr lang="en-US" dirty="0"/>
              <a:t> has taken </a:t>
            </a:r>
            <a:r>
              <a:rPr lang="en-US" dirty="0" smtClean="0"/>
              <a:t>place through </a:t>
            </a:r>
            <a:r>
              <a:rPr lang="en-US" dirty="0"/>
              <a:t>a number of different steps:</a:t>
            </a:r>
            <a:endParaRPr lang="da-DK" dirty="0"/>
          </a:p>
        </p:txBody>
      </p:sp>
      <p:sp>
        <p:nvSpPr>
          <p:cNvPr id="4" name="Pladsholder til tekst 3"/>
          <p:cNvSpPr>
            <a:spLocks noGrp="1"/>
          </p:cNvSpPr>
          <p:nvPr>
            <p:ph type="body" sz="quarter" idx="12"/>
          </p:nvPr>
        </p:nvSpPr>
        <p:spPr/>
        <p:txBody>
          <a:bodyPr/>
          <a:lstStyle/>
          <a:p>
            <a:r>
              <a:rPr lang="en-US" dirty="0"/>
              <a:t>LEARNINGS FROM THE ENERGY COMPANY'S BUSINESS TRANSFORMATION</a:t>
            </a:r>
            <a:endParaRPr lang="da-DK" dirty="0"/>
          </a:p>
          <a:p>
            <a:endParaRPr lang="da-DK" dirty="0"/>
          </a:p>
        </p:txBody>
      </p:sp>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b="27948"/>
          <a:stretch/>
        </p:blipFill>
        <p:spPr>
          <a:xfrm>
            <a:off x="7040842" y="3323041"/>
            <a:ext cx="4937837" cy="4941346"/>
          </a:xfrm>
          <a:prstGeom prst="rect">
            <a:avLst/>
          </a:prstGeom>
          <a:ln>
            <a:noFill/>
          </a:ln>
          <a:effectLst>
            <a:outerShdw blurRad="292100" dist="139700" dir="2700000" algn="tl" rotWithShape="0">
              <a:srgbClr val="333333">
                <a:alpha val="65000"/>
              </a:srgbClr>
            </a:outerShdw>
          </a:effectLst>
        </p:spPr>
      </p:pic>
      <p:sp>
        <p:nvSpPr>
          <p:cNvPr id="7" name="Rektangel 6"/>
          <p:cNvSpPr/>
          <p:nvPr/>
        </p:nvSpPr>
        <p:spPr>
          <a:xfrm>
            <a:off x="410104" y="3137802"/>
            <a:ext cx="5880967" cy="2062103"/>
          </a:xfrm>
          <a:prstGeom prst="rect">
            <a:avLst/>
          </a:prstGeom>
        </p:spPr>
        <p:txBody>
          <a:bodyPr wrap="square">
            <a:spAutoFit/>
          </a:bodyPr>
          <a:lstStyle/>
          <a:p>
            <a:pPr marL="285750" indent="-285750">
              <a:buFont typeface="Arial" panose="020B0604020202020204" pitchFamily="34" charset="0"/>
              <a:buChar char="•"/>
            </a:pPr>
            <a:r>
              <a:rPr lang="en-US" b="1" dirty="0" smtClean="0"/>
              <a:t>Closure</a:t>
            </a:r>
            <a:r>
              <a:rPr lang="en-US" dirty="0" smtClean="0"/>
              <a:t> </a:t>
            </a:r>
            <a:r>
              <a:rPr lang="en-US" dirty="0"/>
              <a:t>of around 40 per cent of the company’s </a:t>
            </a:r>
            <a:r>
              <a:rPr lang="en-US" dirty="0" smtClean="0"/>
              <a:t>CHPs</a:t>
            </a:r>
            <a:endParaRPr lang="en-US" dirty="0"/>
          </a:p>
          <a:p>
            <a:pPr marL="285750" indent="-285750">
              <a:buFont typeface="Arial" panose="020B0604020202020204" pitchFamily="34" charset="0"/>
              <a:buChar char="•"/>
            </a:pPr>
            <a:r>
              <a:rPr lang="en-US" dirty="0" smtClean="0"/>
              <a:t>A </a:t>
            </a:r>
            <a:r>
              <a:rPr lang="en-US" b="1" dirty="0"/>
              <a:t>conversion</a:t>
            </a:r>
            <a:r>
              <a:rPr lang="en-US" dirty="0"/>
              <a:t> to biomass with a </a:t>
            </a:r>
            <a:r>
              <a:rPr lang="en-US" dirty="0" err="1"/>
              <a:t>favourable</a:t>
            </a:r>
            <a:r>
              <a:rPr lang="en-US" dirty="0"/>
              <a:t> </a:t>
            </a:r>
            <a:r>
              <a:rPr lang="en-US" dirty="0" smtClean="0"/>
              <a:t>regulatory </a:t>
            </a:r>
            <a:r>
              <a:rPr lang="da-DK" dirty="0" err="1" smtClean="0"/>
              <a:t>framework</a:t>
            </a:r>
            <a:endParaRPr lang="da-DK" dirty="0"/>
          </a:p>
          <a:p>
            <a:pPr marL="285750" indent="-285750">
              <a:buFont typeface="Arial" panose="020B0604020202020204" pitchFamily="34" charset="0"/>
              <a:buChar char="•"/>
            </a:pPr>
            <a:r>
              <a:rPr lang="en-US" b="1" dirty="0" smtClean="0"/>
              <a:t>Divestment</a:t>
            </a:r>
            <a:r>
              <a:rPr lang="en-US" dirty="0" smtClean="0"/>
              <a:t> </a:t>
            </a:r>
            <a:r>
              <a:rPr lang="en-US" dirty="0"/>
              <a:t>of assets and businesses that do not </a:t>
            </a:r>
            <a:r>
              <a:rPr lang="en-US" dirty="0" smtClean="0"/>
              <a:t>align with </a:t>
            </a:r>
            <a:r>
              <a:rPr lang="en-US" dirty="0"/>
              <a:t>the green vision, </a:t>
            </a:r>
            <a:r>
              <a:rPr lang="en-US" dirty="0" smtClean="0"/>
              <a:t>or</a:t>
            </a:r>
            <a:endParaRPr lang="en-US" dirty="0"/>
          </a:p>
          <a:p>
            <a:pPr marL="285750" indent="-285750">
              <a:buFont typeface="Arial" panose="020B0604020202020204" pitchFamily="34" charset="0"/>
              <a:buChar char="•"/>
            </a:pPr>
            <a:r>
              <a:rPr lang="en-US" dirty="0" smtClean="0"/>
              <a:t>If </a:t>
            </a:r>
            <a:r>
              <a:rPr lang="en-US" dirty="0"/>
              <a:t>all else fails, </a:t>
            </a:r>
            <a:r>
              <a:rPr lang="en-US" b="1" dirty="0"/>
              <a:t>abandoned</a:t>
            </a:r>
            <a:r>
              <a:rPr lang="en-US" dirty="0"/>
              <a:t> investments</a:t>
            </a:r>
            <a:r>
              <a:rPr lang="en-US" dirty="0" smtClean="0"/>
              <a:t>.</a:t>
            </a:r>
          </a:p>
          <a:p>
            <a:pPr marL="800100" lvl="1" indent="-342900">
              <a:buFontTx/>
              <a:buChar char="-"/>
            </a:pPr>
            <a:r>
              <a:rPr lang="en-US" dirty="0" smtClean="0">
                <a:cs typeface="Arial" panose="020B0604020202020204" pitchFamily="34" charset="0"/>
              </a:rPr>
              <a:t>Greifswald coal-fired power station</a:t>
            </a:r>
            <a:endParaRPr lang="en-US" dirty="0">
              <a:cs typeface="Arial" panose="020B0604020202020204" pitchFamily="34" charset="0"/>
            </a:endParaRPr>
          </a:p>
        </p:txBody>
      </p:sp>
    </p:spTree>
    <p:extLst>
      <p:ext uri="{BB962C8B-B14F-4D97-AF65-F5344CB8AC3E}">
        <p14:creationId xmlns:p14="http://schemas.microsoft.com/office/powerpoint/2010/main" val="328808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t>Exit strategy for fossil fuels</a:t>
            </a:r>
          </a:p>
          <a:p>
            <a:endParaRPr lang="da-DK" dirty="0"/>
          </a:p>
        </p:txBody>
      </p:sp>
      <p:sp>
        <p:nvSpPr>
          <p:cNvPr id="4" name="Pladsholder til tekst 3"/>
          <p:cNvSpPr>
            <a:spLocks noGrp="1"/>
          </p:cNvSpPr>
          <p:nvPr>
            <p:ph type="body" sz="quarter" idx="12"/>
          </p:nvPr>
        </p:nvSpPr>
        <p:spPr/>
        <p:txBody>
          <a:bodyPr/>
          <a:lstStyle/>
          <a:p>
            <a:r>
              <a:rPr lang="en-US" dirty="0"/>
              <a:t>LEARNINGS FROM THE ENERGY COMPANY'S BUSINESS TRANSFORMATION</a:t>
            </a:r>
            <a:endParaRPr lang="da-DK" dirty="0"/>
          </a:p>
          <a:p>
            <a:endParaRPr lang="da-DK" dirty="0"/>
          </a:p>
        </p:txBody>
      </p:sp>
      <p:sp>
        <p:nvSpPr>
          <p:cNvPr id="6" name="Æseløre 5"/>
          <p:cNvSpPr/>
          <p:nvPr/>
        </p:nvSpPr>
        <p:spPr>
          <a:xfrm rot="351519">
            <a:off x="7262852" y="1134355"/>
            <a:ext cx="3825551" cy="515052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hnschrift" panose="020B0502040204020203" pitchFamily="34" charset="0"/>
              </a:rPr>
              <a:t>What is a </a:t>
            </a:r>
          </a:p>
          <a:p>
            <a:pPr algn="ctr"/>
            <a:r>
              <a:rPr lang="en-US" sz="1600" dirty="0">
                <a:solidFill>
                  <a:schemeClr val="tx1"/>
                </a:solidFill>
                <a:latin typeface="Bahnschrift" panose="020B0502040204020203" pitchFamily="34" charset="0"/>
              </a:rPr>
              <a:t>decommissioning </a:t>
            </a:r>
          </a:p>
          <a:p>
            <a:pPr algn="ctr"/>
            <a:r>
              <a:rPr lang="en-US" sz="1600" dirty="0">
                <a:solidFill>
                  <a:schemeClr val="tx1"/>
                </a:solidFill>
                <a:latin typeface="Bahnschrift" panose="020B0502040204020203" pitchFamily="34" charset="0"/>
              </a:rPr>
              <a:t>auction</a:t>
            </a:r>
            <a:r>
              <a:rPr lang="en-US" sz="1600" dirty="0" smtClean="0">
                <a:solidFill>
                  <a:schemeClr val="tx1"/>
                </a:solidFill>
                <a:latin typeface="Bahnschrift" panose="020B0502040204020203" pitchFamily="34" charset="0"/>
              </a:rPr>
              <a:t>?</a:t>
            </a:r>
          </a:p>
          <a:p>
            <a:pPr algn="ctr"/>
            <a:endParaRPr lang="en-US" dirty="0" smtClean="0">
              <a:solidFill>
                <a:schemeClr val="tx1"/>
              </a:solidFill>
              <a:latin typeface="Bahnschrift Light SemiCondensed" panose="020B0502040204020203" pitchFamily="34" charset="0"/>
            </a:endParaRPr>
          </a:p>
          <a:p>
            <a:pPr algn="ctr"/>
            <a:r>
              <a:rPr lang="en-US" sz="1200" dirty="0">
                <a:solidFill>
                  <a:schemeClr val="tx1"/>
                </a:solidFill>
                <a:latin typeface="Bahnschrift Light SemiCondensed" panose="020B0502040204020203" pitchFamily="34" charset="0"/>
              </a:rPr>
              <a:t>A decommissioning auction is a financial tool employed by some EU member countries to phase out coal from the national electricity mix. </a:t>
            </a:r>
            <a:endParaRPr lang="en-US" sz="1200" dirty="0" smtClean="0">
              <a:solidFill>
                <a:schemeClr val="tx1"/>
              </a:solidFill>
              <a:latin typeface="Bahnschrift Light SemiCondensed" panose="020B0502040204020203" pitchFamily="34" charset="0"/>
            </a:endParaRPr>
          </a:p>
          <a:p>
            <a:pPr algn="ctr"/>
            <a:endParaRPr lang="en-US" sz="1200" dirty="0">
              <a:solidFill>
                <a:schemeClr val="tx1"/>
              </a:solidFill>
              <a:latin typeface="Bahnschrift Light SemiCondensed" panose="020B0502040204020203" pitchFamily="34" charset="0"/>
            </a:endParaRPr>
          </a:p>
          <a:p>
            <a:r>
              <a:rPr lang="en-US" sz="1100" dirty="0">
                <a:solidFill>
                  <a:schemeClr val="tx1"/>
                </a:solidFill>
              </a:rPr>
              <a:t>The local government </a:t>
            </a:r>
            <a:r>
              <a:rPr lang="en-US" sz="1100" dirty="0" err="1">
                <a:solidFill>
                  <a:schemeClr val="tx1"/>
                </a:solidFill>
              </a:rPr>
              <a:t>organises</a:t>
            </a:r>
            <a:r>
              <a:rPr lang="en-US" sz="1100" dirty="0">
                <a:solidFill>
                  <a:schemeClr val="tx1"/>
                </a:solidFill>
              </a:rPr>
              <a:t> an auction to compensate</a:t>
            </a:r>
          </a:p>
          <a:p>
            <a:r>
              <a:rPr lang="en-US" sz="1100" dirty="0">
                <a:solidFill>
                  <a:schemeClr val="tx1"/>
                </a:solidFill>
              </a:rPr>
              <a:t>for the decommissioning of the black asset for companies</a:t>
            </a:r>
          </a:p>
          <a:p>
            <a:r>
              <a:rPr lang="en-US" sz="1100" dirty="0">
                <a:solidFill>
                  <a:schemeClr val="tx1"/>
                </a:solidFill>
              </a:rPr>
              <a:t>owning and operating coal power plants. This type of</a:t>
            </a:r>
          </a:p>
          <a:p>
            <a:r>
              <a:rPr lang="en-US" sz="1100" dirty="0">
                <a:solidFill>
                  <a:schemeClr val="tx1"/>
                </a:solidFill>
              </a:rPr>
              <a:t>auction has been introduced both for tackling the impact</a:t>
            </a:r>
          </a:p>
          <a:p>
            <a:r>
              <a:rPr lang="en-US" sz="1100" dirty="0">
                <a:solidFill>
                  <a:schemeClr val="tx1"/>
                </a:solidFill>
              </a:rPr>
              <a:t>of coal on climate change targets, but also to meet halfway</a:t>
            </a:r>
          </a:p>
          <a:p>
            <a:r>
              <a:rPr lang="en-US" sz="1100" dirty="0">
                <a:solidFill>
                  <a:schemeClr val="tx1"/>
                </a:solidFill>
              </a:rPr>
              <a:t>with existing large coal plant operators, which are currently</a:t>
            </a:r>
          </a:p>
          <a:p>
            <a:r>
              <a:rPr lang="en-US" sz="1100" dirty="0">
                <a:solidFill>
                  <a:schemeClr val="tx1"/>
                </a:solidFill>
              </a:rPr>
              <a:t>struggling in the increasingly difficult market situation.</a:t>
            </a:r>
          </a:p>
          <a:p>
            <a:r>
              <a:rPr lang="en-US" sz="1100" dirty="0">
                <a:solidFill>
                  <a:schemeClr val="tx1"/>
                </a:solidFill>
              </a:rPr>
              <a:t>The auction is structured to award bids based on the ratio</a:t>
            </a:r>
          </a:p>
          <a:p>
            <a:r>
              <a:rPr lang="en-US" sz="1100" dirty="0">
                <a:solidFill>
                  <a:schemeClr val="tx1"/>
                </a:solidFill>
              </a:rPr>
              <a:t>between the asked compensation price and the resulting</a:t>
            </a:r>
          </a:p>
          <a:p>
            <a:r>
              <a:rPr lang="en-US" sz="1100" dirty="0">
                <a:solidFill>
                  <a:schemeClr val="tx1"/>
                </a:solidFill>
              </a:rPr>
              <a:t>reduction in CO2 emissions. In special cases, the transmission</a:t>
            </a:r>
          </a:p>
          <a:p>
            <a:r>
              <a:rPr lang="en-US" sz="1100" dirty="0">
                <a:solidFill>
                  <a:schemeClr val="tx1"/>
                </a:solidFill>
              </a:rPr>
              <a:t>grid operators can ask to spare some of the plants to</a:t>
            </a:r>
          </a:p>
          <a:p>
            <a:r>
              <a:rPr lang="en-US" sz="1100" dirty="0">
                <a:solidFill>
                  <a:schemeClr val="tx1"/>
                </a:solidFill>
              </a:rPr>
              <a:t>be used as backup capacity reserve in “critical situations”.</a:t>
            </a:r>
          </a:p>
          <a:p>
            <a:r>
              <a:rPr lang="en-US" sz="1100" dirty="0">
                <a:solidFill>
                  <a:schemeClr val="tx1"/>
                </a:solidFill>
              </a:rPr>
              <a:t>Nonetheless, the plants will not be allowed to participate in</a:t>
            </a:r>
          </a:p>
          <a:p>
            <a:r>
              <a:rPr lang="en-US" sz="1100" dirty="0">
                <a:solidFill>
                  <a:schemeClr val="tx1"/>
                </a:solidFill>
              </a:rPr>
              <a:t>the electricity market remuneration mechanisms.</a:t>
            </a:r>
            <a:endParaRPr lang="da-DK" sz="1100" dirty="0">
              <a:solidFill>
                <a:schemeClr val="tx1"/>
              </a:solidFill>
              <a:latin typeface="Bahnschrift Light SemiCondensed" panose="020B0502040204020203" pitchFamily="34" charset="0"/>
            </a:endParaRPr>
          </a:p>
        </p:txBody>
      </p:sp>
      <p:sp>
        <p:nvSpPr>
          <p:cNvPr id="7" name="Pladsholder til tekst 6"/>
          <p:cNvSpPr>
            <a:spLocks noGrp="1"/>
          </p:cNvSpPr>
          <p:nvPr>
            <p:ph type="body" sz="quarter" idx="11"/>
          </p:nvPr>
        </p:nvSpPr>
        <p:spPr>
          <a:xfrm>
            <a:off x="712314" y="2117983"/>
            <a:ext cx="6449464" cy="979177"/>
          </a:xfrm>
        </p:spPr>
        <p:txBody>
          <a:bodyPr/>
          <a:lstStyle/>
          <a:p>
            <a:r>
              <a:rPr lang="da-DK" dirty="0" smtClean="0"/>
              <a:t>Vattenfall </a:t>
            </a:r>
            <a:r>
              <a:rPr lang="da-DK" dirty="0" err="1" smtClean="0"/>
              <a:t>abandoned</a:t>
            </a:r>
            <a:r>
              <a:rPr lang="da-DK" dirty="0" smtClean="0"/>
              <a:t> a </a:t>
            </a:r>
            <a:r>
              <a:rPr lang="da-DK" dirty="0" err="1" smtClean="0"/>
              <a:t>recently</a:t>
            </a:r>
            <a:r>
              <a:rPr lang="da-DK" dirty="0" smtClean="0"/>
              <a:t> </a:t>
            </a:r>
            <a:r>
              <a:rPr lang="da-DK" dirty="0" err="1" smtClean="0"/>
              <a:t>constructed</a:t>
            </a:r>
            <a:r>
              <a:rPr lang="da-DK" dirty="0" smtClean="0"/>
              <a:t> </a:t>
            </a:r>
            <a:r>
              <a:rPr lang="da-DK" dirty="0" err="1" smtClean="0"/>
              <a:t>coal-fired</a:t>
            </a:r>
            <a:r>
              <a:rPr lang="da-DK" dirty="0" smtClean="0"/>
              <a:t> power plant in Germany. A </a:t>
            </a:r>
            <a:r>
              <a:rPr lang="da-DK" dirty="0" err="1" smtClean="0"/>
              <a:t>decommissioning</a:t>
            </a:r>
            <a:r>
              <a:rPr lang="da-DK" dirty="0" smtClean="0"/>
              <a:t> </a:t>
            </a:r>
            <a:r>
              <a:rPr lang="da-DK" dirty="0" err="1" smtClean="0"/>
              <a:t>auction</a:t>
            </a:r>
            <a:r>
              <a:rPr lang="da-DK" dirty="0" smtClean="0"/>
              <a:t> </a:t>
            </a:r>
            <a:r>
              <a:rPr lang="da-DK" dirty="0" err="1" smtClean="0"/>
              <a:t>was</a:t>
            </a:r>
            <a:r>
              <a:rPr lang="da-DK" dirty="0" smtClean="0"/>
              <a:t> </a:t>
            </a:r>
            <a:r>
              <a:rPr lang="da-DK" dirty="0" err="1" smtClean="0"/>
              <a:t>facilitated</a:t>
            </a:r>
            <a:r>
              <a:rPr lang="da-DK" dirty="0" smtClean="0"/>
              <a:t> by the German </a:t>
            </a:r>
            <a:r>
              <a:rPr lang="da-DK" dirty="0" err="1" smtClean="0"/>
              <a:t>government</a:t>
            </a:r>
            <a:endParaRPr lang="da-DK" dirty="0"/>
          </a:p>
        </p:txBody>
      </p:sp>
    </p:spTree>
    <p:extLst>
      <p:ext uri="{BB962C8B-B14F-4D97-AF65-F5344CB8AC3E}">
        <p14:creationId xmlns:p14="http://schemas.microsoft.com/office/powerpoint/2010/main" val="3176458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a:t>Entry</a:t>
            </a:r>
            <a:r>
              <a:rPr lang="da-DK" dirty="0"/>
              <a:t> </a:t>
            </a:r>
            <a:r>
              <a:rPr lang="da-DK" dirty="0" err="1"/>
              <a:t>strategy</a:t>
            </a:r>
            <a:r>
              <a:rPr lang="da-DK" dirty="0"/>
              <a:t> for </a:t>
            </a:r>
            <a:r>
              <a:rPr lang="da-DK" dirty="0" err="1"/>
              <a:t>renewable</a:t>
            </a:r>
            <a:r>
              <a:rPr lang="da-DK" dirty="0"/>
              <a:t> </a:t>
            </a:r>
            <a:r>
              <a:rPr lang="da-DK" dirty="0" err="1" smtClean="0"/>
              <a:t>energy</a:t>
            </a:r>
            <a:endParaRPr lang="da-DK" dirty="0"/>
          </a:p>
        </p:txBody>
      </p:sp>
      <p:sp>
        <p:nvSpPr>
          <p:cNvPr id="3" name="Pladsholder til tekst 2"/>
          <p:cNvSpPr>
            <a:spLocks noGrp="1"/>
          </p:cNvSpPr>
          <p:nvPr>
            <p:ph type="body" sz="quarter" idx="11"/>
          </p:nvPr>
        </p:nvSpPr>
        <p:spPr>
          <a:xfrm>
            <a:off x="712313" y="2117984"/>
            <a:ext cx="9885363" cy="372832"/>
          </a:xfrm>
        </p:spPr>
        <p:txBody>
          <a:bodyPr/>
          <a:lstStyle/>
          <a:p>
            <a:r>
              <a:rPr lang="en-US" dirty="0">
                <a:solidFill>
                  <a:srgbClr val="383837"/>
                </a:solidFill>
              </a:rPr>
              <a:t>L</a:t>
            </a:r>
            <a:r>
              <a:rPr lang="en-US" dirty="0" smtClean="0">
                <a:solidFill>
                  <a:srgbClr val="383837"/>
                </a:solidFill>
              </a:rPr>
              <a:t>earnings </a:t>
            </a:r>
            <a:r>
              <a:rPr lang="en-US" dirty="0">
                <a:solidFill>
                  <a:srgbClr val="383837"/>
                </a:solidFill>
              </a:rPr>
              <a:t>in entering a new renewable energy </a:t>
            </a:r>
            <a:r>
              <a:rPr lang="en-US" dirty="0" smtClean="0">
                <a:solidFill>
                  <a:srgbClr val="383837"/>
                </a:solidFill>
              </a:rPr>
              <a:t>market</a:t>
            </a:r>
            <a:endParaRPr lang="da-DK" dirty="0">
              <a:solidFill>
                <a:srgbClr val="383837"/>
              </a:solidFill>
            </a:endParaRPr>
          </a:p>
        </p:txBody>
      </p:sp>
      <p:sp>
        <p:nvSpPr>
          <p:cNvPr id="4" name="Pladsholder til tekst 3"/>
          <p:cNvSpPr>
            <a:spLocks noGrp="1"/>
          </p:cNvSpPr>
          <p:nvPr>
            <p:ph type="body" sz="quarter" idx="12"/>
          </p:nvPr>
        </p:nvSpPr>
        <p:spPr/>
        <p:txBody>
          <a:bodyPr/>
          <a:lstStyle/>
          <a:p>
            <a:r>
              <a:rPr lang="en-US" dirty="0">
                <a:solidFill>
                  <a:srgbClr val="383837"/>
                </a:solidFill>
              </a:rPr>
              <a:t>LEARNINGS FROM THE ENERGY COMPANY'S BUSINESS </a:t>
            </a:r>
            <a:r>
              <a:rPr lang="en-US" dirty="0" smtClean="0">
                <a:solidFill>
                  <a:srgbClr val="383837"/>
                </a:solidFill>
              </a:rPr>
              <a:t>TRANSFORMATION</a:t>
            </a:r>
            <a:endParaRPr lang="da-DK" dirty="0">
              <a:solidFill>
                <a:srgbClr val="383837"/>
              </a:solidFill>
            </a:endParaRPr>
          </a:p>
        </p:txBody>
      </p:sp>
      <p:sp>
        <p:nvSpPr>
          <p:cNvPr id="5" name="Rektangel 4"/>
          <p:cNvSpPr/>
          <p:nvPr/>
        </p:nvSpPr>
        <p:spPr>
          <a:xfrm>
            <a:off x="712312" y="3013789"/>
            <a:ext cx="9885363" cy="861774"/>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Cultural shifts within the company, use of internal talent and competencies:</a:t>
            </a:r>
          </a:p>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Supply chain as a key factor to reduce costs</a:t>
            </a:r>
          </a:p>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Joint ventures and investor </a:t>
            </a:r>
            <a:r>
              <a:rPr lang="en-US" sz="1600" dirty="0" smtClean="0">
                <a:solidFill>
                  <a:srgbClr val="383837"/>
                </a:solidFill>
                <a:latin typeface="Bahnschrift Light SemiCondensed" panose="020B0502040204020203" pitchFamily="34" charset="0"/>
              </a:rPr>
              <a:t>engagement</a:t>
            </a:r>
            <a:endParaRPr lang="en-US" sz="1600" dirty="0">
              <a:solidFill>
                <a:srgbClr val="383837"/>
              </a:solidFill>
              <a:latin typeface="Bahnschrift Light SemiCondensed" panose="020B0502040204020203" pitchFamily="34" charset="0"/>
            </a:endParaRPr>
          </a:p>
        </p:txBody>
      </p:sp>
      <p:sp>
        <p:nvSpPr>
          <p:cNvPr id="6" name="Vinkel 5"/>
          <p:cNvSpPr/>
          <p:nvPr/>
        </p:nvSpPr>
        <p:spPr>
          <a:xfrm>
            <a:off x="8485974" y="162370"/>
            <a:ext cx="3512322" cy="6537533"/>
          </a:xfrm>
          <a:prstGeom prst="chevron">
            <a:avLst>
              <a:gd name="adj" fmla="val 32714"/>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19703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smtClean="0"/>
              <a:t>Follow</a:t>
            </a:r>
            <a:r>
              <a:rPr lang="da-DK" dirty="0" smtClean="0"/>
              <a:t> the </a:t>
            </a:r>
            <a:r>
              <a:rPr lang="da-DK" dirty="0" err="1" smtClean="0"/>
              <a:t>growth</a:t>
            </a:r>
            <a:endParaRPr lang="da-DK" dirty="0"/>
          </a:p>
        </p:txBody>
      </p:sp>
      <p:sp>
        <p:nvSpPr>
          <p:cNvPr id="3" name="Pladsholder til tekst 2"/>
          <p:cNvSpPr>
            <a:spLocks noGrp="1"/>
          </p:cNvSpPr>
          <p:nvPr>
            <p:ph type="body" sz="quarter" idx="11"/>
          </p:nvPr>
        </p:nvSpPr>
        <p:spPr/>
        <p:txBody>
          <a:bodyPr/>
          <a:lstStyle/>
          <a:p>
            <a:r>
              <a:rPr lang="en-US" dirty="0">
                <a:solidFill>
                  <a:srgbClr val="383837"/>
                </a:solidFill>
              </a:rPr>
              <a:t>Examples of entry and exit strategies for </a:t>
            </a:r>
            <a:r>
              <a:rPr lang="en-US" dirty="0" err="1" smtClean="0">
                <a:solidFill>
                  <a:srgbClr val="383837"/>
                </a:solidFill>
              </a:rPr>
              <a:t>Ørsted</a:t>
            </a:r>
            <a:r>
              <a:rPr lang="en-US" dirty="0" smtClean="0">
                <a:solidFill>
                  <a:srgbClr val="383837"/>
                </a:solidFill>
              </a:rPr>
              <a:t>, </a:t>
            </a:r>
            <a:r>
              <a:rPr lang="en-US" dirty="0">
                <a:solidFill>
                  <a:srgbClr val="383837"/>
                </a:solidFill>
              </a:rPr>
              <a:t>as experienced in Denmark </a:t>
            </a:r>
            <a:r>
              <a:rPr lang="en-US" dirty="0" smtClean="0">
                <a:solidFill>
                  <a:srgbClr val="383837"/>
                </a:solidFill>
              </a:rPr>
              <a:t>over </a:t>
            </a:r>
            <a:r>
              <a:rPr lang="en-US" dirty="0">
                <a:solidFill>
                  <a:srgbClr val="383837"/>
                </a:solidFill>
              </a:rPr>
              <a:t>the last 10-15 years in particular</a:t>
            </a:r>
            <a:endParaRPr lang="da-DK" dirty="0">
              <a:solidFill>
                <a:srgbClr val="383837"/>
              </a:solidFill>
            </a:endParaRPr>
          </a:p>
        </p:txBody>
      </p:sp>
      <p:sp>
        <p:nvSpPr>
          <p:cNvPr id="4" name="Pladsholder til tekst 3"/>
          <p:cNvSpPr>
            <a:spLocks noGrp="1"/>
          </p:cNvSpPr>
          <p:nvPr>
            <p:ph type="body" sz="quarter" idx="12"/>
          </p:nvPr>
        </p:nvSpPr>
        <p:spPr/>
        <p:txBody>
          <a:bodyPr/>
          <a:lstStyle/>
          <a:p>
            <a:r>
              <a:rPr lang="en-US" dirty="0">
                <a:solidFill>
                  <a:srgbClr val="383837"/>
                </a:solidFill>
              </a:rPr>
              <a:t>LEARNINGS FROM THE ENERGY COMPANY'S BUSINESS </a:t>
            </a:r>
            <a:r>
              <a:rPr lang="en-US" dirty="0" smtClean="0">
                <a:solidFill>
                  <a:srgbClr val="383837"/>
                </a:solidFill>
              </a:rPr>
              <a:t>TRANSFORMATION</a:t>
            </a:r>
            <a:endParaRPr lang="da-DK" dirty="0">
              <a:solidFill>
                <a:srgbClr val="383837"/>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107234851"/>
              </p:ext>
            </p:extLst>
          </p:nvPr>
        </p:nvGraphicFramePr>
        <p:xfrm>
          <a:off x="712313" y="2952352"/>
          <a:ext cx="9952576" cy="3829165"/>
        </p:xfrm>
        <a:graphic>
          <a:graphicData uri="http://schemas.openxmlformats.org/drawingml/2006/table">
            <a:tbl>
              <a:tblPr firstRow="1" bandRow="1">
                <a:tableStyleId>{2D5ABB26-0587-4C30-8999-92F81FD0307C}</a:tableStyleId>
              </a:tblPr>
              <a:tblGrid>
                <a:gridCol w="1463903">
                  <a:extLst>
                    <a:ext uri="{9D8B030D-6E8A-4147-A177-3AD203B41FA5}">
                      <a16:colId xmlns:a16="http://schemas.microsoft.com/office/drawing/2014/main" val="4123675876"/>
                    </a:ext>
                  </a:extLst>
                </a:gridCol>
                <a:gridCol w="5055007">
                  <a:extLst>
                    <a:ext uri="{9D8B030D-6E8A-4147-A177-3AD203B41FA5}">
                      <a16:colId xmlns:a16="http://schemas.microsoft.com/office/drawing/2014/main" val="1776650331"/>
                    </a:ext>
                  </a:extLst>
                </a:gridCol>
                <a:gridCol w="3433666">
                  <a:extLst>
                    <a:ext uri="{9D8B030D-6E8A-4147-A177-3AD203B41FA5}">
                      <a16:colId xmlns:a16="http://schemas.microsoft.com/office/drawing/2014/main" val="1471118782"/>
                    </a:ext>
                  </a:extLst>
                </a:gridCol>
              </a:tblGrid>
              <a:tr h="541619">
                <a:tc>
                  <a:txBody>
                    <a:bodyPr/>
                    <a:lstStyle/>
                    <a:p>
                      <a:endParaRPr lang="en-US" sz="1200" noProof="0" dirty="0">
                        <a:solidFill>
                          <a:srgbClr val="383837"/>
                        </a:solidFill>
                        <a:latin typeface="Bahnschrift" panose="020B0502040204020203" pitchFamily="34" charset="0"/>
                      </a:endParaRPr>
                    </a:p>
                  </a:txBody>
                  <a:tcPr>
                    <a:lnB w="9525" cap="flat" cmpd="sng" algn="ctr">
                      <a:solidFill>
                        <a:schemeClr val="tx1"/>
                      </a:solidFill>
                      <a:prstDash val="solid"/>
                      <a:round/>
                      <a:headEnd type="none" w="med" len="med"/>
                      <a:tailEnd type="none" w="med" len="med"/>
                    </a:lnB>
                  </a:tcPr>
                </a:tc>
                <a:tc>
                  <a:txBody>
                    <a:bodyPr/>
                    <a:lstStyle/>
                    <a:p>
                      <a:r>
                        <a:rPr lang="en-US" sz="1200" noProof="0" dirty="0" smtClean="0">
                          <a:solidFill>
                            <a:srgbClr val="383837"/>
                          </a:solidFill>
                          <a:latin typeface="Bahnschrift" panose="020B0502040204020203" pitchFamily="34" charset="0"/>
                        </a:rPr>
                        <a:t>Entry strategy for </a:t>
                      </a:r>
                    </a:p>
                    <a:p>
                      <a:r>
                        <a:rPr lang="en-US" sz="1200" noProof="0" dirty="0" smtClean="0">
                          <a:solidFill>
                            <a:srgbClr val="383837"/>
                          </a:solidFill>
                          <a:latin typeface="Bahnschrift" panose="020B0502040204020203" pitchFamily="34" charset="0"/>
                        </a:rPr>
                        <a:t>renewable energy </a:t>
                      </a:r>
                      <a:endParaRPr lang="en-US" sz="1200" noProof="0" dirty="0">
                        <a:solidFill>
                          <a:srgbClr val="383837"/>
                        </a:solidFill>
                        <a:latin typeface="Bahnschrift" panose="020B0502040204020203" pitchFamily="34" charset="0"/>
                      </a:endParaRPr>
                    </a:p>
                  </a:txBody>
                  <a:tcPr>
                    <a:lnB w="9525" cap="flat" cmpd="sng" algn="ctr">
                      <a:solidFill>
                        <a:schemeClr val="tx1"/>
                      </a:solidFill>
                      <a:prstDash val="solid"/>
                      <a:round/>
                      <a:headEnd type="none" w="med" len="med"/>
                      <a:tailEnd type="none" w="med" len="med"/>
                    </a:lnB>
                  </a:tcPr>
                </a:tc>
                <a:tc>
                  <a:txBody>
                    <a:bodyPr/>
                    <a:lstStyle/>
                    <a:p>
                      <a:r>
                        <a:rPr lang="en-US" sz="1200" noProof="0" dirty="0" smtClean="0">
                          <a:solidFill>
                            <a:srgbClr val="383837"/>
                          </a:solidFill>
                          <a:latin typeface="Bahnschrift" panose="020B0502040204020203" pitchFamily="34" charset="0"/>
                        </a:rPr>
                        <a:t>Exit strategy for </a:t>
                      </a:r>
                    </a:p>
                    <a:p>
                      <a:r>
                        <a:rPr lang="en-US" sz="1200" noProof="0" dirty="0" smtClean="0">
                          <a:solidFill>
                            <a:srgbClr val="383837"/>
                          </a:solidFill>
                          <a:latin typeface="Bahnschrift" panose="020B0502040204020203" pitchFamily="34" charset="0"/>
                        </a:rPr>
                        <a:t>fossil fuels</a:t>
                      </a:r>
                    </a:p>
                  </a:txBody>
                  <a:tcP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1102375"/>
                  </a:ext>
                </a:extLst>
              </a:tr>
              <a:tr h="658151">
                <a:tc>
                  <a:txBody>
                    <a:bodyPr/>
                    <a:lstStyle/>
                    <a:p>
                      <a:r>
                        <a:rPr lang="en-US" sz="1100" noProof="0" dirty="0" smtClean="0">
                          <a:solidFill>
                            <a:srgbClr val="383837"/>
                          </a:solidFill>
                          <a:latin typeface="Bahnschrift Light SemiCondensed" panose="020B0502040204020203" pitchFamily="34" charset="0"/>
                        </a:rPr>
                        <a:t>Human resources</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noProof="0" dirty="0" smtClean="0">
                          <a:solidFill>
                            <a:srgbClr val="383837"/>
                          </a:solidFill>
                          <a:latin typeface="Bahnschrift Light SemiCondensed" panose="020B0502040204020203" pitchFamily="34" charset="0"/>
                        </a:rPr>
                        <a:t>Cultural shift within the company. </a:t>
                      </a:r>
                    </a:p>
                    <a:p>
                      <a:r>
                        <a:rPr lang="en-US" sz="1100" noProof="0" dirty="0" smtClean="0">
                          <a:solidFill>
                            <a:srgbClr val="383837"/>
                          </a:solidFill>
                          <a:latin typeface="Bahnschrift Light SemiCondensed" panose="020B0502040204020203" pitchFamily="34" charset="0"/>
                        </a:rPr>
                        <a:t>Build up human </a:t>
                      </a:r>
                      <a:r>
                        <a:rPr lang="en-US" sz="1100" baseline="0" noProof="0" dirty="0" smtClean="0">
                          <a:solidFill>
                            <a:srgbClr val="383837"/>
                          </a:solidFill>
                          <a:latin typeface="Bahnschrift Light SemiCondensed" panose="020B0502040204020203" pitchFamily="34" charset="0"/>
                        </a:rPr>
                        <a:t> </a:t>
                      </a:r>
                      <a:r>
                        <a:rPr lang="en-US" sz="1100" noProof="0" dirty="0" smtClean="0">
                          <a:solidFill>
                            <a:srgbClr val="383837"/>
                          </a:solidFill>
                          <a:latin typeface="Bahnschrift Light SemiCondensed" panose="020B0502040204020203" pitchFamily="34" charset="0"/>
                        </a:rPr>
                        <a:t>resources: harvest internal resources, retrain personnel, create synergies with existing base and attract new talents, increasing sustainable job opportunities.</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noProof="0" dirty="0" smtClean="0">
                          <a:solidFill>
                            <a:srgbClr val="383837"/>
                          </a:solidFill>
                          <a:latin typeface="Bahnschrift Light SemiCondensed" panose="020B0502040204020203" pitchFamily="34" charset="0"/>
                        </a:rPr>
                        <a:t>Divest businesses that do not align with the new green vision</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81940307"/>
                  </a:ext>
                </a:extLst>
              </a:tr>
              <a:tr h="1027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smtClean="0">
                          <a:solidFill>
                            <a:srgbClr val="383837"/>
                          </a:solidFill>
                          <a:latin typeface="Bahnschrift Light SemiCondensed" panose="020B0502040204020203" pitchFamily="34" charset="0"/>
                        </a:rPr>
                        <a:t>Technology strategy</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smtClean="0">
                          <a:solidFill>
                            <a:srgbClr val="383837"/>
                          </a:solidFill>
                          <a:latin typeface="Bahnschrift Light SemiCondensed" panose="020B0502040204020203" pitchFamily="34" charset="0"/>
                        </a:rPr>
                        <a:t>Develop and test proof of concept projects, devise long term strategies with ambitious targets and scale up large-scale renewable projects. Then choose technologies based on their return and risk profile in a given regulatory framework, investigating the impact on players in the supply chain. Bring the technology to cost-competitive levels with the existing products, assessing the role of the new product in existing and new markets.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noProof="0" dirty="0" smtClean="0">
                          <a:solidFill>
                            <a:srgbClr val="383837"/>
                          </a:solidFill>
                          <a:latin typeface="Bahnschrift Light SemiCondensed" panose="020B0502040204020203" pitchFamily="34" charset="0"/>
                        </a:rPr>
                        <a:t>Convert directly, e.g., coal to biomass</a:t>
                      </a:r>
                    </a:p>
                    <a:p>
                      <a:endParaRPr lang="en-US" sz="1100" noProof="0" dirty="0" smtClean="0">
                        <a:solidFill>
                          <a:srgbClr val="383837"/>
                        </a:solidFill>
                        <a:latin typeface="Bahnschrift Light SemiCondensed" panose="020B0502040204020203" pitchFamily="34" charset="0"/>
                      </a:endParaRPr>
                    </a:p>
                    <a:p>
                      <a:r>
                        <a:rPr lang="en-US" sz="1100" noProof="0" dirty="0" smtClean="0">
                          <a:solidFill>
                            <a:srgbClr val="383837"/>
                          </a:solidFill>
                          <a:latin typeface="Bahnschrift Light SemiCondensed" panose="020B0502040204020203" pitchFamily="34" charset="0"/>
                        </a:rPr>
                        <a:t>The same could be done with existing coal power plants, by using the land for hybrid solar and wind projects and re-using the existing transmission infrastructure.</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43921134"/>
                  </a:ext>
                </a:extLst>
              </a:tr>
              <a:tr h="1498477">
                <a:tc>
                  <a:txBody>
                    <a:bodyPr/>
                    <a:lstStyle/>
                    <a:p>
                      <a:r>
                        <a:rPr lang="en-US" sz="1100" noProof="0" dirty="0" smtClean="0">
                          <a:solidFill>
                            <a:srgbClr val="383837"/>
                          </a:solidFill>
                          <a:latin typeface="Bahnschrift Light SemiCondensed" panose="020B0502040204020203" pitchFamily="34" charset="0"/>
                        </a:rPr>
                        <a:t>Market forces &amp; </a:t>
                      </a:r>
                    </a:p>
                    <a:p>
                      <a:r>
                        <a:rPr lang="en-US" sz="1100" noProof="0" dirty="0" smtClean="0">
                          <a:solidFill>
                            <a:srgbClr val="383837"/>
                          </a:solidFill>
                          <a:latin typeface="Bahnschrift Light SemiCondensed" panose="020B0502040204020203" pitchFamily="34" charset="0"/>
                        </a:rPr>
                        <a:t>project choices</a:t>
                      </a:r>
                    </a:p>
                  </a:txBody>
                  <a:tcPr>
                    <a:lnT w="3175" cap="flat" cmpd="sng" algn="ctr">
                      <a:solidFill>
                        <a:schemeClr val="bg1">
                          <a:lumMod val="50000"/>
                        </a:schemeClr>
                      </a:solidFill>
                      <a:prstDash val="solid"/>
                      <a:round/>
                      <a:headEnd type="none" w="med" len="med"/>
                      <a:tailEnd type="none" w="med" len="med"/>
                    </a:lnT>
                  </a:tcPr>
                </a:tc>
                <a:tc>
                  <a:txBody>
                    <a:bodyPr/>
                    <a:lstStyle/>
                    <a:p>
                      <a:r>
                        <a:rPr lang="en-US" sz="1100" noProof="0" dirty="0" smtClean="0">
                          <a:solidFill>
                            <a:srgbClr val="383837"/>
                          </a:solidFill>
                          <a:latin typeface="Bahnschrift Light SemiCondensed" panose="020B0502040204020203" pitchFamily="34" charset="0"/>
                        </a:rPr>
                        <a:t>Invest in new projects. </a:t>
                      </a:r>
                    </a:p>
                    <a:p>
                      <a:endParaRPr lang="en-US" sz="1100" noProof="0" dirty="0" smtClean="0">
                        <a:solidFill>
                          <a:srgbClr val="383837"/>
                        </a:solidFill>
                        <a:latin typeface="Bahnschrift Light SemiCondensed" panose="020B0502040204020203" pitchFamily="34" charset="0"/>
                      </a:endParaRPr>
                    </a:p>
                    <a:p>
                      <a:r>
                        <a:rPr lang="en-US" sz="1100" noProof="0" dirty="0" smtClean="0">
                          <a:solidFill>
                            <a:srgbClr val="383837"/>
                          </a:solidFill>
                          <a:latin typeface="Bahnschrift Light SemiCondensed" panose="020B0502040204020203" pitchFamily="34" charset="0"/>
                        </a:rPr>
                        <a:t>Joint ventures can be a good way to gain technical experience and knowledge, filling the gap with the missing technical competences to reach the objective. Institutional, national and international investors can be attracted to green projects with long-term returns and low risk. Investors and technical advisors which have been educated about the new technology and the mission are more likely to feel confident in approving co-investments.</a:t>
                      </a:r>
                    </a:p>
                  </a:txBody>
                  <a:tcPr>
                    <a:lnT w="3175" cap="flat" cmpd="sng" algn="ctr">
                      <a:solidFill>
                        <a:schemeClr val="bg1">
                          <a:lumMod val="50000"/>
                        </a:schemeClr>
                      </a:solidFill>
                      <a:prstDash val="solid"/>
                      <a:round/>
                      <a:headEnd type="none" w="med" len="med"/>
                      <a:tailEnd type="none" w="med" len="med"/>
                    </a:lnT>
                  </a:tcPr>
                </a:tc>
                <a:tc>
                  <a:txBody>
                    <a:bodyPr/>
                    <a:lstStyle/>
                    <a:p>
                      <a:r>
                        <a:rPr lang="en-US" sz="1100" noProof="0" dirty="0" smtClean="0">
                          <a:solidFill>
                            <a:srgbClr val="383837"/>
                          </a:solidFill>
                          <a:latin typeface="Bahnschrift Light SemiCondensed" panose="020B0502040204020203" pitchFamily="34" charset="0"/>
                        </a:rPr>
                        <a:t>Abandon projects </a:t>
                      </a:r>
                    </a:p>
                    <a:p>
                      <a:endParaRPr lang="en-US" sz="1100" noProof="0" dirty="0" smtClean="0">
                        <a:solidFill>
                          <a:srgbClr val="383837"/>
                        </a:solidFill>
                        <a:latin typeface="Bahnschrift Light SemiCondensed" panose="020B0502040204020203" pitchFamily="34" charset="0"/>
                      </a:endParaRPr>
                    </a:p>
                    <a:p>
                      <a:r>
                        <a:rPr lang="en-US" sz="1100" noProof="0" dirty="0" smtClean="0">
                          <a:solidFill>
                            <a:srgbClr val="383837"/>
                          </a:solidFill>
                          <a:latin typeface="Bahnschrift Light SemiCondensed" panose="020B0502040204020203" pitchFamily="34" charset="0"/>
                        </a:rPr>
                        <a:t>Several coal-fired power plants have been abandoned in northern Europe as they are no longer profitable and attract public opposition.</a:t>
                      </a:r>
                    </a:p>
                  </a:txBody>
                  <a:tcPr>
                    <a:lnT w="3175"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265985764"/>
                  </a:ext>
                </a:extLst>
              </a:tr>
            </a:tbl>
          </a:graphicData>
        </a:graphic>
      </p:graphicFrame>
    </p:spTree>
    <p:extLst>
      <p:ext uri="{BB962C8B-B14F-4D97-AF65-F5344CB8AC3E}">
        <p14:creationId xmlns:p14="http://schemas.microsoft.com/office/powerpoint/2010/main" val="3965179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4" y="1277295"/>
            <a:ext cx="9885363" cy="477278"/>
          </a:xfrm>
        </p:spPr>
        <p:txBody>
          <a:bodyPr/>
          <a:lstStyle/>
          <a:p>
            <a:r>
              <a:rPr lang="en-US" dirty="0" smtClean="0"/>
              <a:t>National Energy Plans</a:t>
            </a:r>
            <a:endParaRPr lang="da-DK" dirty="0"/>
          </a:p>
        </p:txBody>
      </p:sp>
      <p:pic>
        <p:nvPicPr>
          <p:cNvPr id="9" name="Billed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1315" y="839791"/>
            <a:ext cx="950769" cy="962223"/>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52859" y="1019386"/>
            <a:ext cx="524629" cy="530874"/>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03313" y="1018744"/>
            <a:ext cx="524629" cy="524629"/>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00996" y="1024990"/>
            <a:ext cx="518384" cy="518383"/>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49032" y="1019385"/>
            <a:ext cx="524629" cy="524629"/>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279048"/>
            <a:ext cx="3928187" cy="1569660"/>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rgbClr val="002060"/>
                </a:solidFill>
                <a:latin typeface="Bahnschrift Light SemiCondensed" panose="020B0502040204020203" pitchFamily="34" charset="0"/>
              </a:rPr>
              <a:t>Long term</a:t>
            </a:r>
          </a:p>
          <a:p>
            <a:pPr marL="285750" indent="-285750">
              <a:buFont typeface="Arial" panose="020B0604020202020204" pitchFamily="34" charset="0"/>
              <a:buChar char="•"/>
            </a:pPr>
            <a:r>
              <a:rPr lang="en-US" sz="2400" dirty="0" smtClean="0">
                <a:solidFill>
                  <a:srgbClr val="002060"/>
                </a:solidFill>
                <a:latin typeface="Bahnschrift Light SemiCondensed" panose="020B0502040204020203" pitchFamily="34" charset="0"/>
              </a:rPr>
              <a:t>Transparent</a:t>
            </a:r>
          </a:p>
          <a:p>
            <a:pPr marL="285750" indent="-285750">
              <a:buFont typeface="Arial" panose="020B0604020202020204" pitchFamily="34" charset="0"/>
              <a:buChar char="•"/>
            </a:pPr>
            <a:r>
              <a:rPr lang="en-US" sz="2400" dirty="0" smtClean="0">
                <a:solidFill>
                  <a:srgbClr val="002060"/>
                </a:solidFill>
                <a:latin typeface="Bahnschrift Light SemiCondensed" panose="020B0502040204020203" pitchFamily="34" charset="0"/>
              </a:rPr>
              <a:t>Stable</a:t>
            </a:r>
          </a:p>
          <a:p>
            <a:pPr marL="285750" indent="-285750">
              <a:buFont typeface="Arial" panose="020B0604020202020204" pitchFamily="34" charset="0"/>
              <a:buChar char="•"/>
            </a:pPr>
            <a:r>
              <a:rPr lang="en-US" sz="2400" dirty="0" smtClean="0">
                <a:solidFill>
                  <a:srgbClr val="002060"/>
                </a:solidFill>
                <a:latin typeface="Bahnschrift Light SemiCondensed" panose="020B0502040204020203" pitchFamily="34" charset="0"/>
              </a:rPr>
              <a:t>Inclusive</a:t>
            </a:r>
          </a:p>
        </p:txBody>
      </p:sp>
    </p:spTree>
    <p:extLst>
      <p:ext uri="{BB962C8B-B14F-4D97-AF65-F5344CB8AC3E}">
        <p14:creationId xmlns:p14="http://schemas.microsoft.com/office/powerpoint/2010/main" val="92646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5" y="1277295"/>
            <a:ext cx="5872784" cy="477278"/>
          </a:xfrm>
        </p:spPr>
        <p:txBody>
          <a:bodyPr/>
          <a:lstStyle/>
          <a:p>
            <a:r>
              <a:rPr lang="en-US" dirty="0"/>
              <a:t>Concrete legislative reforms</a:t>
            </a:r>
          </a:p>
        </p:txBody>
      </p:sp>
      <p:pic>
        <p:nvPicPr>
          <p:cNvPr id="10" name="Billed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0198" y="845903"/>
            <a:ext cx="897980" cy="908670"/>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03313" y="1018744"/>
            <a:ext cx="524629" cy="524629"/>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00996" y="1024990"/>
            <a:ext cx="518384" cy="518383"/>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49032" y="1019385"/>
            <a:ext cx="524629" cy="524629"/>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279048"/>
            <a:ext cx="3928187" cy="2308324"/>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Economic incentives</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Reforms to ensure an electricity sector based on competition</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Demonstration projects </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Permitting and de-risking</a:t>
            </a:r>
          </a:p>
        </p:txBody>
      </p:sp>
      <p:pic>
        <p:nvPicPr>
          <p:cNvPr id="14" name="Billed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07895" y="1025631"/>
            <a:ext cx="518384" cy="524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063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5" y="1277295"/>
            <a:ext cx="6290998" cy="477278"/>
          </a:xfrm>
        </p:spPr>
        <p:txBody>
          <a:bodyPr/>
          <a:lstStyle/>
          <a:p>
            <a:r>
              <a:rPr lang="en-US" dirty="0"/>
              <a:t>A new green company vision</a:t>
            </a:r>
          </a:p>
        </p:txBody>
      </p:sp>
      <p:pic>
        <p:nvPicPr>
          <p:cNvPr id="10" name="Billed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2859" y="1019386"/>
            <a:ext cx="524629" cy="530874"/>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03313" y="1018744"/>
            <a:ext cx="524629" cy="524629"/>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30586" y="854580"/>
            <a:ext cx="899994" cy="899993"/>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49032" y="1019385"/>
            <a:ext cx="524629" cy="524629"/>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279048"/>
            <a:ext cx="3928187" cy="2308324"/>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Make good use of the long-term planning policies in place </a:t>
            </a:r>
          </a:p>
          <a:p>
            <a:pPr marL="285750" indent="-285750">
              <a:buFont typeface="Arial" panose="020B0604020202020204" pitchFamily="34" charset="0"/>
              <a:buChar char="•"/>
            </a:pPr>
            <a:r>
              <a:rPr lang="en-US" sz="2400" dirty="0" err="1">
                <a:solidFill>
                  <a:srgbClr val="002060"/>
                </a:solidFill>
                <a:latin typeface="Bahnschrift Light SemiCondensed" panose="020B0502040204020203" pitchFamily="34" charset="0"/>
              </a:rPr>
              <a:t>Contextualise</a:t>
            </a:r>
            <a:r>
              <a:rPr lang="en-US" sz="2400" dirty="0">
                <a:solidFill>
                  <a:srgbClr val="002060"/>
                </a:solidFill>
                <a:latin typeface="Bahnschrift Light SemiCondensed" panose="020B0502040204020203" pitchFamily="34" charset="0"/>
              </a:rPr>
              <a:t> the strategy</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Develop a holistic vision within the dynamic landscape</a:t>
            </a:r>
          </a:p>
        </p:txBody>
      </p:sp>
      <p:pic>
        <p:nvPicPr>
          <p:cNvPr id="15" name="Billede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07895" y="1025631"/>
            <a:ext cx="518384" cy="524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177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a:blip r:embed="rId3"/>
          <a:stretch>
            <a:fillRect/>
          </a:stretch>
        </p:blipFill>
        <p:spPr>
          <a:xfrm>
            <a:off x="9626568" y="4650716"/>
            <a:ext cx="1244664" cy="82554"/>
          </a:xfrm>
          <a:prstGeom prst="rect">
            <a:avLst/>
          </a:prstGeom>
        </p:spPr>
      </p:pic>
      <p:sp>
        <p:nvSpPr>
          <p:cNvPr id="14" name="Pladsholder til tekst 3"/>
          <p:cNvSpPr txBox="1">
            <a:spLocks/>
          </p:cNvSpPr>
          <p:nvPr/>
        </p:nvSpPr>
        <p:spPr>
          <a:xfrm>
            <a:off x="712312" y="959579"/>
            <a:ext cx="9885363" cy="4772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27473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Danish renewable </a:t>
            </a:r>
            <a:r>
              <a:rPr lang="en-US" dirty="0" smtClean="0"/>
              <a:t>energy journey</a:t>
            </a:r>
            <a:endParaRPr lang="da-DK" dirty="0"/>
          </a:p>
        </p:txBody>
      </p:sp>
      <p:sp>
        <p:nvSpPr>
          <p:cNvPr id="23" name="Pladsholder til tekst 3"/>
          <p:cNvSpPr txBox="1">
            <a:spLocks/>
          </p:cNvSpPr>
          <p:nvPr/>
        </p:nvSpPr>
        <p:spPr>
          <a:xfrm>
            <a:off x="1589926" y="1792955"/>
            <a:ext cx="9885363" cy="4772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27473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1980</a:t>
            </a:r>
            <a:r>
              <a:rPr lang="en-US" sz="2400" dirty="0" smtClean="0"/>
              <a:t>… 						           …2021</a:t>
            </a:r>
            <a:endParaRPr lang="da-DK" sz="2400" dirty="0"/>
          </a:p>
        </p:txBody>
      </p:sp>
      <p:cxnSp>
        <p:nvCxnSpPr>
          <p:cNvPr id="13" name="Lige pilforbindelse 6">
            <a:extLst>
              <a:ext uri="{FF2B5EF4-FFF2-40B4-BE49-F238E27FC236}">
                <a16:creationId xmlns:a16="http://schemas.microsoft.com/office/drawing/2014/main" id="{5C6EB1B5-BFD0-4ECA-B46E-2BBA8FEC4DB9}"/>
              </a:ext>
            </a:extLst>
          </p:cNvPr>
          <p:cNvCxnSpPr/>
          <p:nvPr/>
        </p:nvCxnSpPr>
        <p:spPr>
          <a:xfrm>
            <a:off x="1566011" y="4720514"/>
            <a:ext cx="734536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 name="Gruppe 7">
            <a:extLst>
              <a:ext uri="{FF2B5EF4-FFF2-40B4-BE49-F238E27FC236}">
                <a16:creationId xmlns:a16="http://schemas.microsoft.com/office/drawing/2014/main" id="{BCABE09E-281B-4AE7-925A-946612255BE2}"/>
              </a:ext>
            </a:extLst>
          </p:cNvPr>
          <p:cNvGrpSpPr>
            <a:grpSpLocks/>
          </p:cNvGrpSpPr>
          <p:nvPr/>
        </p:nvGrpSpPr>
        <p:grpSpPr bwMode="auto">
          <a:xfrm>
            <a:off x="1207024" y="4960972"/>
            <a:ext cx="10751378" cy="1754326"/>
            <a:chOff x="1539083" y="4429768"/>
            <a:chExt cx="6719219" cy="1392246"/>
          </a:xfrm>
        </p:grpSpPr>
        <p:sp>
          <p:nvSpPr>
            <p:cNvPr id="20" name="Tekstboks 8">
              <a:extLst>
                <a:ext uri="{FF2B5EF4-FFF2-40B4-BE49-F238E27FC236}">
                  <a16:creationId xmlns:a16="http://schemas.microsoft.com/office/drawing/2014/main" id="{A89DB1E4-7362-4858-8531-B2FDFFC18EDF}"/>
                </a:ext>
              </a:extLst>
            </p:cNvPr>
            <p:cNvSpPr txBox="1"/>
            <p:nvPr/>
          </p:nvSpPr>
          <p:spPr>
            <a:xfrm>
              <a:off x="3658749" y="4587002"/>
              <a:ext cx="1045098" cy="366380"/>
            </a:xfrm>
            <a:prstGeom prst="rect">
              <a:avLst/>
            </a:prstGeom>
            <a:noFill/>
          </p:spPr>
          <p:txBody>
            <a:bodyPr wrap="none">
              <a:spAutoFit/>
            </a:bodyPr>
            <a:lstStyle/>
            <a:p>
              <a:pPr>
                <a:defRPr/>
              </a:pPr>
              <a:r>
                <a:rPr lang="en-US" altLang="da-DK" sz="2400" b="1" dirty="0"/>
                <a:t>Unbundling</a:t>
              </a:r>
              <a:endParaRPr lang="en-US" sz="2400" dirty="0"/>
            </a:p>
          </p:txBody>
        </p:sp>
        <p:sp>
          <p:nvSpPr>
            <p:cNvPr id="21" name="Tekstboks 77">
              <a:extLst>
                <a:ext uri="{FF2B5EF4-FFF2-40B4-BE49-F238E27FC236}">
                  <a16:creationId xmlns:a16="http://schemas.microsoft.com/office/drawing/2014/main" id="{B5BB0106-95B9-484B-B086-60B04A63B995}"/>
                </a:ext>
              </a:extLst>
            </p:cNvPr>
            <p:cNvSpPr txBox="1">
              <a:spLocks noChangeArrowheads="1"/>
            </p:cNvSpPr>
            <p:nvPr/>
          </p:nvSpPr>
          <p:spPr bwMode="auto">
            <a:xfrm>
              <a:off x="1539083" y="4429768"/>
              <a:ext cx="1253355" cy="1392246"/>
            </a:xfrm>
            <a:prstGeom prst="rect">
              <a:avLst/>
            </a:prstGeom>
            <a:solidFill>
              <a:schemeClr val="accent3">
                <a:lumMod val="60000"/>
                <a:lumOff val="40000"/>
              </a:schemeClr>
            </a:solidFill>
            <a:ln w="19050">
              <a:solidFill>
                <a:schemeClr val="tx1"/>
              </a:solidFill>
              <a:miter lim="800000"/>
              <a:headEnd/>
              <a:tailEnd/>
            </a:ln>
          </p:spPr>
          <p:txBody>
            <a:bodyPr wrap="none">
              <a:spAutoFit/>
            </a:bodyPr>
            <a:lstStyle>
              <a:lvl1pPr eaLnBrk="0" hangingPunct="0">
                <a:lnSpc>
                  <a:spcPct val="120000"/>
                </a:lnSpc>
                <a:spcBef>
                  <a:spcPct val="50000"/>
                </a:spcBef>
                <a:buSzPct val="90000"/>
                <a:buFont typeface="Arial" charset="0"/>
                <a:buChar char="•"/>
                <a:defRPr sz="1600">
                  <a:solidFill>
                    <a:srgbClr val="000000"/>
                  </a:solidFill>
                  <a:latin typeface="Verdana" pitchFamily="34" charset="0"/>
                </a:defRPr>
              </a:lvl1pPr>
              <a:lvl2pPr marL="742950" indent="-285750" eaLnBrk="0" hangingPunct="0">
                <a:lnSpc>
                  <a:spcPct val="120000"/>
                </a:lnSpc>
                <a:spcBef>
                  <a:spcPct val="50000"/>
                </a:spcBef>
                <a:buSzPct val="90000"/>
                <a:buFont typeface="Arial" charset="0"/>
                <a:buChar char="•"/>
                <a:defRPr sz="1400">
                  <a:solidFill>
                    <a:srgbClr val="000000"/>
                  </a:solidFill>
                  <a:latin typeface="Verdana" pitchFamily="34" charset="0"/>
                </a:defRPr>
              </a:lvl2pPr>
              <a:lvl3pPr marL="11430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3pPr>
              <a:lvl4pPr marL="16002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4pPr>
              <a:lvl5pPr marL="20574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5pPr>
              <a:lvl6pPr marL="25146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6pPr>
              <a:lvl7pPr marL="29718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7pPr>
              <a:lvl8pPr marL="34290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8pPr>
              <a:lvl9pPr marL="38862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9pPr>
            </a:lstStyle>
            <a:p>
              <a:pPr algn="ctr" eaLnBrk="1" hangingPunct="1">
                <a:lnSpc>
                  <a:spcPct val="150000"/>
                </a:lnSpc>
                <a:spcBef>
                  <a:spcPct val="0"/>
                </a:spcBef>
                <a:buSzTx/>
                <a:buFontTx/>
                <a:buNone/>
              </a:pPr>
              <a:r>
                <a:rPr lang="en-US" altLang="da-DK" sz="2400" dirty="0" smtClean="0">
                  <a:solidFill>
                    <a:schemeClr val="tx1"/>
                  </a:solidFill>
                  <a:latin typeface="Arial" charset="0"/>
                </a:rPr>
                <a:t>Generation</a:t>
              </a:r>
              <a:endParaRPr lang="en-US" altLang="da-DK" sz="2400" dirty="0">
                <a:solidFill>
                  <a:schemeClr val="tx1"/>
                </a:solidFill>
                <a:latin typeface="Arial" charset="0"/>
              </a:endParaRPr>
            </a:p>
            <a:p>
              <a:pPr algn="ctr" eaLnBrk="1" hangingPunct="1">
                <a:lnSpc>
                  <a:spcPct val="150000"/>
                </a:lnSpc>
                <a:spcBef>
                  <a:spcPct val="0"/>
                </a:spcBef>
                <a:buSzTx/>
                <a:buFontTx/>
                <a:buNone/>
              </a:pPr>
              <a:r>
                <a:rPr lang="en-US" altLang="da-DK" sz="2400" dirty="0" smtClean="0">
                  <a:solidFill>
                    <a:schemeClr val="tx1"/>
                  </a:solidFill>
                  <a:latin typeface="Arial" charset="0"/>
                </a:rPr>
                <a:t>Transmission</a:t>
              </a:r>
              <a:endParaRPr lang="en-US" altLang="da-DK" sz="2400" dirty="0">
                <a:solidFill>
                  <a:schemeClr val="tx1"/>
                </a:solidFill>
                <a:latin typeface="Arial" charset="0"/>
              </a:endParaRPr>
            </a:p>
            <a:p>
              <a:pPr algn="ctr" eaLnBrk="1" hangingPunct="1">
                <a:lnSpc>
                  <a:spcPct val="150000"/>
                </a:lnSpc>
                <a:spcBef>
                  <a:spcPct val="0"/>
                </a:spcBef>
                <a:buSzTx/>
                <a:buFontTx/>
                <a:buNone/>
              </a:pPr>
              <a:r>
                <a:rPr lang="en-US" altLang="da-DK" sz="2400" dirty="0">
                  <a:solidFill>
                    <a:schemeClr val="tx1"/>
                  </a:solidFill>
                  <a:latin typeface="Arial" charset="0"/>
                </a:rPr>
                <a:t>Distribution</a:t>
              </a:r>
            </a:p>
          </p:txBody>
        </p:sp>
        <p:sp>
          <p:nvSpPr>
            <p:cNvPr id="22" name="AutoShape 69">
              <a:extLst>
                <a:ext uri="{FF2B5EF4-FFF2-40B4-BE49-F238E27FC236}">
                  <a16:creationId xmlns:a16="http://schemas.microsoft.com/office/drawing/2014/main" id="{87860584-1C35-468F-9C0F-B6E26E9E2ED7}"/>
                </a:ext>
              </a:extLst>
            </p:cNvPr>
            <p:cNvSpPr>
              <a:spLocks noChangeArrowheads="1"/>
            </p:cNvSpPr>
            <p:nvPr/>
          </p:nvSpPr>
          <p:spPr bwMode="auto">
            <a:xfrm rot="16200000">
              <a:off x="4090016" y="4916341"/>
              <a:ext cx="182562" cy="419100"/>
            </a:xfrm>
            <a:prstGeom prst="downArrow">
              <a:avLst>
                <a:gd name="adj1" fmla="val 63731"/>
                <a:gd name="adj2" fmla="val 59496"/>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lnSpc>
                  <a:spcPct val="120000"/>
                </a:lnSpc>
                <a:spcBef>
                  <a:spcPct val="50000"/>
                </a:spcBef>
                <a:buSzPct val="90000"/>
                <a:buFont typeface="Arial" charset="0"/>
                <a:buChar char="•"/>
                <a:defRPr sz="1600">
                  <a:solidFill>
                    <a:srgbClr val="000000"/>
                  </a:solidFill>
                  <a:latin typeface="Verdana" pitchFamily="34" charset="0"/>
                </a:defRPr>
              </a:lvl1pPr>
              <a:lvl2pPr marL="742950" indent="-285750" eaLnBrk="0" hangingPunct="0">
                <a:lnSpc>
                  <a:spcPct val="120000"/>
                </a:lnSpc>
                <a:spcBef>
                  <a:spcPct val="50000"/>
                </a:spcBef>
                <a:buSzPct val="90000"/>
                <a:buFont typeface="Arial" charset="0"/>
                <a:buChar char="•"/>
                <a:defRPr sz="1400">
                  <a:solidFill>
                    <a:srgbClr val="000000"/>
                  </a:solidFill>
                  <a:latin typeface="Verdana" pitchFamily="34" charset="0"/>
                </a:defRPr>
              </a:lvl2pPr>
              <a:lvl3pPr marL="11430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3pPr>
              <a:lvl4pPr marL="16002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4pPr>
              <a:lvl5pPr marL="20574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5pPr>
              <a:lvl6pPr marL="25146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6pPr>
              <a:lvl7pPr marL="29718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7pPr>
              <a:lvl8pPr marL="34290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8pPr>
              <a:lvl9pPr marL="38862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9pPr>
            </a:lstStyle>
            <a:p>
              <a:pPr eaLnBrk="1" hangingPunct="1">
                <a:lnSpc>
                  <a:spcPct val="100000"/>
                </a:lnSpc>
                <a:spcBef>
                  <a:spcPct val="0"/>
                </a:spcBef>
                <a:buSzTx/>
                <a:buFontTx/>
                <a:buNone/>
              </a:pPr>
              <a:endParaRPr lang="en-GB" altLang="da-DK" sz="1400">
                <a:solidFill>
                  <a:schemeClr val="tx1"/>
                </a:solidFill>
                <a:latin typeface="Arial" charset="0"/>
              </a:endParaRPr>
            </a:p>
          </p:txBody>
        </p:sp>
        <p:sp>
          <p:nvSpPr>
            <p:cNvPr id="24" name="Tekstboks 82">
              <a:extLst>
                <a:ext uri="{FF2B5EF4-FFF2-40B4-BE49-F238E27FC236}">
                  <a16:creationId xmlns:a16="http://schemas.microsoft.com/office/drawing/2014/main" id="{8C3A80E6-169F-4C51-84E7-2DE6E6404407}"/>
                </a:ext>
              </a:extLst>
            </p:cNvPr>
            <p:cNvSpPr txBox="1">
              <a:spLocks noChangeArrowheads="1"/>
            </p:cNvSpPr>
            <p:nvPr/>
          </p:nvSpPr>
          <p:spPr bwMode="auto">
            <a:xfrm>
              <a:off x="5198644" y="4481924"/>
              <a:ext cx="1068139" cy="366381"/>
            </a:xfrm>
            <a:prstGeom prst="rect">
              <a:avLst/>
            </a:prstGeom>
            <a:solidFill>
              <a:schemeClr val="bg2"/>
            </a:solidFill>
            <a:ln w="19050">
              <a:solidFill>
                <a:schemeClr val="tx1"/>
              </a:solidFill>
              <a:miter lim="800000"/>
              <a:headEnd/>
              <a:tailEnd/>
            </a:ln>
          </p:spPr>
          <p:txBody>
            <a:bodyPr wrap="none">
              <a:spAutoFit/>
            </a:bodyPr>
            <a:lstStyle>
              <a:lvl1pPr eaLnBrk="0" hangingPunct="0">
                <a:lnSpc>
                  <a:spcPct val="120000"/>
                </a:lnSpc>
                <a:spcBef>
                  <a:spcPct val="50000"/>
                </a:spcBef>
                <a:buSzPct val="90000"/>
                <a:buFont typeface="Arial" charset="0"/>
                <a:buChar char="•"/>
                <a:defRPr sz="1600">
                  <a:solidFill>
                    <a:srgbClr val="000000"/>
                  </a:solidFill>
                  <a:latin typeface="Verdana" pitchFamily="34" charset="0"/>
                </a:defRPr>
              </a:lvl1pPr>
              <a:lvl2pPr marL="742950" indent="-285750" eaLnBrk="0" hangingPunct="0">
                <a:lnSpc>
                  <a:spcPct val="120000"/>
                </a:lnSpc>
                <a:spcBef>
                  <a:spcPct val="50000"/>
                </a:spcBef>
                <a:buSzPct val="90000"/>
                <a:buFont typeface="Arial" charset="0"/>
                <a:buChar char="•"/>
                <a:defRPr sz="1400">
                  <a:solidFill>
                    <a:srgbClr val="000000"/>
                  </a:solidFill>
                  <a:latin typeface="Verdana" pitchFamily="34" charset="0"/>
                </a:defRPr>
              </a:lvl2pPr>
              <a:lvl3pPr marL="11430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3pPr>
              <a:lvl4pPr marL="16002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4pPr>
              <a:lvl5pPr marL="20574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5pPr>
              <a:lvl6pPr marL="25146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6pPr>
              <a:lvl7pPr marL="29718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7pPr>
              <a:lvl8pPr marL="34290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8pPr>
              <a:lvl9pPr marL="38862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9pPr>
            </a:lstStyle>
            <a:p>
              <a:pPr eaLnBrk="1" hangingPunct="1">
                <a:lnSpc>
                  <a:spcPct val="100000"/>
                </a:lnSpc>
                <a:spcBef>
                  <a:spcPct val="0"/>
                </a:spcBef>
                <a:buSzTx/>
                <a:buFontTx/>
                <a:buNone/>
              </a:pPr>
              <a:r>
                <a:rPr lang="en-US" altLang="da-DK" sz="2400" dirty="0">
                  <a:solidFill>
                    <a:schemeClr val="tx1"/>
                  </a:solidFill>
                  <a:latin typeface="Arial" charset="0"/>
                </a:rPr>
                <a:t>Generation</a:t>
              </a:r>
            </a:p>
          </p:txBody>
        </p:sp>
        <p:sp>
          <p:nvSpPr>
            <p:cNvPr id="27" name="Tekstboks 87">
              <a:extLst>
                <a:ext uri="{FF2B5EF4-FFF2-40B4-BE49-F238E27FC236}">
                  <a16:creationId xmlns:a16="http://schemas.microsoft.com/office/drawing/2014/main" id="{BF7407EE-0D3A-4339-9CBD-52107606A26E}"/>
                </a:ext>
              </a:extLst>
            </p:cNvPr>
            <p:cNvSpPr txBox="1">
              <a:spLocks noChangeArrowheads="1"/>
            </p:cNvSpPr>
            <p:nvPr/>
          </p:nvSpPr>
          <p:spPr bwMode="auto">
            <a:xfrm>
              <a:off x="4850201" y="4957032"/>
              <a:ext cx="3408101" cy="366381"/>
            </a:xfrm>
            <a:prstGeom prst="rect">
              <a:avLst/>
            </a:prstGeom>
            <a:solidFill>
              <a:schemeClr val="accent1"/>
            </a:solidFill>
            <a:ln w="19050">
              <a:solidFill>
                <a:schemeClr val="tx1"/>
              </a:solidFill>
              <a:miter lim="800000"/>
              <a:headEnd/>
              <a:tailEnd/>
            </a:ln>
          </p:spPr>
          <p:txBody>
            <a:bodyPr>
              <a:spAutoFit/>
            </a:bodyPr>
            <a:lstStyle>
              <a:lvl1pPr eaLnBrk="0" hangingPunct="0">
                <a:lnSpc>
                  <a:spcPct val="120000"/>
                </a:lnSpc>
                <a:spcBef>
                  <a:spcPct val="50000"/>
                </a:spcBef>
                <a:buSzPct val="90000"/>
                <a:buFont typeface="Arial" charset="0"/>
                <a:buChar char="•"/>
                <a:defRPr sz="1600">
                  <a:solidFill>
                    <a:srgbClr val="000000"/>
                  </a:solidFill>
                  <a:latin typeface="Verdana" pitchFamily="34" charset="0"/>
                </a:defRPr>
              </a:lvl1pPr>
              <a:lvl2pPr marL="742950" indent="-285750" eaLnBrk="0" hangingPunct="0">
                <a:lnSpc>
                  <a:spcPct val="120000"/>
                </a:lnSpc>
                <a:spcBef>
                  <a:spcPct val="50000"/>
                </a:spcBef>
                <a:buSzPct val="90000"/>
                <a:buFont typeface="Arial" charset="0"/>
                <a:buChar char="•"/>
                <a:defRPr sz="1400">
                  <a:solidFill>
                    <a:srgbClr val="000000"/>
                  </a:solidFill>
                  <a:latin typeface="Verdana" pitchFamily="34" charset="0"/>
                </a:defRPr>
              </a:lvl2pPr>
              <a:lvl3pPr marL="11430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3pPr>
              <a:lvl4pPr marL="16002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4pPr>
              <a:lvl5pPr marL="20574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5pPr>
              <a:lvl6pPr marL="25146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6pPr>
              <a:lvl7pPr marL="29718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7pPr>
              <a:lvl8pPr marL="34290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8pPr>
              <a:lvl9pPr marL="38862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9pPr>
            </a:lstStyle>
            <a:p>
              <a:pPr algn="ctr" eaLnBrk="1" hangingPunct="1">
                <a:lnSpc>
                  <a:spcPct val="100000"/>
                </a:lnSpc>
                <a:spcBef>
                  <a:spcPct val="0"/>
                </a:spcBef>
                <a:buSzTx/>
                <a:buFontTx/>
                <a:buNone/>
              </a:pPr>
              <a:r>
                <a:rPr lang="en-US" altLang="da-DK" sz="2400" dirty="0">
                  <a:solidFill>
                    <a:schemeClr val="tx1"/>
                  </a:solidFill>
                  <a:latin typeface="Arial" charset="0"/>
                </a:rPr>
                <a:t>Transmission System Operator</a:t>
              </a:r>
            </a:p>
          </p:txBody>
        </p:sp>
        <p:sp>
          <p:nvSpPr>
            <p:cNvPr id="28" name="Tekstboks 93">
              <a:extLst>
                <a:ext uri="{FF2B5EF4-FFF2-40B4-BE49-F238E27FC236}">
                  <a16:creationId xmlns:a16="http://schemas.microsoft.com/office/drawing/2014/main" id="{76669CDD-1765-4D0A-A657-DDC9FAF6311F}"/>
                </a:ext>
              </a:extLst>
            </p:cNvPr>
            <p:cNvSpPr txBox="1">
              <a:spLocks noChangeArrowheads="1"/>
            </p:cNvSpPr>
            <p:nvPr/>
          </p:nvSpPr>
          <p:spPr bwMode="auto">
            <a:xfrm>
              <a:off x="7032744" y="4481924"/>
              <a:ext cx="1068688" cy="366381"/>
            </a:xfrm>
            <a:prstGeom prst="rect">
              <a:avLst/>
            </a:prstGeom>
            <a:solidFill>
              <a:schemeClr val="bg2"/>
            </a:solidFill>
            <a:ln w="19050">
              <a:solidFill>
                <a:schemeClr val="tx1"/>
              </a:solidFill>
              <a:miter lim="800000"/>
              <a:headEnd/>
              <a:tailEnd/>
            </a:ln>
          </p:spPr>
          <p:txBody>
            <a:bodyPr wrap="square">
              <a:spAutoFit/>
            </a:bodyPr>
            <a:lstStyle>
              <a:lvl1pPr eaLnBrk="0" hangingPunct="0">
                <a:lnSpc>
                  <a:spcPct val="120000"/>
                </a:lnSpc>
                <a:spcBef>
                  <a:spcPct val="50000"/>
                </a:spcBef>
                <a:buSzPct val="90000"/>
                <a:buFont typeface="Arial" charset="0"/>
                <a:buChar char="•"/>
                <a:defRPr sz="1600">
                  <a:solidFill>
                    <a:srgbClr val="000000"/>
                  </a:solidFill>
                  <a:latin typeface="Verdana" pitchFamily="34" charset="0"/>
                </a:defRPr>
              </a:lvl1pPr>
              <a:lvl2pPr marL="742950" indent="-285750" eaLnBrk="0" hangingPunct="0">
                <a:lnSpc>
                  <a:spcPct val="120000"/>
                </a:lnSpc>
                <a:spcBef>
                  <a:spcPct val="50000"/>
                </a:spcBef>
                <a:buSzPct val="90000"/>
                <a:buFont typeface="Arial" charset="0"/>
                <a:buChar char="•"/>
                <a:defRPr sz="1400">
                  <a:solidFill>
                    <a:srgbClr val="000000"/>
                  </a:solidFill>
                  <a:latin typeface="Verdana" pitchFamily="34" charset="0"/>
                </a:defRPr>
              </a:lvl2pPr>
              <a:lvl3pPr marL="11430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3pPr>
              <a:lvl4pPr marL="16002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4pPr>
              <a:lvl5pPr marL="20574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5pPr>
              <a:lvl6pPr marL="25146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6pPr>
              <a:lvl7pPr marL="29718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7pPr>
              <a:lvl8pPr marL="34290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8pPr>
              <a:lvl9pPr marL="38862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9pPr>
            </a:lstStyle>
            <a:p>
              <a:pPr algn="ctr" eaLnBrk="1" hangingPunct="1">
                <a:lnSpc>
                  <a:spcPct val="100000"/>
                </a:lnSpc>
                <a:spcBef>
                  <a:spcPct val="0"/>
                </a:spcBef>
                <a:buSzTx/>
                <a:buFontTx/>
                <a:buNone/>
              </a:pPr>
              <a:r>
                <a:rPr lang="en-US" altLang="da-DK" sz="2400" dirty="0">
                  <a:solidFill>
                    <a:schemeClr val="tx1"/>
                  </a:solidFill>
                  <a:latin typeface="Arial" charset="0"/>
                </a:rPr>
                <a:t>Retail</a:t>
              </a:r>
            </a:p>
          </p:txBody>
        </p:sp>
        <p:sp>
          <p:nvSpPr>
            <p:cNvPr id="29" name="Tekstboks 92">
              <a:extLst>
                <a:ext uri="{FF2B5EF4-FFF2-40B4-BE49-F238E27FC236}">
                  <a16:creationId xmlns:a16="http://schemas.microsoft.com/office/drawing/2014/main" id="{F7EB2D37-8D74-40BB-AE03-176BF63DC995}"/>
                </a:ext>
              </a:extLst>
            </p:cNvPr>
            <p:cNvSpPr txBox="1">
              <a:spLocks noChangeArrowheads="1"/>
            </p:cNvSpPr>
            <p:nvPr/>
          </p:nvSpPr>
          <p:spPr bwMode="auto">
            <a:xfrm>
              <a:off x="6014672" y="5416967"/>
              <a:ext cx="1079159" cy="366381"/>
            </a:xfrm>
            <a:prstGeom prst="rect">
              <a:avLst/>
            </a:prstGeom>
            <a:solidFill>
              <a:schemeClr val="accent6"/>
            </a:solidFill>
            <a:ln w="19050">
              <a:solidFill>
                <a:schemeClr val="tx1"/>
              </a:solidFill>
              <a:miter lim="800000"/>
              <a:headEnd/>
              <a:tailEnd/>
            </a:ln>
          </p:spPr>
          <p:txBody>
            <a:bodyPr wrap="none">
              <a:spAutoFit/>
            </a:bodyPr>
            <a:lstStyle>
              <a:lvl1pPr eaLnBrk="0" hangingPunct="0">
                <a:lnSpc>
                  <a:spcPct val="120000"/>
                </a:lnSpc>
                <a:spcBef>
                  <a:spcPct val="50000"/>
                </a:spcBef>
                <a:buSzPct val="90000"/>
                <a:buFont typeface="Arial" charset="0"/>
                <a:buChar char="•"/>
                <a:defRPr sz="1600">
                  <a:solidFill>
                    <a:srgbClr val="000000"/>
                  </a:solidFill>
                  <a:latin typeface="Verdana" pitchFamily="34" charset="0"/>
                </a:defRPr>
              </a:lvl1pPr>
              <a:lvl2pPr marL="742950" indent="-285750" eaLnBrk="0" hangingPunct="0">
                <a:lnSpc>
                  <a:spcPct val="120000"/>
                </a:lnSpc>
                <a:spcBef>
                  <a:spcPct val="50000"/>
                </a:spcBef>
                <a:buSzPct val="90000"/>
                <a:buFont typeface="Arial" charset="0"/>
                <a:buChar char="•"/>
                <a:defRPr sz="1400">
                  <a:solidFill>
                    <a:srgbClr val="000000"/>
                  </a:solidFill>
                  <a:latin typeface="Verdana" pitchFamily="34" charset="0"/>
                </a:defRPr>
              </a:lvl2pPr>
              <a:lvl3pPr marL="11430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3pPr>
              <a:lvl4pPr marL="16002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4pPr>
              <a:lvl5pPr marL="20574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5pPr>
              <a:lvl6pPr marL="25146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6pPr>
              <a:lvl7pPr marL="29718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7pPr>
              <a:lvl8pPr marL="34290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8pPr>
              <a:lvl9pPr marL="38862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9pPr>
            </a:lstStyle>
            <a:p>
              <a:pPr eaLnBrk="1" hangingPunct="1">
                <a:lnSpc>
                  <a:spcPct val="100000"/>
                </a:lnSpc>
                <a:spcBef>
                  <a:spcPct val="0"/>
                </a:spcBef>
                <a:buSzTx/>
                <a:buFontTx/>
                <a:buNone/>
              </a:pPr>
              <a:r>
                <a:rPr lang="en-US" altLang="da-DK" sz="2400" dirty="0">
                  <a:solidFill>
                    <a:schemeClr val="tx1"/>
                  </a:solidFill>
                  <a:latin typeface="Arial" charset="0"/>
                </a:rPr>
                <a:t>Distribution</a:t>
              </a:r>
            </a:p>
          </p:txBody>
        </p:sp>
      </p:grpSp>
      <p:sp>
        <p:nvSpPr>
          <p:cNvPr id="30" name="Tekstboks 22531">
            <a:extLst>
              <a:ext uri="{FF2B5EF4-FFF2-40B4-BE49-F238E27FC236}">
                <a16:creationId xmlns:a16="http://schemas.microsoft.com/office/drawing/2014/main" id="{D2708984-769A-49A8-8412-7BE3AF9F9318}"/>
              </a:ext>
            </a:extLst>
          </p:cNvPr>
          <p:cNvSpPr txBox="1">
            <a:spLocks noChangeArrowheads="1"/>
          </p:cNvSpPr>
          <p:nvPr/>
        </p:nvSpPr>
        <p:spPr bwMode="auto">
          <a:xfrm>
            <a:off x="4631851" y="4498377"/>
            <a:ext cx="1605923" cy="438582"/>
          </a:xfrm>
          <a:prstGeom prst="rect">
            <a:avLst/>
          </a:prstGeom>
          <a:solidFill>
            <a:schemeClr val="bg1"/>
          </a:solidFill>
          <a:ln w="9525">
            <a:solidFill>
              <a:schemeClr val="tx1"/>
            </a:solidFill>
            <a:miter lim="800000"/>
            <a:headEnd/>
            <a:tailEnd/>
          </a:ln>
        </p:spPr>
        <p:txBody>
          <a:bodyPr wrap="square" lIns="68580" tIns="34290" rIns="68580" bIns="34290">
            <a:spAutoFit/>
          </a:bodyPr>
          <a:lstStyle>
            <a:lvl1pPr eaLnBrk="0" hangingPunct="0">
              <a:lnSpc>
                <a:spcPct val="120000"/>
              </a:lnSpc>
              <a:spcBef>
                <a:spcPct val="50000"/>
              </a:spcBef>
              <a:buSzPct val="90000"/>
              <a:buFont typeface="Arial" charset="0"/>
              <a:buChar char="•"/>
              <a:defRPr sz="1600">
                <a:solidFill>
                  <a:srgbClr val="000000"/>
                </a:solidFill>
                <a:latin typeface="Verdana" pitchFamily="34" charset="0"/>
              </a:defRPr>
            </a:lvl1pPr>
            <a:lvl2pPr marL="742950" indent="-285750" eaLnBrk="0" hangingPunct="0">
              <a:lnSpc>
                <a:spcPct val="120000"/>
              </a:lnSpc>
              <a:spcBef>
                <a:spcPct val="50000"/>
              </a:spcBef>
              <a:buSzPct val="90000"/>
              <a:buFont typeface="Arial" charset="0"/>
              <a:buChar char="•"/>
              <a:defRPr sz="1400">
                <a:solidFill>
                  <a:srgbClr val="000000"/>
                </a:solidFill>
                <a:latin typeface="Verdana" pitchFamily="34" charset="0"/>
              </a:defRPr>
            </a:lvl2pPr>
            <a:lvl3pPr marL="11430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3pPr>
            <a:lvl4pPr marL="16002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4pPr>
            <a:lvl5pPr marL="2057400" indent="-228600" eaLnBrk="0" hangingPunct="0">
              <a:lnSpc>
                <a:spcPct val="120000"/>
              </a:lnSpc>
              <a:spcBef>
                <a:spcPct val="50000"/>
              </a:spcBef>
              <a:buSzPct val="90000"/>
              <a:buFont typeface="Arial" charset="0"/>
              <a:buChar char="•"/>
              <a:defRPr sz="1400">
                <a:solidFill>
                  <a:srgbClr val="000000"/>
                </a:solidFill>
                <a:latin typeface="Verdana" pitchFamily="34" charset="0"/>
              </a:defRPr>
            </a:lvl5pPr>
            <a:lvl6pPr marL="25146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6pPr>
            <a:lvl7pPr marL="29718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7pPr>
            <a:lvl8pPr marL="34290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8pPr>
            <a:lvl9pPr marL="3886200" indent="-228600" eaLnBrk="0" fontAlgn="base" hangingPunct="0">
              <a:lnSpc>
                <a:spcPct val="120000"/>
              </a:lnSpc>
              <a:spcBef>
                <a:spcPct val="50000"/>
              </a:spcBef>
              <a:spcAft>
                <a:spcPct val="0"/>
              </a:spcAft>
              <a:buSzPct val="90000"/>
              <a:buFont typeface="Arial" charset="0"/>
              <a:buChar char="•"/>
              <a:defRPr sz="1400">
                <a:solidFill>
                  <a:srgbClr val="000000"/>
                </a:solidFill>
                <a:latin typeface="Verdana" pitchFamily="34" charset="0"/>
              </a:defRPr>
            </a:lvl9pPr>
          </a:lstStyle>
          <a:p>
            <a:pPr algn="ctr" eaLnBrk="1" hangingPunct="1">
              <a:lnSpc>
                <a:spcPct val="100000"/>
              </a:lnSpc>
              <a:spcBef>
                <a:spcPct val="0"/>
              </a:spcBef>
              <a:buSzTx/>
              <a:buFontTx/>
              <a:buNone/>
            </a:pPr>
            <a:r>
              <a:rPr lang="en-US" altLang="da-DK" sz="2400" dirty="0">
                <a:solidFill>
                  <a:schemeClr val="tx1"/>
                </a:solidFill>
                <a:latin typeface="Arial" charset="0"/>
              </a:rPr>
              <a:t>1995</a:t>
            </a:r>
          </a:p>
        </p:txBody>
      </p:sp>
      <p:pic>
        <p:nvPicPr>
          <p:cNvPr id="32" name="Picture 5">
            <a:extLst>
              <a:ext uri="{FF2B5EF4-FFF2-40B4-BE49-F238E27FC236}">
                <a16:creationId xmlns:a16="http://schemas.microsoft.com/office/drawing/2014/main" id="{C6712F75-0FAC-4759-A9D2-3C5F4C98D3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39" t="10773" r="8175" b="10066"/>
          <a:stretch/>
        </p:blipFill>
        <p:spPr bwMode="auto">
          <a:xfrm>
            <a:off x="767666" y="2205169"/>
            <a:ext cx="2884200" cy="22932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8A8AB900-0589-4549-8824-AAA4CDA123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02" t="10994" r="7301" b="10071"/>
          <a:stretch/>
        </p:blipFill>
        <p:spPr bwMode="auto">
          <a:xfrm>
            <a:off x="7712268" y="2205169"/>
            <a:ext cx="3697869" cy="233072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30704">
            <a:off x="4870542" y="2063399"/>
            <a:ext cx="1590729" cy="2249694"/>
          </a:xfrm>
          <a:prstGeom prst="rect">
            <a:avLst/>
          </a:prstGeom>
        </p:spPr>
      </p:pic>
    </p:spTree>
    <p:extLst>
      <p:ext uri="{BB962C8B-B14F-4D97-AF65-F5344CB8AC3E}">
        <p14:creationId xmlns:p14="http://schemas.microsoft.com/office/powerpoint/2010/main" val="56720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4" y="1277295"/>
            <a:ext cx="6014551" cy="477278"/>
          </a:xfrm>
        </p:spPr>
        <p:txBody>
          <a:bodyPr/>
          <a:lstStyle/>
          <a:p>
            <a:r>
              <a:rPr lang="en-US" dirty="0"/>
              <a:t>Exit strategy for fossil fuels</a:t>
            </a:r>
          </a:p>
        </p:txBody>
      </p:sp>
      <p:pic>
        <p:nvPicPr>
          <p:cNvPr id="10" name="Billed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2859" y="1019386"/>
            <a:ext cx="524629" cy="530874"/>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03313" y="1018744"/>
            <a:ext cx="524629" cy="524629"/>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00996" y="1024990"/>
            <a:ext cx="518384" cy="518383"/>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81796" y="852149"/>
            <a:ext cx="902424" cy="902424"/>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279048"/>
            <a:ext cx="3928187" cy="3416320"/>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Engage actors and government agencies in the divestment plans</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Re-evaluate the asset to fit the future of the sector</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Abandon investments when regulations and public opposition hinder future opportunities</a:t>
            </a:r>
          </a:p>
        </p:txBody>
      </p:sp>
      <p:pic>
        <p:nvPicPr>
          <p:cNvPr id="14" name="Billed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07895" y="1025631"/>
            <a:ext cx="518384" cy="524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2470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4" y="1277295"/>
            <a:ext cx="6014551" cy="477278"/>
          </a:xfrm>
        </p:spPr>
        <p:txBody>
          <a:bodyPr/>
          <a:lstStyle/>
          <a:p>
            <a:r>
              <a:rPr lang="en-US" dirty="0"/>
              <a:t>Entry strategy for renewable energy</a:t>
            </a:r>
          </a:p>
          <a:p>
            <a:endParaRPr lang="da-DK" dirty="0"/>
          </a:p>
        </p:txBody>
      </p:sp>
      <p:pic>
        <p:nvPicPr>
          <p:cNvPr id="10" name="Billed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2859" y="1019386"/>
            <a:ext cx="524629" cy="530874"/>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33005" y="848436"/>
            <a:ext cx="906137" cy="906137"/>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00996" y="1024990"/>
            <a:ext cx="518384" cy="518383"/>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279048"/>
            <a:ext cx="6014552" cy="3416320"/>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Attract finance to new renewable energy projects validating the proof of concept</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Engage, align and educate stakeholders </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Be a first mover: enjoy the benefits and be ready for the challenges</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Value joint ventures: share the skills </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Build up human resources: harvest internally, retrain personnel, create synergies with existing base and attract new talents</a:t>
            </a:r>
          </a:p>
        </p:txBody>
      </p:sp>
      <p:pic>
        <p:nvPicPr>
          <p:cNvPr id="14" name="Billed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07895" y="1025631"/>
            <a:ext cx="518384" cy="524629"/>
          </a:xfrm>
          <a:prstGeom prst="rect">
            <a:avLst/>
          </a:prstGeom>
          <a:ln>
            <a:noFill/>
          </a:ln>
          <a:effectLst>
            <a:outerShdw blurRad="292100" dist="139700" dir="2700000" algn="tl" rotWithShape="0">
              <a:srgbClr val="333333">
                <a:alpha val="65000"/>
              </a:srgbClr>
            </a:outerShdw>
          </a:effectLst>
        </p:spPr>
      </p:pic>
      <p:pic>
        <p:nvPicPr>
          <p:cNvPr id="16" name="Billed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49032" y="1019385"/>
            <a:ext cx="524629" cy="524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191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Emissions in Denmark on the </a:t>
            </a:r>
            <a:r>
              <a:rPr lang="da-DK" dirty="0" err="1" smtClean="0"/>
              <a:t>way</a:t>
            </a:r>
            <a:r>
              <a:rPr lang="da-DK" dirty="0" smtClean="0"/>
              <a:t> </a:t>
            </a:r>
            <a:r>
              <a:rPr lang="da-DK" dirty="0" err="1" smtClean="0"/>
              <a:t>down</a:t>
            </a:r>
            <a:endParaRPr lang="da-DK" dirty="0"/>
          </a:p>
        </p:txBody>
      </p:sp>
      <p:sp>
        <p:nvSpPr>
          <p:cNvPr id="4" name="Pladsholder til tekst 3"/>
          <p:cNvSpPr>
            <a:spLocks noGrp="1"/>
          </p:cNvSpPr>
          <p:nvPr>
            <p:ph type="body" sz="quarter" idx="12"/>
          </p:nvPr>
        </p:nvSpPr>
        <p:spPr/>
        <p:txBody>
          <a:bodyPr/>
          <a:lstStyle/>
          <a:p>
            <a:endParaRPr lang="da-DK"/>
          </a:p>
        </p:txBody>
      </p:sp>
      <p:graphicFrame>
        <p:nvGraphicFramePr>
          <p:cNvPr id="5" name="chart_8a_1" descr="{&#10;  &quot;debug&quot;: true,&#10;  &quot;prettify&quot;: true,&#10;  &quot;legend_below&quot;: false,&#10;  &quot;errgb&quot;: 12779775,&#10;  &quot;copy&quot;: false,&#10;  &quot;outline&quot;: true,&#10;  &quot;y_grid&quot;: true,&#10;  &quot;x_grid&quot;: false,&#10;  &quot;y_dash&quot;: true,&#10;  &quot;x_dash&quot;: true,&#10;  &quot;wdir&quot;: false,&#10;  &quot;f_leg0&quot;: &quot;color_bible.xlsm&quot;,&#10;  &quot;f_meta&quot;: &quot;KF21 resultater - Figurmetadata_MTHR_Figurnumre.xlsx&quot;,&#10;  &quot;f_ldg&quot;: &quot;ledgerKF21_20210408.xlsx&quot;,&#10;  &quot;fix_dupls&quot;: true,&#10;  &quot;fig_No&quot;: &quot;8a.1&quot;,&#10;  &quot;fig_code&quot;: &quot;fig8a_a_co2&quot;,&#10;  &quot;type&quot;: {&#10;    &quot;xltype&quot;: &quot;xlLine&quot;,&#10;    &quot;y_axis&quot;: &quot;xlValue&quot;,&#10;    &quot;x_axis&quot;: &quot;xlCategory&quot;,&#10;    &quot;loops&quot;: &quot;series&quot;,&#10;    &quot;number&quot;: 4,&#10;    &quot;notes&quot;: &quot;none&quot;&#10;  },&#10;  &quot;fig_id&quot;: &quot;fig8a_a_co2&quot;&#10;}"/>
          <p:cNvGraphicFramePr>
            <a:graphicFrameLocks/>
          </p:cNvGraphicFramePr>
          <p:nvPr>
            <p:extLst>
              <p:ext uri="{D42A27DB-BD31-4B8C-83A1-F6EECF244321}">
                <p14:modId xmlns:p14="http://schemas.microsoft.com/office/powerpoint/2010/main" val="4016071746"/>
              </p:ext>
            </p:extLst>
          </p:nvPr>
        </p:nvGraphicFramePr>
        <p:xfrm>
          <a:off x="634999" y="1800268"/>
          <a:ext cx="10518776" cy="44100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41836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t>The Danish renewable energy   </a:t>
            </a:r>
            <a:r>
              <a:rPr lang="en-US" dirty="0" smtClean="0"/>
              <a:t>journey</a:t>
            </a:r>
            <a:endParaRPr lang="da-DK" dirty="0"/>
          </a:p>
        </p:txBody>
      </p:sp>
      <p:sp>
        <p:nvSpPr>
          <p:cNvPr id="3" name="Pladsholder til tekst 2"/>
          <p:cNvSpPr>
            <a:spLocks noGrp="1"/>
          </p:cNvSpPr>
          <p:nvPr>
            <p:ph type="body" sz="quarter" idx="11"/>
          </p:nvPr>
        </p:nvSpPr>
        <p:spPr/>
        <p:txBody>
          <a:bodyPr/>
          <a:lstStyle/>
          <a:p>
            <a:r>
              <a:rPr lang="en-US" dirty="0"/>
              <a:t>Key milestones in Denmark and </a:t>
            </a:r>
            <a:r>
              <a:rPr lang="en-US" dirty="0" err="1"/>
              <a:t>Ørsted's</a:t>
            </a:r>
            <a:r>
              <a:rPr lang="en-US" dirty="0"/>
              <a:t> transition to green energy</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8" name="Billed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943" y="149289"/>
            <a:ext cx="11803224" cy="6540759"/>
          </a:xfrm>
          <a:prstGeom prst="rect">
            <a:avLst/>
          </a:prstGeom>
        </p:spPr>
      </p:pic>
      <p:sp>
        <p:nvSpPr>
          <p:cNvPr id="12" name="Pladsholder til tekst 3"/>
          <p:cNvSpPr txBox="1">
            <a:spLocks/>
          </p:cNvSpPr>
          <p:nvPr/>
        </p:nvSpPr>
        <p:spPr>
          <a:xfrm>
            <a:off x="712312" y="959579"/>
            <a:ext cx="9885363" cy="4772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27473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Danish renewable </a:t>
            </a:r>
            <a:r>
              <a:rPr lang="en-US" dirty="0" smtClean="0"/>
              <a:t>energy journey</a:t>
            </a:r>
            <a:endParaRPr lang="da-DK" dirty="0"/>
          </a:p>
        </p:txBody>
      </p:sp>
      <p:pic>
        <p:nvPicPr>
          <p:cNvPr id="9" name="Billede 8"/>
          <p:cNvPicPr>
            <a:picLocks noChangeAspect="1"/>
          </p:cNvPicPr>
          <p:nvPr/>
        </p:nvPicPr>
        <p:blipFill>
          <a:blip r:embed="rId4"/>
          <a:stretch>
            <a:fillRect/>
          </a:stretch>
        </p:blipFill>
        <p:spPr>
          <a:xfrm>
            <a:off x="9626568" y="4650716"/>
            <a:ext cx="1244664" cy="82554"/>
          </a:xfrm>
          <a:prstGeom prst="rect">
            <a:avLst/>
          </a:prstGeom>
        </p:spPr>
      </p:pic>
      <p:sp>
        <p:nvSpPr>
          <p:cNvPr id="5" name="Rectangle 4"/>
          <p:cNvSpPr/>
          <p:nvPr/>
        </p:nvSpPr>
        <p:spPr>
          <a:xfrm>
            <a:off x="1242060" y="3539957"/>
            <a:ext cx="1699260" cy="391963"/>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9399270" y="3539957"/>
            <a:ext cx="1699260" cy="391963"/>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121063" y="3539957"/>
            <a:ext cx="1699260" cy="391963"/>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901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0"/>
          </p:nvPr>
        </p:nvSpPr>
        <p:spPr/>
        <p:txBody>
          <a:bodyPr/>
          <a:lstStyle/>
          <a:p>
            <a:r>
              <a:rPr lang="da-DK" dirty="0" smtClean="0"/>
              <a:t>1970s and 1980s</a:t>
            </a:r>
            <a:endParaRPr lang="da-DK" dirty="0"/>
          </a:p>
        </p:txBody>
      </p:sp>
      <p:sp>
        <p:nvSpPr>
          <p:cNvPr id="5" name="Pladsholder til tekst 4"/>
          <p:cNvSpPr>
            <a:spLocks noGrp="1"/>
          </p:cNvSpPr>
          <p:nvPr>
            <p:ph type="body" sz="quarter" idx="11"/>
          </p:nvPr>
        </p:nvSpPr>
        <p:spPr/>
        <p:txBody>
          <a:bodyPr/>
          <a:lstStyle/>
          <a:p>
            <a:r>
              <a:rPr lang="en-US" dirty="0"/>
              <a:t>The oil crises call for new energy policies and technologies</a:t>
            </a:r>
            <a:endParaRPr lang="da-DK" dirty="0"/>
          </a:p>
        </p:txBody>
      </p:sp>
      <p:sp>
        <p:nvSpPr>
          <p:cNvPr id="6" name="Pladsholder til tekst 5"/>
          <p:cNvSpPr>
            <a:spLocks noGrp="1"/>
          </p:cNvSpPr>
          <p:nvPr>
            <p:ph type="body" sz="quarter" idx="12"/>
          </p:nvPr>
        </p:nvSpPr>
        <p:spPr/>
        <p:txBody>
          <a:bodyPr/>
          <a:lstStyle/>
          <a:p>
            <a:r>
              <a:rPr lang="da-DK" dirty="0" smtClean="0"/>
              <a:t>TIMELINE</a:t>
            </a:r>
            <a:endParaRPr lang="da-DK" dirty="0"/>
          </a:p>
        </p:txBody>
      </p:sp>
      <p:pic>
        <p:nvPicPr>
          <p:cNvPr id="17" name="Billed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59462"/>
            <a:ext cx="11801743" cy="2353271"/>
          </a:xfrm>
          <a:prstGeom prst="rect">
            <a:avLst/>
          </a:prstGeom>
        </p:spPr>
      </p:pic>
      <p:pic>
        <p:nvPicPr>
          <p:cNvPr id="23" name="Billed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9" cy="1619356"/>
          </a:xfrm>
          <a:prstGeom prst="rect">
            <a:avLst/>
          </a:prstGeom>
          <a:ln w="19050">
            <a:solidFill>
              <a:srgbClr val="274735"/>
            </a:solidFill>
          </a:ln>
          <a:effectLst>
            <a:outerShdw blurRad="292100" dist="139700" dir="2700000" algn="tl" rotWithShape="0">
              <a:srgbClr val="333333">
                <a:alpha val="65000"/>
              </a:srgbClr>
            </a:outerShdw>
          </a:effectLst>
        </p:spPr>
      </p:pic>
      <p:pic>
        <p:nvPicPr>
          <p:cNvPr id="14" name="Billed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
        <p:nvSpPr>
          <p:cNvPr id="10" name="Rektangel 6"/>
          <p:cNvSpPr/>
          <p:nvPr/>
        </p:nvSpPr>
        <p:spPr>
          <a:xfrm>
            <a:off x="200356" y="163430"/>
            <a:ext cx="11813060" cy="6532606"/>
          </a:xfrm>
          <a:prstGeom prst="rect">
            <a:avLst/>
          </a:prstGeom>
          <a:solidFill>
            <a:srgbClr val="B3CE8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icture 2">
            <a:extLst>
              <a:ext uri="{FF2B5EF4-FFF2-40B4-BE49-F238E27FC236}">
                <a16:creationId xmlns:a16="http://schemas.microsoft.com/office/drawing/2014/main" id="{1FE3E2C2-F7E8-47BF-BD03-72F0D19238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199" r="21199"/>
          <a:stretch>
            <a:fillRect/>
          </a:stretch>
        </p:blipFill>
        <p:spPr bwMode="auto">
          <a:xfrm>
            <a:off x="3937480" y="940556"/>
            <a:ext cx="4338812" cy="457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10">
            <a:extLst>
              <a:ext uri="{FF2B5EF4-FFF2-40B4-BE49-F238E27FC236}">
                <a16:creationId xmlns:a16="http://schemas.microsoft.com/office/drawing/2014/main" id="{A2DD70A6-A060-4B18-92F6-D70F8D77EDC1}"/>
              </a:ext>
            </a:extLst>
          </p:cNvPr>
          <p:cNvSpPr txBox="1"/>
          <p:nvPr/>
        </p:nvSpPr>
        <p:spPr>
          <a:xfrm>
            <a:off x="3937480" y="5601204"/>
            <a:ext cx="4467032" cy="707886"/>
          </a:xfrm>
          <a:prstGeom prst="rect">
            <a:avLst/>
          </a:prstGeom>
          <a:noFill/>
        </p:spPr>
        <p:txBody>
          <a:bodyPr wrap="square" rtlCol="0">
            <a:spAutoFit/>
          </a:bodyPr>
          <a:lstStyle/>
          <a:p>
            <a:pPr algn="ctr"/>
            <a:r>
              <a:rPr lang="en-CA" sz="2000" b="1" i="1" dirty="0"/>
              <a:t>Car-free Sundays in Denmark as a result of the oil crisis in 1973</a:t>
            </a:r>
          </a:p>
        </p:txBody>
      </p:sp>
    </p:spTree>
    <p:extLst>
      <p:ext uri="{BB962C8B-B14F-4D97-AF65-F5344CB8AC3E}">
        <p14:creationId xmlns:p14="http://schemas.microsoft.com/office/powerpoint/2010/main" val="1537652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2001 to 2006</a:t>
            </a:r>
            <a:endParaRPr lang="da-DK" dirty="0"/>
          </a:p>
        </p:txBody>
      </p:sp>
      <p:sp>
        <p:nvSpPr>
          <p:cNvPr id="3" name="Pladsholder til tekst 2"/>
          <p:cNvSpPr>
            <a:spLocks noGrp="1"/>
          </p:cNvSpPr>
          <p:nvPr>
            <p:ph type="body" sz="quarter" idx="11"/>
          </p:nvPr>
        </p:nvSpPr>
        <p:spPr/>
        <p:txBody>
          <a:bodyPr/>
          <a:lstStyle/>
          <a:p>
            <a:r>
              <a:rPr lang="en-US" dirty="0"/>
              <a:t>A new era for the supply of electricity</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58772"/>
            <a:ext cx="11790964" cy="2354652"/>
          </a:xfrm>
          <a:prstGeom prst="rect">
            <a:avLst/>
          </a:prstGeom>
        </p:spPr>
      </p:pic>
      <p:pic>
        <p:nvPicPr>
          <p:cNvPr id="9" name="Billed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50777" y="781875"/>
            <a:ext cx="2581251" cy="3413279"/>
          </a:xfrm>
          <a:prstGeom prst="rect">
            <a:avLst/>
          </a:prstGeom>
          <a:ln>
            <a:noFill/>
          </a:ln>
          <a:effectLst>
            <a:outerShdw blurRad="292100" dist="139700" dir="2700000" algn="tl" rotWithShape="0">
              <a:srgbClr val="333333">
                <a:alpha val="65000"/>
              </a:srgbClr>
            </a:outerShdw>
          </a:effectLst>
        </p:spPr>
      </p:pic>
      <p:sp>
        <p:nvSpPr>
          <p:cNvPr id="5" name="Rektangel 4"/>
          <p:cNvSpPr/>
          <p:nvPr/>
        </p:nvSpPr>
        <p:spPr>
          <a:xfrm>
            <a:off x="6802016" y="735220"/>
            <a:ext cx="1836795" cy="2308324"/>
          </a:xfrm>
          <a:prstGeom prst="rect">
            <a:avLst/>
          </a:prstGeom>
        </p:spPr>
        <p:txBody>
          <a:bodyPr wrap="square">
            <a:spAutoFit/>
          </a:bodyPr>
          <a:lstStyle/>
          <a:p>
            <a:r>
              <a:rPr lang="en-US" sz="1200" dirty="0">
                <a:solidFill>
                  <a:srgbClr val="274735"/>
                </a:solidFill>
                <a:latin typeface="Bahnschrift" panose="020B0502040204020203" pitchFamily="34" charset="0"/>
              </a:rPr>
              <a:t>The integration of day-ahead markets started with the </a:t>
            </a:r>
            <a:r>
              <a:rPr lang="en-US" sz="1200" dirty="0" err="1">
                <a:solidFill>
                  <a:srgbClr val="274735"/>
                </a:solidFill>
                <a:latin typeface="Bahnschrift" panose="020B0502040204020203" pitchFamily="34" charset="0"/>
              </a:rPr>
              <a:t>liberalisation</a:t>
            </a:r>
            <a:r>
              <a:rPr lang="en-US" sz="1200" dirty="0">
                <a:solidFill>
                  <a:srgbClr val="274735"/>
                </a:solidFill>
                <a:latin typeface="Bahnschrift" panose="020B0502040204020203" pitchFamily="34" charset="0"/>
              </a:rPr>
              <a:t> in 1999 and by 2021, 25 countries have fully integrated day-ahead markets, and an electricity demand of around 3,000 </a:t>
            </a:r>
            <a:r>
              <a:rPr lang="en-US" sz="1200" dirty="0" err="1">
                <a:solidFill>
                  <a:srgbClr val="274735"/>
                </a:solidFill>
                <a:latin typeface="Bahnschrift" panose="020B0502040204020203" pitchFamily="34" charset="0"/>
              </a:rPr>
              <a:t>TWh</a:t>
            </a:r>
            <a:r>
              <a:rPr lang="en-US" sz="1200" dirty="0">
                <a:solidFill>
                  <a:srgbClr val="274735"/>
                </a:solidFill>
                <a:latin typeface="Bahnschrift" panose="020B0502040204020203" pitchFamily="34" charset="0"/>
              </a:rPr>
              <a:t>/year (ENTSO-E). More information can be found at (ENTSO-E, 2021)</a:t>
            </a:r>
          </a:p>
        </p:txBody>
      </p:sp>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1604"/>
            <a:ext cx="11541968" cy="907865"/>
          </a:xfrm>
          <a:prstGeom prst="rect">
            <a:avLst/>
          </a:prstGeom>
        </p:spPr>
      </p:pic>
    </p:spTree>
    <p:extLst>
      <p:ext uri="{BB962C8B-B14F-4D97-AF65-F5344CB8AC3E}">
        <p14:creationId xmlns:p14="http://schemas.microsoft.com/office/powerpoint/2010/main" val="3368174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2017 to 2021</a:t>
            </a:r>
            <a:endParaRPr lang="da-DK" dirty="0"/>
          </a:p>
        </p:txBody>
      </p:sp>
      <p:sp>
        <p:nvSpPr>
          <p:cNvPr id="3" name="Pladsholder til tekst 2"/>
          <p:cNvSpPr>
            <a:spLocks noGrp="1"/>
          </p:cNvSpPr>
          <p:nvPr>
            <p:ph type="body" sz="quarter" idx="11"/>
          </p:nvPr>
        </p:nvSpPr>
        <p:spPr/>
        <p:txBody>
          <a:bodyPr/>
          <a:lstStyle/>
          <a:p>
            <a:r>
              <a:rPr lang="en-US" dirty="0"/>
              <a:t>Heightened ambitions for </a:t>
            </a:r>
            <a:r>
              <a:rPr lang="en-US" dirty="0" smtClean="0"/>
              <a:t>Denmark’s </a:t>
            </a:r>
            <a:r>
              <a:rPr lang="en-US" dirty="0"/>
              <a:t>green transition </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58279"/>
            <a:ext cx="11801743" cy="2355638"/>
          </a:xfrm>
          <a:prstGeom prst="rect">
            <a:avLst/>
          </a:prstGeom>
        </p:spPr>
      </p:pic>
      <p:pic>
        <p:nvPicPr>
          <p:cNvPr id="8" name="Bille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8"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pic>
        <p:nvPicPr>
          <p:cNvPr id="5" name="Billede 4"/>
          <p:cNvPicPr>
            <a:picLocks noChangeAspect="1"/>
          </p:cNvPicPr>
          <p:nvPr/>
        </p:nvPicPr>
        <p:blipFill>
          <a:blip r:embed="rId6"/>
          <a:stretch>
            <a:fillRect/>
          </a:stretch>
        </p:blipFill>
        <p:spPr>
          <a:xfrm>
            <a:off x="1579691" y="4668442"/>
            <a:ext cx="2014111" cy="395287"/>
          </a:xfrm>
          <a:prstGeom prst="rect">
            <a:avLst/>
          </a:prstGeom>
        </p:spPr>
      </p:pic>
      <p:pic>
        <p:nvPicPr>
          <p:cNvPr id="9" name="Billede 8"/>
          <p:cNvPicPr>
            <a:picLocks noChangeAspect="1"/>
          </p:cNvPicPr>
          <p:nvPr/>
        </p:nvPicPr>
        <p:blipFill>
          <a:blip r:embed="rId7"/>
          <a:stretch>
            <a:fillRect/>
          </a:stretch>
        </p:blipFill>
        <p:spPr>
          <a:xfrm>
            <a:off x="1579690" y="4751147"/>
            <a:ext cx="2014111" cy="274799"/>
          </a:xfrm>
          <a:prstGeom prst="rect">
            <a:avLst/>
          </a:prstGeom>
        </p:spPr>
      </p:pic>
    </p:spTree>
    <p:extLst>
      <p:ext uri="{BB962C8B-B14F-4D97-AF65-F5344CB8AC3E}">
        <p14:creationId xmlns:p14="http://schemas.microsoft.com/office/powerpoint/2010/main" val="398701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3605</TotalTime>
  <Words>7704</Words>
  <Application>Microsoft Office PowerPoint</Application>
  <PresentationFormat>Widescreen</PresentationFormat>
  <Paragraphs>628</Paragraphs>
  <Slides>41</Slides>
  <Notes>39</Notes>
  <HiddenSlides>20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Bahnschrift</vt:lpstr>
      <vt:lpstr>Bahnschrift Condensed</vt:lpstr>
      <vt:lpstr>Bahnschrift Light</vt:lpstr>
      <vt:lpstr>Bahnschrift Light SemiCondensed</vt:lpstr>
      <vt:lpstr>Bahnschrift SemiBold</vt:lpstr>
      <vt:lpstr>Calibri</vt:lpstr>
      <vt:lpstr>Calibri Light</vt:lpstr>
      <vt:lpstr>Segoe UI Light</vt:lpstr>
      <vt:lpstr>Unica77 LL</vt:lpstr>
      <vt:lpstr>Office-tema</vt:lpstr>
      <vt:lpstr>From black to green – a Danish sustainable energy growth story </vt:lpstr>
      <vt:lpstr>From both the policy- and energy company-side: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black to green – a Danish sustainable energy growth story</dc:title>
  <dc:creator>Eva Weise</dc:creator>
  <cp:lastModifiedBy>Mattia Baldini</cp:lastModifiedBy>
  <cp:revision>231</cp:revision>
  <dcterms:created xsi:type="dcterms:W3CDTF">2021-05-17T10:13:55Z</dcterms:created>
  <dcterms:modified xsi:type="dcterms:W3CDTF">2021-10-11T10:22:58Z</dcterms:modified>
</cp:coreProperties>
</file>