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2"/>
  </p:notesMasterIdLst>
  <p:handoutMasterIdLst>
    <p:handoutMasterId r:id="rId13"/>
  </p:handoutMasterIdLst>
  <p:sldIdLst>
    <p:sldId id="547" r:id="rId6"/>
    <p:sldId id="473" r:id="rId7"/>
    <p:sldId id="541" r:id="rId8"/>
    <p:sldId id="536" r:id="rId9"/>
    <p:sldId id="567" r:id="rId10"/>
    <p:sldId id="568" r:id="rId11"/>
  </p:sldIdLst>
  <p:sldSz cx="9144000" cy="6858000" type="screen4x3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79">
          <p15:clr>
            <a:srgbClr val="A4A3A4"/>
          </p15:clr>
        </p15:guide>
        <p15:guide id="4" orient="horz" pos="754">
          <p15:clr>
            <a:srgbClr val="A4A3A4"/>
          </p15:clr>
        </p15:guide>
        <p15:guide id="5" orient="horz" pos="867">
          <p15:clr>
            <a:srgbClr val="A4A3A4"/>
          </p15:clr>
        </p15:guide>
        <p15:guide id="6" orient="horz" pos="4012">
          <p15:clr>
            <a:srgbClr val="A4A3A4"/>
          </p15:clr>
        </p15:guide>
        <p15:guide id="7" orient="horz" pos="2386">
          <p15:clr>
            <a:srgbClr val="A4A3A4"/>
          </p15:clr>
        </p15:guide>
        <p15:guide id="8" orient="horz" pos="1094">
          <p15:clr>
            <a:srgbClr val="A4A3A4"/>
          </p15:clr>
        </p15:guide>
        <p15:guide id="9" orient="horz" pos="2163">
          <p15:clr>
            <a:srgbClr val="A4A3A4"/>
          </p15:clr>
        </p15:guide>
        <p15:guide id="10" orient="horz" pos="95">
          <p15:clr>
            <a:srgbClr val="A4A3A4"/>
          </p15:clr>
        </p15:guide>
        <p15:guide id="11" pos="336">
          <p15:clr>
            <a:srgbClr val="A4A3A4"/>
          </p15:clr>
        </p15:guide>
        <p15:guide id="12" pos="3576">
          <p15:clr>
            <a:srgbClr val="A4A3A4"/>
          </p15:clr>
        </p15:guide>
        <p15:guide id="13" pos="3912">
          <p15:clr>
            <a:srgbClr val="A4A3A4"/>
          </p15:clr>
        </p15:guide>
        <p15:guide id="14" pos="28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92B"/>
    <a:srgbClr val="79A9AF"/>
    <a:srgbClr val="FFFF00"/>
    <a:srgbClr val="99CC00"/>
    <a:srgbClr val="B4D64B"/>
    <a:srgbClr val="2D6870"/>
    <a:srgbClr val="00737C"/>
    <a:srgbClr val="6FB6C3"/>
    <a:srgbClr val="008996"/>
    <a:srgbClr val="E9E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ema til typografi 1 - markeringsfarv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874" autoAdjust="0"/>
    <p:restoredTop sz="85816" autoAdjust="0"/>
  </p:normalViewPr>
  <p:slideViewPr>
    <p:cSldViewPr snapToGrid="0" snapToObjects="1">
      <p:cViewPr varScale="1">
        <p:scale>
          <a:sx n="95" d="100"/>
          <a:sy n="95" d="100"/>
        </p:scale>
        <p:origin x="1584" y="90"/>
      </p:cViewPr>
      <p:guideLst>
        <p:guide orient="horz" pos="2160"/>
        <p:guide pos="2880"/>
        <p:guide orient="horz" pos="2279"/>
        <p:guide orient="horz" pos="754"/>
        <p:guide orient="horz" pos="867"/>
        <p:guide orient="horz" pos="4012"/>
        <p:guide orient="horz" pos="2386"/>
        <p:guide orient="horz" pos="1094"/>
        <p:guide orient="horz" pos="2163"/>
        <p:guide orient="horz" pos="95"/>
        <p:guide pos="336"/>
        <p:guide pos="3576"/>
        <p:guide pos="3912"/>
        <p:guide pos="2845"/>
      </p:guideLst>
    </p:cSldViewPr>
  </p:slideViewPr>
  <p:outlineViewPr>
    <p:cViewPr>
      <p:scale>
        <a:sx n="33" d="100"/>
        <a:sy n="33" d="100"/>
      </p:scale>
      <p:origin x="0" y="16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6378"/>
    </p:cViewPr>
  </p:sorterViewPr>
  <p:notesViewPr>
    <p:cSldViewPr snapToGrid="0" snapToObjects="1">
      <p:cViewPr varScale="1">
        <p:scale>
          <a:sx n="92" d="100"/>
          <a:sy n="92" d="100"/>
        </p:scale>
        <p:origin x="3750" y="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Engberg Pedersen" userId="607df540-9437-4151-a07c-31313d3ae596" providerId="ADAL" clId="{8D503D42-BA21-46C7-AA99-AA5589B5A64F}"/>
    <pc:docChg chg="undo redo custSel addSld delSld modSld">
      <pc:chgData name="Thomas Engberg Pedersen" userId="607df540-9437-4151-a07c-31313d3ae596" providerId="ADAL" clId="{8D503D42-BA21-46C7-AA99-AA5589B5A64F}" dt="2021-10-10T14:20:13.105" v="1536" actId="20577"/>
      <pc:docMkLst>
        <pc:docMk/>
      </pc:docMkLst>
      <pc:sldChg chg="modSp">
        <pc:chgData name="Thomas Engberg Pedersen" userId="607df540-9437-4151-a07c-31313d3ae596" providerId="ADAL" clId="{8D503D42-BA21-46C7-AA99-AA5589B5A64F}" dt="2021-10-10T14:18:39.289" v="1517" actId="20577"/>
        <pc:sldMkLst>
          <pc:docMk/>
          <pc:sldMk cId="0" sldId="547"/>
        </pc:sldMkLst>
        <pc:spChg chg="mod">
          <ac:chgData name="Thomas Engberg Pedersen" userId="607df540-9437-4151-a07c-31313d3ae596" providerId="ADAL" clId="{8D503D42-BA21-46C7-AA99-AA5589B5A64F}" dt="2021-10-10T13:41:17.957" v="96" actId="20577"/>
          <ac:spMkLst>
            <pc:docMk/>
            <pc:sldMk cId="0" sldId="547"/>
            <ac:spMk id="2" creationId="{00000000-0000-0000-0000-000000000000}"/>
          </ac:spMkLst>
        </pc:spChg>
        <pc:spChg chg="mod">
          <ac:chgData name="Thomas Engberg Pedersen" userId="607df540-9437-4151-a07c-31313d3ae596" providerId="ADAL" clId="{8D503D42-BA21-46C7-AA99-AA5589B5A64F}" dt="2021-10-10T14:18:39.289" v="1517" actId="20577"/>
          <ac:spMkLst>
            <pc:docMk/>
            <pc:sldMk cId="0" sldId="547"/>
            <ac:spMk id="3" creationId="{00000000-0000-0000-0000-000000000000}"/>
          </ac:spMkLst>
        </pc:spChg>
      </pc:sldChg>
      <pc:sldChg chg="addSp delSp modSp add">
        <pc:chgData name="Thomas Engberg Pedersen" userId="607df540-9437-4151-a07c-31313d3ae596" providerId="ADAL" clId="{8D503D42-BA21-46C7-AA99-AA5589B5A64F}" dt="2021-10-10T14:20:13.105" v="1536" actId="20577"/>
        <pc:sldMkLst>
          <pc:docMk/>
          <pc:sldMk cId="2226844943" sldId="568"/>
        </pc:sldMkLst>
        <pc:spChg chg="mod">
          <ac:chgData name="Thomas Engberg Pedersen" userId="607df540-9437-4151-a07c-31313d3ae596" providerId="ADAL" clId="{8D503D42-BA21-46C7-AA99-AA5589B5A64F}" dt="2021-10-10T14:13:29.537" v="1513" actId="20577"/>
          <ac:spMkLst>
            <pc:docMk/>
            <pc:sldMk cId="2226844943" sldId="568"/>
            <ac:spMk id="2" creationId="{00000000-0000-0000-0000-000000000000}"/>
          </ac:spMkLst>
        </pc:spChg>
        <pc:spChg chg="mod">
          <ac:chgData name="Thomas Engberg Pedersen" userId="607df540-9437-4151-a07c-31313d3ae596" providerId="ADAL" clId="{8D503D42-BA21-46C7-AA99-AA5589B5A64F}" dt="2021-10-10T14:20:13.105" v="1536" actId="20577"/>
          <ac:spMkLst>
            <pc:docMk/>
            <pc:sldMk cId="2226844943" sldId="568"/>
            <ac:spMk id="3" creationId="{00000000-0000-0000-0000-000000000000}"/>
          </ac:spMkLst>
        </pc:spChg>
        <pc:picChg chg="add mod">
          <ac:chgData name="Thomas Engberg Pedersen" userId="607df540-9437-4151-a07c-31313d3ae596" providerId="ADAL" clId="{8D503D42-BA21-46C7-AA99-AA5589B5A64F}" dt="2021-10-10T14:12:20.682" v="1504" actId="1076"/>
          <ac:picMkLst>
            <pc:docMk/>
            <pc:sldMk cId="2226844943" sldId="568"/>
            <ac:picMk id="5" creationId="{905E506B-8E43-40C1-8E24-A736AEAEA61C}"/>
          </ac:picMkLst>
        </pc:picChg>
        <pc:picChg chg="del">
          <ac:chgData name="Thomas Engberg Pedersen" userId="607df540-9437-4151-a07c-31313d3ae596" providerId="ADAL" clId="{8D503D42-BA21-46C7-AA99-AA5589B5A64F}" dt="2021-10-10T13:48:56.159" v="661" actId="478"/>
          <ac:picMkLst>
            <pc:docMk/>
            <pc:sldMk cId="2226844943" sldId="568"/>
            <ac:picMk id="6" creationId="{00000000-0000-0000-0000-000000000000}"/>
          </ac:picMkLst>
        </pc:picChg>
      </pc:sldChg>
      <pc:sldChg chg="del">
        <pc:chgData name="Thomas Engberg Pedersen" userId="607df540-9437-4151-a07c-31313d3ae596" providerId="ADAL" clId="{8D503D42-BA21-46C7-AA99-AA5589B5A64F}" dt="2021-10-10T13:47:38.781" v="576" actId="2696"/>
        <pc:sldMkLst>
          <pc:docMk/>
          <pc:sldMk cId="3864422168" sldId="592"/>
        </pc:sldMkLst>
      </pc:sldChg>
      <pc:sldChg chg="del">
        <pc:chgData name="Thomas Engberg Pedersen" userId="607df540-9437-4151-a07c-31313d3ae596" providerId="ADAL" clId="{8D503D42-BA21-46C7-AA99-AA5589B5A64F}" dt="2021-10-10T13:47:31.181" v="573" actId="2696"/>
        <pc:sldMkLst>
          <pc:docMk/>
          <pc:sldMk cId="2105975167" sldId="638"/>
        </pc:sldMkLst>
      </pc:sldChg>
      <pc:sldChg chg="del">
        <pc:chgData name="Thomas Engberg Pedersen" userId="607df540-9437-4151-a07c-31313d3ae596" providerId="ADAL" clId="{8D503D42-BA21-46C7-AA99-AA5589B5A64F}" dt="2021-10-10T13:47:37.159" v="575" actId="2696"/>
        <pc:sldMkLst>
          <pc:docMk/>
          <pc:sldMk cId="2872031066" sldId="639"/>
        </pc:sldMkLst>
      </pc:sldChg>
      <pc:sldChg chg="del">
        <pc:chgData name="Thomas Engberg Pedersen" userId="607df540-9437-4151-a07c-31313d3ae596" providerId="ADAL" clId="{8D503D42-BA21-46C7-AA99-AA5589B5A64F}" dt="2021-10-10T13:47:33.388" v="574" actId="2696"/>
        <pc:sldMkLst>
          <pc:docMk/>
          <pc:sldMk cId="1753391160" sldId="6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D5F24-6BE9-4F69-B93A-C0773FB5659C}" type="datetimeFigureOut">
              <a:rPr lang="da-DK" smtClean="0"/>
              <a:pPr/>
              <a:t>11-10-2021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9A14-D998-47EE-B38C-5EC7C8D8505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E127113-49D3-F044-B5FC-D88BD499CFBF}" type="datetimeFigureOut">
              <a:rPr lang="da-DK" smtClean="0"/>
              <a:pPr/>
              <a:t>11-10-2021</a:t>
            </a:fld>
            <a:endParaRPr lang="en-GB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2224FDA-4837-2E42-AAC4-27594CF0CF62}" type="slidenum">
              <a:rPr lang="da-DK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79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4FDA-4837-2E42-AAC4-27594CF0CF62}" type="slidenum">
              <a:rPr lang="da-DK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30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 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4FDA-4837-2E42-AAC4-27594CF0CF62}" type="slidenum">
              <a:rPr lang="da-DK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96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/>
              <a:t>NOTE: Remember, though, that under the point "Our revenue and expenditure must balance out over time", district cooling as a business area is subject to market conditions!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4FDA-4837-2E42-AAC4-27594CF0CF62}" type="slidenum">
              <a:rPr lang="da-DK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71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4FDA-4837-2E42-AAC4-27594CF0CF62}" type="slidenum">
              <a:rPr lang="da-DK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22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4FDA-4837-2E42-AAC4-27594CF0CF62}" type="slidenum">
              <a:rPr lang="da-DK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11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4FDA-4837-2E42-AAC4-27594CF0CF62}" type="slidenum">
              <a:rPr lang="da-DK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14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06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D25EA-142E-D74D-8645-BABE015FF3F5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7AF73D-52E2-3343-871F-137F060D373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696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D25EA-142E-D74D-8645-BABE015FF3F5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7AF73D-52E2-3343-871F-137F060D373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701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cap="all"/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D25EA-142E-D74D-8645-BABE015FF3F5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7AF73D-52E2-3343-871F-137F060D373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2914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A8C5-B083-C34C-8A90-64C8C9EA9B78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F97-ADD9-C74C-B19C-0F9C9C5EF9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877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A8C5-B083-C34C-8A90-64C8C9EA9B78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F97-ADD9-C74C-B19C-0F9C9C5EF9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106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A8C5-B083-C34C-8A90-64C8C9EA9B78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F97-ADD9-C74C-B19C-0F9C9C5EF9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192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A8C5-B083-C34C-8A90-64C8C9EA9B78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F97-ADD9-C74C-B19C-0F9C9C5EF9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8721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A8C5-B083-C34C-8A90-64C8C9EA9B78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F97-ADD9-C74C-B19C-0F9C9C5EF9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2691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A8C5-B083-C34C-8A90-64C8C9EA9B78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F97-ADD9-C74C-B19C-0F9C9C5EF9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7907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A8C5-B083-C34C-8A90-64C8C9EA9B78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F97-ADD9-C74C-B19C-0F9C9C5EF9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11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444702"/>
            <a:ext cx="2133600" cy="365125"/>
          </a:xfrm>
          <a:prstGeom prst="rect">
            <a:avLst/>
          </a:prstGeom>
        </p:spPr>
        <p:txBody>
          <a:bodyPr/>
          <a:lstStyle/>
          <a:p>
            <a:fld id="{82AD25EA-142E-D74D-8645-BABE015FF3F5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44470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444702"/>
            <a:ext cx="2133600" cy="365125"/>
          </a:xfrm>
          <a:prstGeom prst="rect">
            <a:avLst/>
          </a:prstGeom>
        </p:spPr>
        <p:txBody>
          <a:bodyPr/>
          <a:lstStyle/>
          <a:p>
            <a:fld id="{597AF73D-52E2-3343-871F-137F060D373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6043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A8C5-B083-C34C-8A90-64C8C9EA9B78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F97-ADD9-C74C-B19C-0F9C9C5EF9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6725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A8C5-B083-C34C-8A90-64C8C9EA9B78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F97-ADD9-C74C-B19C-0F9C9C5EF9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0897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A8C5-B083-C34C-8A90-64C8C9EA9B78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F97-ADD9-C74C-B19C-0F9C9C5EF9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8555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A8C5-B083-C34C-8A90-64C8C9EA9B78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F97-ADD9-C74C-B19C-0F9C9C5EF9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3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D25EA-142E-D74D-8645-BABE015FF3F5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7AF73D-52E2-3343-871F-137F060D373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706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D25EA-142E-D74D-8645-BABE015FF3F5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7AF73D-52E2-3343-871F-137F060D373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458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D25EA-142E-D74D-8645-BABE015FF3F5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7AF73D-52E2-3343-871F-137F060D373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931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D25EA-142E-D74D-8645-BABE015FF3F5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7AF73D-52E2-3343-871F-137F060D373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539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D25EA-142E-D74D-8645-BABE015FF3F5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7AF73D-52E2-3343-871F-137F060D373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152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D25EA-142E-D74D-8645-BABE015FF3F5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7AF73D-52E2-3343-871F-137F060D373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066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D25EA-142E-D74D-8645-BABE015FF3F5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7AF73D-52E2-3343-871F-137F060D373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062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E50">
                <a:alpha val="27000"/>
              </a:srgbClr>
            </a:gs>
            <a:gs pos="66000">
              <a:schemeClr val="bg1">
                <a:alpha val="4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7732" y="0"/>
            <a:ext cx="9136268" cy="1372722"/>
          </a:xfrm>
          <a:prstGeom prst="rect">
            <a:avLst/>
          </a:prstGeom>
          <a:gradFill flip="none" rotWithShape="1">
            <a:gsLst>
              <a:gs pos="37000">
                <a:srgbClr val="FFFFFF">
                  <a:alpha val="82000"/>
                </a:srgbClr>
              </a:gs>
              <a:gs pos="100000">
                <a:schemeClr val="tx1">
                  <a:lumMod val="50000"/>
                  <a:lumOff val="50000"/>
                  <a:alpha val="63000"/>
                </a:schemeClr>
              </a:gs>
            </a:gsLst>
            <a:lin ang="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34383" y="651933"/>
            <a:ext cx="870961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000339"/>
            <a:ext cx="8229600" cy="326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5" name="Picture 2" descr="HOFOR_logo_2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83" y="5976000"/>
            <a:ext cx="990599" cy="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3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txStyles>
    <p:titleStyle>
      <a:lvl1pPr algn="l" defTabSz="457200" rtl="0" eaLnBrk="1" latinLnBrk="0" hangingPunct="1">
        <a:spcBef>
          <a:spcPct val="0"/>
        </a:spcBef>
        <a:buNone/>
        <a:defRPr sz="2400" kern="1200" cap="all">
          <a:solidFill>
            <a:schemeClr val="tx1"/>
          </a:solidFill>
          <a:latin typeface="Ariel"/>
          <a:ea typeface="+mj-ea"/>
          <a:cs typeface="Ariel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Clr>
          <a:srgbClr val="004E50"/>
        </a:buClr>
        <a:buFont typeface="Arial"/>
        <a:buChar char="•"/>
        <a:defRPr sz="1500" kern="1200">
          <a:solidFill>
            <a:schemeClr val="bg2">
              <a:lumMod val="25000"/>
            </a:schemeClr>
          </a:solidFill>
          <a:latin typeface="Ariel"/>
          <a:ea typeface="+mn-ea"/>
          <a:cs typeface="Arie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4E50"/>
        </a:buClr>
        <a:buFont typeface="Arial"/>
        <a:buChar char="•"/>
        <a:defRPr sz="1500" kern="1200">
          <a:solidFill>
            <a:schemeClr val="bg2">
              <a:lumMod val="25000"/>
            </a:schemeClr>
          </a:solidFill>
          <a:latin typeface="Ariel"/>
          <a:ea typeface="+mn-ea"/>
          <a:cs typeface="Ariel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004E50"/>
        </a:buClr>
        <a:buFont typeface="Arial"/>
        <a:buChar char="•"/>
        <a:defRPr sz="1500" kern="1200">
          <a:solidFill>
            <a:schemeClr val="bg2">
              <a:lumMod val="25000"/>
            </a:schemeClr>
          </a:solidFill>
          <a:latin typeface="Ariel"/>
          <a:ea typeface="+mn-ea"/>
          <a:cs typeface="Ariel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004E50"/>
        </a:buClr>
        <a:buFont typeface="Arial"/>
        <a:buChar char="•"/>
        <a:defRPr sz="1500" kern="1200">
          <a:solidFill>
            <a:schemeClr val="bg2">
              <a:lumMod val="25000"/>
            </a:schemeClr>
          </a:solidFill>
          <a:latin typeface="Ariel"/>
          <a:ea typeface="+mn-ea"/>
          <a:cs typeface="Ariel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004E50"/>
        </a:buClr>
        <a:buFont typeface="Arial"/>
        <a:buChar char="•"/>
        <a:defRPr sz="1500" kern="1200">
          <a:solidFill>
            <a:schemeClr val="bg2">
              <a:lumMod val="25000"/>
            </a:schemeClr>
          </a:solidFill>
          <a:latin typeface="Ariel"/>
          <a:ea typeface="+mn-ea"/>
          <a:cs typeface="Ari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A8C5-B083-C34C-8A90-64C8C9EA9B78}" type="datetimeFigureOut">
              <a:rPr lang="da-DK" smtClean="0"/>
              <a:pPr/>
              <a:t>11-10-2021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1F97-ADD9-C74C-B19C-0F9C9C5EF9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212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833" y="459061"/>
            <a:ext cx="5242517" cy="741090"/>
          </a:xfrm>
        </p:spPr>
        <p:txBody>
          <a:bodyPr>
            <a:noAutofit/>
          </a:bodyPr>
          <a:lstStyle/>
          <a:p>
            <a:r>
              <a:rPr lang="en-GB" b="1" dirty="0">
                <a:latin typeface="Arial"/>
                <a:cs typeface="Arial"/>
              </a:rPr>
              <a:t>Government delegation from the Ministry of Energy in Colombia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4650" y="1728867"/>
            <a:ext cx="5050631" cy="3807530"/>
          </a:xfrm>
        </p:spPr>
        <p:txBody>
          <a:bodyPr>
            <a:noAutofit/>
          </a:bodyPr>
          <a:lstStyle/>
          <a:p>
            <a:pPr marL="3600" lvl="1" indent="0">
              <a:spcBef>
                <a:spcPts val="600"/>
              </a:spcBef>
              <a:buClr>
                <a:srgbClr val="A7C92B"/>
              </a:buClr>
              <a:buNone/>
            </a:pPr>
            <a:r>
              <a:rPr lang="en-GB" sz="1600" b="1" dirty="0">
                <a:solidFill>
                  <a:schemeClr val="tx1"/>
                </a:solidFill>
              </a:rPr>
              <a:t>Site visit at Novozymes on 11 October 2021 – Danish experiences with Offshore Wind and Energy Efficiency</a:t>
            </a:r>
          </a:p>
          <a:p>
            <a:pPr marL="3600" lvl="1" indent="0">
              <a:spcBef>
                <a:spcPts val="600"/>
              </a:spcBef>
              <a:buClr>
                <a:srgbClr val="A7C92B"/>
              </a:buClr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marL="3600" lvl="1" indent="0">
              <a:spcBef>
                <a:spcPts val="600"/>
              </a:spcBef>
              <a:buClr>
                <a:srgbClr val="A7C92B"/>
              </a:buClr>
              <a:buNone/>
            </a:pPr>
            <a:r>
              <a:rPr lang="en-GB" sz="1600" b="1" dirty="0">
                <a:solidFill>
                  <a:schemeClr val="tx1"/>
                </a:solidFill>
              </a:rPr>
              <a:t>Example of Energy Efficiency project:</a:t>
            </a:r>
          </a:p>
          <a:p>
            <a:pPr marL="3600" lvl="1" indent="0">
              <a:spcBef>
                <a:spcPts val="600"/>
              </a:spcBef>
              <a:buClr>
                <a:srgbClr val="A7C92B"/>
              </a:buClr>
              <a:buNone/>
            </a:pPr>
            <a:endParaRPr lang="en-GB" sz="1600" b="1" i="1" dirty="0">
              <a:solidFill>
                <a:schemeClr val="tx1"/>
              </a:solidFill>
            </a:endParaRPr>
          </a:p>
          <a:p>
            <a:pPr marL="3600" lvl="1" indent="0">
              <a:spcBef>
                <a:spcPts val="600"/>
              </a:spcBef>
              <a:buClr>
                <a:srgbClr val="A7C92B"/>
              </a:buClr>
              <a:buNone/>
            </a:pPr>
            <a:r>
              <a:rPr lang="en-GB" sz="1600" b="1" i="1" dirty="0">
                <a:solidFill>
                  <a:schemeClr val="tx1"/>
                </a:solidFill>
              </a:rPr>
              <a:t>“Electric driven heat pump to produce cooling and district heating at the same time.”</a:t>
            </a:r>
          </a:p>
          <a:p>
            <a:pPr marL="3600" lvl="1" indent="0">
              <a:spcBef>
                <a:spcPts val="600"/>
              </a:spcBef>
              <a:buClr>
                <a:srgbClr val="A7C92B"/>
              </a:buClr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1600" b="1" dirty="0">
                <a:solidFill>
                  <a:schemeClr val="tx1"/>
                </a:solidFill>
              </a:rPr>
              <a:t>Thomas Engberg Pedersen (thep@hofor.dk)</a:t>
            </a:r>
          </a:p>
          <a:p>
            <a:pPr>
              <a:buNone/>
            </a:pPr>
            <a:r>
              <a:rPr lang="en-GB" sz="1600" b="1" dirty="0">
                <a:solidFill>
                  <a:schemeClr val="tx1"/>
                </a:solidFill>
              </a:rPr>
              <a:t>Head of heat production and demand</a:t>
            </a:r>
          </a:p>
          <a:p>
            <a:pPr>
              <a:buNone/>
            </a:pPr>
            <a:r>
              <a:rPr lang="en-GB" sz="1600" b="1" dirty="0">
                <a:solidFill>
                  <a:schemeClr val="tx1"/>
                </a:solidFill>
              </a:rPr>
              <a:t>Planning department</a:t>
            </a:r>
          </a:p>
          <a:p>
            <a:pPr>
              <a:buNone/>
            </a:pPr>
            <a:endParaRPr lang="en-GB" sz="1600" dirty="0"/>
          </a:p>
          <a:p>
            <a:pPr>
              <a:buNone/>
            </a:pPr>
            <a:endParaRPr lang="en-GB" sz="1600" dirty="0"/>
          </a:p>
        </p:txBody>
      </p:sp>
      <p:pic>
        <p:nvPicPr>
          <p:cNvPr id="4" name="Billede 3" descr="vejlandshus.jpg"/>
          <p:cNvPicPr>
            <a:picLocks noChangeAspect="1"/>
          </p:cNvPicPr>
          <p:nvPr/>
        </p:nvPicPr>
        <p:blipFill>
          <a:blip r:embed="rId3"/>
          <a:srcRect l="29859" t="4625" r="38026"/>
          <a:stretch>
            <a:fillRect/>
          </a:stretch>
        </p:blipFill>
        <p:spPr>
          <a:xfrm>
            <a:off x="5676900" y="0"/>
            <a:ext cx="3467100" cy="68552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_MG_675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5993" y="-1"/>
            <a:ext cx="3468007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732" y="0"/>
            <a:ext cx="9136268" cy="1372722"/>
          </a:xfrm>
          <a:prstGeom prst="rect">
            <a:avLst/>
          </a:prstGeom>
          <a:gradFill flip="none" rotWithShape="1">
            <a:gsLst>
              <a:gs pos="37000">
                <a:srgbClr val="FFFFFF">
                  <a:alpha val="82000"/>
                </a:srgbClr>
              </a:gs>
              <a:gs pos="100000">
                <a:schemeClr val="tx1">
                  <a:lumMod val="50000"/>
                  <a:lumOff val="50000"/>
                  <a:alpha val="63000"/>
                </a:schemeClr>
              </a:gs>
            </a:gsLst>
            <a:lin ang="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8709617" cy="720000"/>
          </a:xfrm>
        </p:spPr>
        <p:txBody>
          <a:bodyPr>
            <a:normAutofit/>
          </a:bodyPr>
          <a:lstStyle/>
          <a:p>
            <a:r>
              <a:rPr lang="da-DK" b="1" dirty="0">
                <a:latin typeface="Arial"/>
                <a:cs typeface="Arial"/>
              </a:rPr>
              <a:t>The </a:t>
            </a:r>
            <a:r>
              <a:rPr lang="da-DK" b="1" dirty="0" err="1">
                <a:latin typeface="Arial"/>
                <a:cs typeface="Arial"/>
              </a:rPr>
              <a:t>company</a:t>
            </a:r>
            <a:r>
              <a:rPr lang="da-DK" b="1" dirty="0">
                <a:latin typeface="Arial"/>
                <a:cs typeface="Arial"/>
              </a:rPr>
              <a:t> </a:t>
            </a:r>
            <a:r>
              <a:rPr lang="da-DK" b="1" dirty="0" err="1">
                <a:latin typeface="Arial"/>
                <a:cs typeface="Arial"/>
              </a:rPr>
              <a:t>today</a:t>
            </a:r>
            <a:endParaRPr lang="en-GB" b="1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3951" y="2660650"/>
            <a:ext cx="5133833" cy="3312582"/>
          </a:xfrm>
        </p:spPr>
        <p:txBody>
          <a:bodyPr>
            <a:noAutofit/>
          </a:bodyPr>
          <a:lstStyle/>
          <a:p>
            <a:pPr marL="324000" lvl="2" indent="-320400">
              <a:lnSpc>
                <a:spcPts val="2200"/>
              </a:lnSpc>
              <a:spcBef>
                <a:spcPts val="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GB" dirty="0">
                <a:solidFill>
                  <a:schemeClr val="tx1"/>
                </a:solidFill>
              </a:rPr>
              <a:t>Denmark's largest utility company within our core areas</a:t>
            </a:r>
          </a:p>
          <a:p>
            <a:pPr marL="324000" lvl="2" indent="-320400">
              <a:lnSpc>
                <a:spcPts val="2200"/>
              </a:lnSpc>
              <a:spcBef>
                <a:spcPts val="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GB" dirty="0">
                <a:solidFill>
                  <a:schemeClr val="tx1"/>
                </a:solidFill>
              </a:rPr>
              <a:t>More than 1,300 employees</a:t>
            </a:r>
          </a:p>
          <a:p>
            <a:pPr marL="324000" lvl="2" indent="-320400">
              <a:lnSpc>
                <a:spcPts val="2200"/>
              </a:lnSpc>
              <a:spcBef>
                <a:spcPts val="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GB" dirty="0">
                <a:solidFill>
                  <a:schemeClr val="tx1"/>
                </a:solidFill>
              </a:rPr>
              <a:t>Approximately one million customers in Greater Copenhagen</a:t>
            </a:r>
            <a:endParaRPr lang="en-GB" dirty="0">
              <a:solidFill>
                <a:srgbClr val="FF0000"/>
              </a:solidFill>
            </a:endParaRPr>
          </a:p>
          <a:p>
            <a:pPr marL="324000" lvl="2" indent="-320400">
              <a:lnSpc>
                <a:spcPts val="2200"/>
              </a:lnSpc>
              <a:spcBef>
                <a:spcPts val="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GB" dirty="0">
                <a:solidFill>
                  <a:schemeClr val="tx1"/>
                </a:solidFill>
              </a:rPr>
              <a:t>Approximately EUR 712 million in net turnover </a:t>
            </a:r>
          </a:p>
          <a:p>
            <a:pPr marL="324000" lvl="2" indent="-320400">
              <a:lnSpc>
                <a:spcPts val="2200"/>
              </a:lnSpc>
              <a:spcBef>
                <a:spcPts val="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GB" dirty="0">
                <a:solidFill>
                  <a:schemeClr val="tx1"/>
                </a:solidFill>
              </a:rPr>
              <a:t>Approximately EUR 389 million invested annually in pipelines, cables and wind turbines</a:t>
            </a:r>
          </a:p>
          <a:p>
            <a:pPr marL="324000" lvl="2" indent="-320400">
              <a:lnSpc>
                <a:spcPts val="2200"/>
              </a:lnSpc>
              <a:spcBef>
                <a:spcPts val="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GB" dirty="0">
                <a:solidFill>
                  <a:schemeClr val="tx1"/>
                </a:solidFill>
              </a:rPr>
              <a:t>Total fixed assets: More than EUR 4 billion</a:t>
            </a:r>
          </a:p>
          <a:p>
            <a:pPr marL="324000" lvl="2" indent="-320400">
              <a:lnSpc>
                <a:spcPct val="150000"/>
              </a:lnSpc>
              <a:spcBef>
                <a:spcPts val="0"/>
              </a:spcBef>
              <a:buClr>
                <a:srgbClr val="A7C92B"/>
              </a:buClr>
              <a:buFont typeface="Arial Unicode MS"/>
              <a:buChar char="▶"/>
            </a:pP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8" name="Billede 7" descr="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40" y="1686753"/>
            <a:ext cx="5050244" cy="624588"/>
          </a:xfrm>
          <a:prstGeom prst="rect">
            <a:avLst/>
          </a:prstGeom>
        </p:spPr>
      </p:pic>
      <p:pic>
        <p:nvPicPr>
          <p:cNvPr id="10" name="Billede 9" descr="streger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76899" y="-224864"/>
            <a:ext cx="3486149" cy="16079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bil_t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0074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9144000" cy="1372722"/>
          </a:xfrm>
          <a:prstGeom prst="rect">
            <a:avLst/>
          </a:prstGeom>
          <a:gradFill flip="none" rotWithShape="1">
            <a:gsLst>
              <a:gs pos="37000">
                <a:srgbClr val="FFFFFF">
                  <a:alpha val="82000"/>
                </a:srgbClr>
              </a:gs>
              <a:gs pos="100000">
                <a:schemeClr val="tx1">
                  <a:lumMod val="50000"/>
                  <a:lumOff val="50000"/>
                  <a:alpha val="63000"/>
                </a:schemeClr>
              </a:gs>
            </a:gsLst>
            <a:lin ang="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8709617" cy="720000"/>
          </a:xfrm>
        </p:spPr>
        <p:txBody>
          <a:bodyPr>
            <a:normAutofit/>
          </a:bodyPr>
          <a:lstStyle/>
          <a:p>
            <a:r>
              <a:rPr lang="da-DK" b="1" dirty="0" err="1">
                <a:latin typeface="Arial"/>
                <a:cs typeface="Arial"/>
              </a:rPr>
              <a:t>About</a:t>
            </a:r>
            <a:r>
              <a:rPr lang="da-DK" b="1" dirty="0">
                <a:latin typeface="Arial"/>
                <a:cs typeface="Arial"/>
              </a:rPr>
              <a:t> </a:t>
            </a:r>
            <a:r>
              <a:rPr lang="da-DK" b="1" dirty="0" err="1">
                <a:latin typeface="Arial"/>
                <a:cs typeface="Arial"/>
              </a:rPr>
              <a:t>us</a:t>
            </a:r>
            <a:r>
              <a:rPr lang="da-DK" b="1" dirty="0">
                <a:latin typeface="Arial"/>
                <a:cs typeface="Arial"/>
              </a:rPr>
              <a:t> in brief</a:t>
            </a:r>
            <a:endParaRPr lang="en-GB" b="1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0301" y="3756590"/>
            <a:ext cx="6571627" cy="3613018"/>
          </a:xfrm>
        </p:spPr>
        <p:txBody>
          <a:bodyPr>
            <a:noAutofit/>
          </a:bodyPr>
          <a:lstStyle/>
          <a:p>
            <a:pPr marL="289350" lvl="1"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r>
              <a:rPr lang="da-DK" sz="1500" dirty="0">
                <a:solidFill>
                  <a:schemeClr val="tx1"/>
                </a:solidFill>
              </a:rPr>
              <a:t>We are municipally owned</a:t>
            </a:r>
          </a:p>
          <a:p>
            <a:pPr marL="289350" lvl="1"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r>
              <a:rPr lang="da-DK" sz="1500" dirty="0" err="1">
                <a:solidFill>
                  <a:schemeClr val="tx1"/>
                </a:solidFill>
              </a:rPr>
              <a:t>Our</a:t>
            </a:r>
            <a:r>
              <a:rPr lang="da-DK" sz="1500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utilities</a:t>
            </a:r>
            <a:r>
              <a:rPr lang="da-DK" sz="1500" dirty="0">
                <a:solidFill>
                  <a:schemeClr val="tx1"/>
                </a:solidFill>
              </a:rPr>
              <a:t> are regulated by law</a:t>
            </a:r>
          </a:p>
          <a:p>
            <a:pPr marL="289350" lvl="1"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r>
              <a:rPr lang="da-DK" sz="1500" dirty="0">
                <a:solidFill>
                  <a:schemeClr val="tx1"/>
                </a:solidFill>
              </a:rPr>
              <a:t>Our revenue and expenditure must balance out over time</a:t>
            </a:r>
          </a:p>
          <a:p>
            <a:pPr marL="289350" lvl="1"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r>
              <a:rPr lang="da-DK" sz="1500" dirty="0">
                <a:solidFill>
                  <a:schemeClr val="tx1"/>
                </a:solidFill>
              </a:rPr>
              <a:t>We focus on a sustainable supply and renewable energy</a:t>
            </a:r>
          </a:p>
          <a:p>
            <a:pPr marL="289350" lvl="1"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r>
              <a:rPr lang="da-DK" sz="1500" dirty="0">
                <a:solidFill>
                  <a:schemeClr val="tx1"/>
                </a:solidFill>
              </a:rPr>
              <a:t>We support community development</a:t>
            </a:r>
          </a:p>
          <a:p>
            <a:pPr marL="288000" lvl="1" indent="-284400">
              <a:spcBef>
                <a:spcPts val="600"/>
              </a:spcBef>
            </a:pPr>
            <a:endParaRPr lang="en-GB" sz="1500" dirty="0">
              <a:solidFill>
                <a:schemeClr val="tx1"/>
              </a:solidFill>
            </a:endParaRPr>
          </a:p>
          <a:p>
            <a:pPr marL="288000" lvl="1" indent="-284400">
              <a:spcBef>
                <a:spcPts val="600"/>
              </a:spcBef>
            </a:pPr>
            <a:endParaRPr lang="en-GB" sz="1500" dirty="0">
              <a:solidFill>
                <a:schemeClr val="tx1"/>
              </a:solidFill>
            </a:endParaRPr>
          </a:p>
          <a:p>
            <a:pPr marL="288000" indent="-284400">
              <a:spcBef>
                <a:spcPts val="600"/>
              </a:spcBef>
              <a:buNone/>
            </a:pPr>
            <a:endParaRPr lang="en-GB" sz="1500" b="1" dirty="0">
              <a:solidFill>
                <a:schemeClr val="tx1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0742" y="3822210"/>
            <a:ext cx="2850356" cy="28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720000"/>
            <a:ext cx="7616320" cy="720000"/>
          </a:xfrm>
        </p:spPr>
        <p:txBody>
          <a:bodyPr>
            <a:normAutofit/>
          </a:bodyPr>
          <a:lstStyle/>
          <a:p>
            <a:r>
              <a:rPr lang="da-DK" sz="2400" b="1" dirty="0" err="1">
                <a:solidFill>
                  <a:schemeClr val="tx1"/>
                </a:solidFill>
              </a:rPr>
              <a:t>Our</a:t>
            </a:r>
            <a:r>
              <a:rPr lang="da-DK" sz="2400" b="1" dirty="0">
                <a:solidFill>
                  <a:schemeClr val="tx1"/>
                </a:solidFill>
              </a:rPr>
              <a:t> </a:t>
            </a:r>
            <a:r>
              <a:rPr lang="da-DK" sz="2400" b="1" dirty="0" err="1">
                <a:solidFill>
                  <a:schemeClr val="tx1"/>
                </a:solidFill>
              </a:rPr>
              <a:t>utilities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8" y="1647536"/>
            <a:ext cx="8496730" cy="42718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4383" y="437613"/>
            <a:ext cx="8709617" cy="838200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/>
                <a:cs typeface="Arial"/>
              </a:rPr>
              <a:t>Main characteristics of the Greater Copenhagen DH system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4336" y="1421675"/>
            <a:ext cx="8229600" cy="3263348"/>
          </a:xfrm>
        </p:spPr>
        <p:txBody>
          <a:bodyPr>
            <a:noAutofit/>
          </a:bodyPr>
          <a:lstStyle/>
          <a:p>
            <a:pPr marL="324000" lvl="2" indent="-320400">
              <a:lnSpc>
                <a:spcPts val="2200"/>
              </a:lnSpc>
              <a:spcBef>
                <a:spcPts val="600"/>
              </a:spcBef>
              <a:buClr>
                <a:srgbClr val="A7C92B"/>
              </a:buClr>
              <a:buNone/>
            </a:pPr>
            <a:r>
              <a:rPr lang="en-US" sz="1600" dirty="0">
                <a:solidFill>
                  <a:schemeClr val="tx1"/>
                </a:solidFill>
              </a:rPr>
              <a:t>Large interconnected district heating network:</a:t>
            </a:r>
          </a:p>
          <a:p>
            <a:pPr marL="324000" lvl="2" indent="-320400">
              <a:lnSpc>
                <a:spcPts val="2200"/>
              </a:lnSpc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US" sz="1600" dirty="0">
                <a:solidFill>
                  <a:schemeClr val="tx1"/>
                </a:solidFill>
              </a:rPr>
              <a:t>One out of six large central DH areas in in Denmark</a:t>
            </a:r>
          </a:p>
          <a:p>
            <a:pPr marL="319088" lvl="3" indent="-319088"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US" sz="1600" dirty="0">
                <a:solidFill>
                  <a:schemeClr val="tx1"/>
                </a:solidFill>
              </a:rPr>
              <a:t>Transmission grid with relatively high pressure and temperatures (100-120 °C)</a:t>
            </a:r>
          </a:p>
          <a:p>
            <a:pPr marL="319088" lvl="3" indent="-319088"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US" sz="1600" dirty="0">
                <a:solidFill>
                  <a:schemeClr val="tx1"/>
                </a:solidFill>
              </a:rPr>
              <a:t>A number of distribution grids with lower pressure and temperatures</a:t>
            </a:r>
          </a:p>
          <a:p>
            <a:pPr marL="319088" lvl="3" indent="-319088"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US" sz="1600" dirty="0">
                <a:solidFill>
                  <a:schemeClr val="tx1"/>
                </a:solidFill>
              </a:rPr>
              <a:t>Heat used for both space heating and hot tap water (annual heat demand: 38,000 TJ – peak load: 3,500 MW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44" y="3590145"/>
            <a:ext cx="5837217" cy="310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6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4383" y="437613"/>
            <a:ext cx="8709617" cy="838200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/>
                <a:cs typeface="Arial"/>
              </a:rPr>
              <a:t>Electric driven heat pump to produce cooling and district heating at the same time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4336" y="1572395"/>
            <a:ext cx="8229600" cy="3263348"/>
          </a:xfrm>
        </p:spPr>
        <p:txBody>
          <a:bodyPr>
            <a:noAutofit/>
          </a:bodyPr>
          <a:lstStyle/>
          <a:p>
            <a:pPr marL="324000" lvl="2" indent="-320400">
              <a:lnSpc>
                <a:spcPts val="2200"/>
              </a:lnSpc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US" sz="1600" dirty="0">
                <a:solidFill>
                  <a:schemeClr val="tx1"/>
                </a:solidFill>
              </a:rPr>
              <a:t>The heat pump produces 3 MW cooling and 4 MW district heating</a:t>
            </a:r>
          </a:p>
          <a:p>
            <a:pPr marL="324000" lvl="2" indent="-320400">
              <a:lnSpc>
                <a:spcPts val="2200"/>
              </a:lnSpc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US" sz="1600" dirty="0">
                <a:solidFill>
                  <a:schemeClr val="tx1"/>
                </a:solidFill>
              </a:rPr>
              <a:t>Thereby, excess heat from Novozymes’ cooling process is utilized in the district heating network instead of just being diverted to the surroundings</a:t>
            </a:r>
          </a:p>
          <a:p>
            <a:pPr marL="324000" lvl="2" indent="-320400">
              <a:lnSpc>
                <a:spcPts val="2200"/>
              </a:lnSpc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US" sz="1600" dirty="0">
                <a:solidFill>
                  <a:schemeClr val="tx1"/>
                </a:solidFill>
              </a:rPr>
              <a:t>The project saves cost – both for HOFOR (the DH system) and for Novozymes</a:t>
            </a:r>
          </a:p>
          <a:p>
            <a:pPr marL="324000" lvl="2" indent="-320400">
              <a:lnSpc>
                <a:spcPts val="2200"/>
              </a:lnSpc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US" sz="1600" dirty="0">
                <a:solidFill>
                  <a:schemeClr val="tx1"/>
                </a:solidFill>
              </a:rPr>
              <a:t>The project saves CO2</a:t>
            </a:r>
          </a:p>
          <a:p>
            <a:pPr marL="324000" lvl="2" indent="-320400">
              <a:lnSpc>
                <a:spcPts val="2200"/>
              </a:lnSpc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r>
              <a:rPr lang="en-US" sz="1600" dirty="0">
                <a:solidFill>
                  <a:schemeClr val="tx1"/>
                </a:solidFill>
              </a:rPr>
              <a:t>Thereby, the project also helps HOFOR to achieve its goal of having a competitive and CO2-neutral supply of district heating (supporting also the city of Copenhagen’s goal of being the first CO2-neutral capital in 2025)</a:t>
            </a:r>
          </a:p>
          <a:p>
            <a:pPr marL="324000" lvl="2" indent="-320400">
              <a:lnSpc>
                <a:spcPts val="2200"/>
              </a:lnSpc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endParaRPr lang="en-US" sz="1600" dirty="0">
              <a:solidFill>
                <a:schemeClr val="tx1"/>
              </a:solidFill>
            </a:endParaRPr>
          </a:p>
          <a:p>
            <a:pPr marL="324000" lvl="2" indent="-320400">
              <a:lnSpc>
                <a:spcPts val="2200"/>
              </a:lnSpc>
              <a:spcBef>
                <a:spcPts val="600"/>
              </a:spcBef>
              <a:buClr>
                <a:srgbClr val="A7C92B"/>
              </a:buClr>
              <a:buFont typeface="Arial Unicode MS"/>
              <a:buChar char="▶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image003">
            <a:extLst>
              <a:ext uri="{FF2B5EF4-FFF2-40B4-BE49-F238E27FC236}">
                <a16:creationId xmlns:a16="http://schemas.microsoft.com/office/drawing/2014/main" id="{905E506B-8E43-40C1-8E24-A736AEAEA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71" y="4080427"/>
            <a:ext cx="3213807" cy="24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44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Kontortema">
  <a:themeElements>
    <a:clrScheme name="Historie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1B0C772EE33A419B13FEDC4FE462D1" ma:contentTypeVersion="1" ma:contentTypeDescription="Opret et nyt dokument." ma:contentTypeScope="" ma:versionID="b2e14fda62ec4ce0f488381cf6b47082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83157c71bfdf2c810f220221625600d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tartdato for planlæg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lutdato for planlæg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271AB0-03D1-4957-AAE7-6D033B217E9D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8FAF134-06D8-4F69-9F98-1327B97793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0069F22-1648-49B1-A11A-4B390B25F9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16422</TotalTime>
  <Words>374</Words>
  <Application>Microsoft Office PowerPoint</Application>
  <PresentationFormat>Skærmshow (4:3)</PresentationFormat>
  <Paragraphs>45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Arial</vt:lpstr>
      <vt:lpstr>Arial Unicode MS</vt:lpstr>
      <vt:lpstr>Ariel</vt:lpstr>
      <vt:lpstr>Calibri</vt:lpstr>
      <vt:lpstr>Kontortema</vt:lpstr>
      <vt:lpstr>Brugerdefineret design</vt:lpstr>
      <vt:lpstr>Government delegation from the Ministry of Energy in Colombia</vt:lpstr>
      <vt:lpstr>The company today</vt:lpstr>
      <vt:lpstr>About us in brief</vt:lpstr>
      <vt:lpstr>Our utilities</vt:lpstr>
      <vt:lpstr>Main characteristics of the Greater Copenhagen DH system</vt:lpstr>
      <vt:lpstr>Electric driven heat pump to produce cooling and district heating at the same time</vt:lpstr>
    </vt:vector>
  </TitlesOfParts>
  <Company>Dixen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Mette Dixen</dc:creator>
  <cp:lastModifiedBy>Thomas Engberg Pedersen</cp:lastModifiedBy>
  <cp:revision>1481</cp:revision>
  <cp:lastPrinted>2019-05-08T09:29:25Z</cp:lastPrinted>
  <dcterms:created xsi:type="dcterms:W3CDTF">2012-06-12T11:50:11Z</dcterms:created>
  <dcterms:modified xsi:type="dcterms:W3CDTF">2021-10-11T16:44:25Z</dcterms:modified>
</cp:coreProperties>
</file>