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0"/>
  </p:notesMasterIdLst>
  <p:handoutMasterIdLst>
    <p:handoutMasterId r:id="rId10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54" r:id="rId72"/>
    <p:sldId id="328" r:id="rId73"/>
    <p:sldId id="329" r:id="rId74"/>
    <p:sldId id="330" r:id="rId75"/>
    <p:sldId id="332" r:id="rId76"/>
    <p:sldId id="331" r:id="rId77"/>
    <p:sldId id="333" r:id="rId78"/>
    <p:sldId id="334" r:id="rId79"/>
    <p:sldId id="335" r:id="rId80"/>
    <p:sldId id="336" r:id="rId81"/>
    <p:sldId id="337" r:id="rId82"/>
    <p:sldId id="338" r:id="rId83"/>
    <p:sldId id="340" r:id="rId84"/>
    <p:sldId id="341" r:id="rId85"/>
    <p:sldId id="342" r:id="rId86"/>
    <p:sldId id="355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39" r:id="rId96"/>
    <p:sldId id="351" r:id="rId97"/>
    <p:sldId id="352" r:id="rId98"/>
    <p:sldId id="353" r:id="rId99"/>
  </p:sldIdLst>
  <p:sldSz cx="9148763" cy="6862763"/>
  <p:notesSz cx="6805613" cy="9944100"/>
  <p:defaultTextStyle>
    <a:defPPr>
      <a:defRPr lang="da-DK"/>
    </a:defPPr>
    <a:lvl1pPr marL="0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8754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7509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6263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35018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93772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52527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11281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70036" algn="l" defTabSz="917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64" d="100"/>
          <a:sy n="64" d="100"/>
        </p:scale>
        <p:origin x="636" y="80"/>
      </p:cViewPr>
      <p:guideLst>
        <p:guide orient="horz" pos="2162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19112318840579"/>
          <c:y val="6.1596119929453262E-2"/>
          <c:w val="0.78804227053140097"/>
          <c:h val="0.66769576719576718"/>
        </c:manualLayout>
      </c:layout>
      <c:lineChart>
        <c:grouping val="standard"/>
        <c:varyColors val="0"/>
        <c:ser>
          <c:idx val="2"/>
          <c:order val="0"/>
          <c:tx>
            <c:strRef>
              <c:f>priser!$A$7</c:f>
              <c:strCache>
                <c:ptCount val="1"/>
                <c:pt idx="0">
                  <c:v>Brent, USD per barrel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priser!$B$6:$BB$6</c:f>
              <c:strCache>
                <c:ptCount val="53"/>
                <c:pt idx="0">
                  <c:v>'70</c:v>
                </c:pt>
                <c:pt idx="10">
                  <c:v>'80</c:v>
                </c:pt>
                <c:pt idx="20">
                  <c:v>'90</c:v>
                </c:pt>
                <c:pt idx="30">
                  <c:v>'00</c:v>
                </c:pt>
                <c:pt idx="40">
                  <c:v>'10</c:v>
                </c:pt>
                <c:pt idx="52">
                  <c:v>'22*</c:v>
                </c:pt>
              </c:strCache>
            </c:strRef>
          </c:cat>
          <c:val>
            <c:numRef>
              <c:f>priser!$B$7:$BB$7</c:f>
              <c:numCache>
                <c:formatCode>0.00</c:formatCode>
                <c:ptCount val="53"/>
                <c:pt idx="0">
                  <c:v>1.8</c:v>
                </c:pt>
                <c:pt idx="1">
                  <c:v>2.2400000000000002</c:v>
                </c:pt>
                <c:pt idx="2">
                  <c:v>2.48</c:v>
                </c:pt>
                <c:pt idx="3">
                  <c:v>3.29</c:v>
                </c:pt>
                <c:pt idx="4">
                  <c:v>11.58</c:v>
                </c:pt>
                <c:pt idx="5">
                  <c:v>11.53</c:v>
                </c:pt>
                <c:pt idx="6">
                  <c:v>12.8</c:v>
                </c:pt>
                <c:pt idx="7">
                  <c:v>13.92</c:v>
                </c:pt>
                <c:pt idx="8">
                  <c:v>14.02</c:v>
                </c:pt>
                <c:pt idx="9">
                  <c:v>31.61</c:v>
                </c:pt>
                <c:pt idx="10">
                  <c:v>36.83</c:v>
                </c:pt>
                <c:pt idx="11">
                  <c:v>35.93</c:v>
                </c:pt>
                <c:pt idx="12">
                  <c:v>32.97</c:v>
                </c:pt>
                <c:pt idx="13">
                  <c:v>29.55</c:v>
                </c:pt>
                <c:pt idx="14">
                  <c:v>28.78</c:v>
                </c:pt>
                <c:pt idx="15">
                  <c:v>27.56</c:v>
                </c:pt>
                <c:pt idx="16">
                  <c:v>14.43</c:v>
                </c:pt>
                <c:pt idx="17">
                  <c:v>18.435039370078702</c:v>
                </c:pt>
                <c:pt idx="18">
                  <c:v>14.9238416988417</c:v>
                </c:pt>
                <c:pt idx="19">
                  <c:v>18.226113281250001</c:v>
                </c:pt>
                <c:pt idx="20">
                  <c:v>23.725820312500002</c:v>
                </c:pt>
                <c:pt idx="21">
                  <c:v>20.0009143968872</c:v>
                </c:pt>
                <c:pt idx="22">
                  <c:v>19.3208365758755</c:v>
                </c:pt>
                <c:pt idx="23">
                  <c:v>16.971634241245098</c:v>
                </c:pt>
                <c:pt idx="24">
                  <c:v>15.817626459144</c:v>
                </c:pt>
                <c:pt idx="25">
                  <c:v>17.016679687500002</c:v>
                </c:pt>
                <c:pt idx="26">
                  <c:v>20.668488372093002</c:v>
                </c:pt>
                <c:pt idx="27">
                  <c:v>19.0925875486381</c:v>
                </c:pt>
                <c:pt idx="28">
                  <c:v>12.7156614785992</c:v>
                </c:pt>
                <c:pt idx="29">
                  <c:v>17.970077821011699</c:v>
                </c:pt>
                <c:pt idx="30">
                  <c:v>28.49544921875</c:v>
                </c:pt>
                <c:pt idx="31">
                  <c:v>24.443891050583701</c:v>
                </c:pt>
                <c:pt idx="32">
                  <c:v>25.023255813953501</c:v>
                </c:pt>
                <c:pt idx="33">
                  <c:v>28.830703124999999</c:v>
                </c:pt>
                <c:pt idx="34">
                  <c:v>38.265000000000001</c:v>
                </c:pt>
                <c:pt idx="35">
                  <c:v>54.521089494163398</c:v>
                </c:pt>
                <c:pt idx="36">
                  <c:v>65.144062500000004</c:v>
                </c:pt>
                <c:pt idx="37">
                  <c:v>72.389078431372496</c:v>
                </c:pt>
                <c:pt idx="38">
                  <c:v>97.255972762645996</c:v>
                </c:pt>
                <c:pt idx="39">
                  <c:v>61.671264822134397</c:v>
                </c:pt>
                <c:pt idx="40">
                  <c:v>79.495533596838001</c:v>
                </c:pt>
                <c:pt idx="41">
                  <c:v>111.255597609562</c:v>
                </c:pt>
                <c:pt idx="42">
                  <c:v>111.669702380952</c:v>
                </c:pt>
                <c:pt idx="43">
                  <c:v>108.65851778656101</c:v>
                </c:pt>
                <c:pt idx="44">
                  <c:v>98.946007905138302</c:v>
                </c:pt>
                <c:pt idx="45">
                  <c:v>52.3867588932806</c:v>
                </c:pt>
                <c:pt idx="46">
                  <c:v>43.734169960474297</c:v>
                </c:pt>
                <c:pt idx="47">
                  <c:v>54.192440476190498</c:v>
                </c:pt>
                <c:pt idx="48">
                  <c:v>71.310059760956193</c:v>
                </c:pt>
                <c:pt idx="49">
                  <c:v>64.210573122529595</c:v>
                </c:pt>
                <c:pt idx="50">
                  <c:v>41.838346456692904</c:v>
                </c:pt>
                <c:pt idx="51">
                  <c:v>70.9118972332016</c:v>
                </c:pt>
                <c:pt idx="52">
                  <c:v>105.85166666666667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08-4E96-9F27-F854C27B6659}"/>
            </c:ext>
          </c:extLst>
        </c:ser>
        <c:ser>
          <c:idx val="3"/>
          <c:order val="1"/>
          <c:tx>
            <c:strRef>
              <c:f>priser!$A$8</c:f>
              <c:strCache>
                <c:ptCount val="1"/>
                <c:pt idx="0">
                  <c:v>Brent, USD per barrel (2021 prices)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priser!$B$6:$BB$6</c:f>
              <c:strCache>
                <c:ptCount val="53"/>
                <c:pt idx="0">
                  <c:v>'70</c:v>
                </c:pt>
                <c:pt idx="10">
                  <c:v>'80</c:v>
                </c:pt>
                <c:pt idx="20">
                  <c:v>'90</c:v>
                </c:pt>
                <c:pt idx="30">
                  <c:v>'00</c:v>
                </c:pt>
                <c:pt idx="40">
                  <c:v>'10</c:v>
                </c:pt>
                <c:pt idx="52">
                  <c:v>'22*</c:v>
                </c:pt>
              </c:strCache>
            </c:strRef>
          </c:cat>
          <c:val>
            <c:numRef>
              <c:f>priser!$B$8:$BC$8</c:f>
              <c:numCache>
                <c:formatCode>0.00</c:formatCode>
                <c:ptCount val="54"/>
                <c:pt idx="0">
                  <c:v>11.845100123999998</c:v>
                </c:pt>
                <c:pt idx="1">
                  <c:v>14.122083628800002</c:v>
                </c:pt>
                <c:pt idx="2">
                  <c:v>15.3466641048</c:v>
                </c:pt>
                <c:pt idx="3">
                  <c:v>19.166999156899998</c:v>
                </c:pt>
                <c:pt idx="4">
                  <c:v>60.809766700199994</c:v>
                </c:pt>
                <c:pt idx="5">
                  <c:v>55.474248529699992</c:v>
                </c:pt>
                <c:pt idx="6">
                  <c:v>58.205558656000001</c:v>
                </c:pt>
                <c:pt idx="7">
                  <c:v>59.407683988799995</c:v>
                </c:pt>
                <c:pt idx="8">
                  <c:v>55.65230398773005</c:v>
                </c:pt>
                <c:pt idx="9">
                  <c:v>112.6861668044077</c:v>
                </c:pt>
                <c:pt idx="10">
                  <c:v>115.67972245145629</c:v>
                </c:pt>
                <c:pt idx="11">
                  <c:v>102.300101540154</c:v>
                </c:pt>
                <c:pt idx="12">
                  <c:v>88.424856683937819</c:v>
                </c:pt>
                <c:pt idx="13">
                  <c:v>76.785793674698795</c:v>
                </c:pt>
                <c:pt idx="14">
                  <c:v>71.689899711260821</c:v>
                </c:pt>
                <c:pt idx="15">
                  <c:v>66.290252416356864</c:v>
                </c:pt>
                <c:pt idx="16">
                  <c:v>34.075207390510947</c:v>
                </c:pt>
                <c:pt idx="17">
                  <c:v>41.999920549378857</c:v>
                </c:pt>
                <c:pt idx="18">
                  <c:v>32.649656753329829</c:v>
                </c:pt>
                <c:pt idx="19">
                  <c:v>38.041279068012855</c:v>
                </c:pt>
                <c:pt idx="20">
                  <c:v>46.981662439926836</c:v>
                </c:pt>
                <c:pt idx="21">
                  <c:v>38.006289691430055</c:v>
                </c:pt>
                <c:pt idx="22">
                  <c:v>35.641090770056401</c:v>
                </c:pt>
                <c:pt idx="23">
                  <c:v>30.397547609763908</c:v>
                </c:pt>
                <c:pt idx="24">
                  <c:v>27.62331795895761</c:v>
                </c:pt>
                <c:pt idx="25">
                  <c:v>28.898319465889514</c:v>
                </c:pt>
                <c:pt idx="26">
                  <c:v>34.093257769724417</c:v>
                </c:pt>
                <c:pt idx="27">
                  <c:v>30.787362467604829</c:v>
                </c:pt>
                <c:pt idx="28">
                  <c:v>20.189896091642559</c:v>
                </c:pt>
                <c:pt idx="29">
                  <c:v>27.916289381355696</c:v>
                </c:pt>
                <c:pt idx="30">
                  <c:v>42.827733494505843</c:v>
                </c:pt>
                <c:pt idx="31">
                  <c:v>35.721896593408346</c:v>
                </c:pt>
                <c:pt idx="32">
                  <c:v>35.999410008144075</c:v>
                </c:pt>
                <c:pt idx="33">
                  <c:v>40.552734274371595</c:v>
                </c:pt>
                <c:pt idx="34">
                  <c:v>52.426696214928526</c:v>
                </c:pt>
                <c:pt idx="35">
                  <c:v>72.251191464792228</c:v>
                </c:pt>
                <c:pt idx="36">
                  <c:v>83.630952180989581</c:v>
                </c:pt>
                <c:pt idx="37">
                  <c:v>90.358392307887186</c:v>
                </c:pt>
                <c:pt idx="38">
                  <c:v>116.9092653919043</c:v>
                </c:pt>
                <c:pt idx="39">
                  <c:v>74.398363545129385</c:v>
                </c:pt>
                <c:pt idx="40">
                  <c:v>94.353370444891397</c:v>
                </c:pt>
                <c:pt idx="41">
                  <c:v>128.00880448889853</c:v>
                </c:pt>
                <c:pt idx="42">
                  <c:v>125.88023791090608</c:v>
                </c:pt>
                <c:pt idx="43">
                  <c:v>120.71764165428658</c:v>
                </c:pt>
                <c:pt idx="44">
                  <c:v>108.17245899202803</c:v>
                </c:pt>
                <c:pt idx="45">
                  <c:v>57.203784774631544</c:v>
                </c:pt>
                <c:pt idx="46">
                  <c:v>47.160642238102689</c:v>
                </c:pt>
                <c:pt idx="47">
                  <c:v>57.219319974230331</c:v>
                </c:pt>
                <c:pt idx="48">
                  <c:v>73.497862969940428</c:v>
                </c:pt>
                <c:pt idx="49">
                  <c:v>65.002728814055573</c:v>
                </c:pt>
                <c:pt idx="50">
                  <c:v>43.80387535907208</c:v>
                </c:pt>
                <c:pt idx="51">
                  <c:v>70.9118972332016</c:v>
                </c:pt>
                <c:pt idx="5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08-4E96-9F27-F854C27B6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431744"/>
        <c:axId val="268433280"/>
      </c:lineChart>
      <c:catAx>
        <c:axId val="26843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da-DK"/>
          </a:p>
        </c:txPr>
        <c:crossAx val="268433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843328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68431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0499340129867708E-2"/>
          <c:y val="0.82778041271874991"/>
          <c:w val="0.95982850241545892"/>
          <c:h val="0.16661992945326279"/>
        </c:manualLayout>
      </c:layout>
      <c:overlay val="0"/>
      <c:txPr>
        <a:bodyPr/>
        <a:lstStyle/>
        <a:p>
          <a:pPr>
            <a:defRPr sz="1100"/>
          </a:pPr>
          <a:endParaRPr lang="da-DK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a-DK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535661746377528"/>
          <c:y val="0.10060183910577611"/>
          <c:w val="0.72971350508179189"/>
          <c:h val="0.488661556526425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priser!$A$35</c:f>
              <c:strCache>
                <c:ptCount val="1"/>
                <c:pt idx="0">
                  <c:v>Subscription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invertIfNegative val="0"/>
          <c:cat>
            <c:strRef>
              <c:f>priser!$B$34:$J$34</c:f>
              <c:strCache>
                <c:ptCount val="9"/>
                <c:pt idx="0">
                  <c:v>2018H1</c:v>
                </c:pt>
                <c:pt idx="1">
                  <c:v>2018H2</c:v>
                </c:pt>
                <c:pt idx="2">
                  <c:v>2019H1</c:v>
                </c:pt>
                <c:pt idx="3">
                  <c:v>2019H2</c:v>
                </c:pt>
                <c:pt idx="4">
                  <c:v>2020H1</c:v>
                </c:pt>
                <c:pt idx="5">
                  <c:v>2020H2</c:v>
                </c:pt>
                <c:pt idx="6">
                  <c:v>2021H1</c:v>
                </c:pt>
                <c:pt idx="7">
                  <c:v>2021H2</c:v>
                </c:pt>
                <c:pt idx="8">
                  <c:v>2022H1</c:v>
                </c:pt>
              </c:strCache>
            </c:strRef>
          </c:cat>
          <c:val>
            <c:numRef>
              <c:f>priser!$B$35:$J$35</c:f>
              <c:numCache>
                <c:formatCode>0.00</c:formatCode>
                <c:ptCount val="9"/>
                <c:pt idx="0">
                  <c:v>0.18490966588685001</c:v>
                </c:pt>
                <c:pt idx="1">
                  <c:v>0.25665070735656564</c:v>
                </c:pt>
                <c:pt idx="2">
                  <c:v>0.25949686808992883</c:v>
                </c:pt>
                <c:pt idx="3">
                  <c:v>0.23346906567835118</c:v>
                </c:pt>
                <c:pt idx="4">
                  <c:v>0.20458541066972744</c:v>
                </c:pt>
                <c:pt idx="5">
                  <c:v>0.23444131497352627</c:v>
                </c:pt>
                <c:pt idx="6">
                  <c:v>0.20899113053020166</c:v>
                </c:pt>
                <c:pt idx="7">
                  <c:v>0.24338234614049822</c:v>
                </c:pt>
                <c:pt idx="8">
                  <c:v>0.24381447652946336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0-43C4-AEF3-DD2279E8F48D}"/>
            </c:ext>
          </c:extLst>
        </c:ser>
        <c:ser>
          <c:idx val="1"/>
          <c:order val="1"/>
          <c:tx>
            <c:strRef>
              <c:f>priser!$A$36</c:f>
              <c:strCache>
                <c:ptCount val="1"/>
                <c:pt idx="0">
                  <c:v>Energy, transmission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priser!$B$34:$J$34</c:f>
              <c:strCache>
                <c:ptCount val="9"/>
                <c:pt idx="0">
                  <c:v>2018H1</c:v>
                </c:pt>
                <c:pt idx="1">
                  <c:v>2018H2</c:v>
                </c:pt>
                <c:pt idx="2">
                  <c:v>2019H1</c:v>
                </c:pt>
                <c:pt idx="3">
                  <c:v>2019H2</c:v>
                </c:pt>
                <c:pt idx="4">
                  <c:v>2020H1</c:v>
                </c:pt>
                <c:pt idx="5">
                  <c:v>2020H2</c:v>
                </c:pt>
                <c:pt idx="6">
                  <c:v>2021H1</c:v>
                </c:pt>
                <c:pt idx="7">
                  <c:v>2021H2</c:v>
                </c:pt>
                <c:pt idx="8">
                  <c:v>2022H1</c:v>
                </c:pt>
              </c:strCache>
            </c:strRef>
          </c:cat>
          <c:val>
            <c:numRef>
              <c:f>priser!$B$36:$J$36</c:f>
              <c:numCache>
                <c:formatCode>0.00</c:formatCode>
                <c:ptCount val="9"/>
                <c:pt idx="0">
                  <c:v>2.3049166516424964</c:v>
                </c:pt>
                <c:pt idx="1">
                  <c:v>2.5473296797913263</c:v>
                </c:pt>
                <c:pt idx="2">
                  <c:v>2.2717481463151992</c:v>
                </c:pt>
                <c:pt idx="3">
                  <c:v>1.6787542733323302</c:v>
                </c:pt>
                <c:pt idx="4">
                  <c:v>1.544994627914277</c:v>
                </c:pt>
                <c:pt idx="5">
                  <c:v>1.4774500952091953</c:v>
                </c:pt>
                <c:pt idx="6">
                  <c:v>2.5906949322502739</c:v>
                </c:pt>
                <c:pt idx="7">
                  <c:v>5.1237568529774808</c:v>
                </c:pt>
                <c:pt idx="8">
                  <c:v>9.843339596287743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B0-43C4-AEF3-DD2279E8F48D}"/>
            </c:ext>
          </c:extLst>
        </c:ser>
        <c:ser>
          <c:idx val="2"/>
          <c:order val="2"/>
          <c:tx>
            <c:strRef>
              <c:f>priser!$A$37</c:f>
              <c:strCache>
                <c:ptCount val="1"/>
                <c:pt idx="0">
                  <c:v>Natural gas tax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priser!$B$34:$J$34</c:f>
              <c:strCache>
                <c:ptCount val="9"/>
                <c:pt idx="0">
                  <c:v>2018H1</c:v>
                </c:pt>
                <c:pt idx="1">
                  <c:v>2018H2</c:v>
                </c:pt>
                <c:pt idx="2">
                  <c:v>2019H1</c:v>
                </c:pt>
                <c:pt idx="3">
                  <c:v>2019H2</c:v>
                </c:pt>
                <c:pt idx="4">
                  <c:v>2020H1</c:v>
                </c:pt>
                <c:pt idx="5">
                  <c:v>2020H2</c:v>
                </c:pt>
                <c:pt idx="6">
                  <c:v>2021H1</c:v>
                </c:pt>
                <c:pt idx="7">
                  <c:v>2021H2</c:v>
                </c:pt>
                <c:pt idx="8">
                  <c:v>2022H1</c:v>
                </c:pt>
              </c:strCache>
            </c:strRef>
          </c:cat>
          <c:val>
            <c:numRef>
              <c:f>priser!$B$37:$J$37</c:f>
              <c:numCache>
                <c:formatCode>0.00</c:formatCode>
                <c:ptCount val="9"/>
                <c:pt idx="0">
                  <c:v>2.1990000000000003</c:v>
                </c:pt>
                <c:pt idx="1">
                  <c:v>2.1990000000000003</c:v>
                </c:pt>
                <c:pt idx="2">
                  <c:v>2.2250000000000001</c:v>
                </c:pt>
                <c:pt idx="3">
                  <c:v>2.2250000000000001</c:v>
                </c:pt>
                <c:pt idx="4">
                  <c:v>2.246</c:v>
                </c:pt>
                <c:pt idx="5">
                  <c:v>2.246</c:v>
                </c:pt>
                <c:pt idx="6">
                  <c:v>2.4860000000000002</c:v>
                </c:pt>
                <c:pt idx="7">
                  <c:v>2.4860000000000002</c:v>
                </c:pt>
                <c:pt idx="8">
                  <c:v>2.496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B0-43C4-AEF3-DD2279E8F48D}"/>
            </c:ext>
          </c:extLst>
        </c:ser>
        <c:ser>
          <c:idx val="3"/>
          <c:order val="3"/>
          <c:tx>
            <c:strRef>
              <c:f>priser!$A$38</c:f>
              <c:strCache>
                <c:ptCount val="1"/>
                <c:pt idx="0">
                  <c:v>Natural gas distribution tax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priser!$B$34:$J$34</c:f>
              <c:strCache>
                <c:ptCount val="9"/>
                <c:pt idx="0">
                  <c:v>2018H1</c:v>
                </c:pt>
                <c:pt idx="1">
                  <c:v>2018H2</c:v>
                </c:pt>
                <c:pt idx="2">
                  <c:v>2019H1</c:v>
                </c:pt>
                <c:pt idx="3">
                  <c:v>2019H2</c:v>
                </c:pt>
                <c:pt idx="4">
                  <c:v>2020H1</c:v>
                </c:pt>
                <c:pt idx="5">
                  <c:v>2020H2</c:v>
                </c:pt>
                <c:pt idx="6">
                  <c:v>2021H1</c:v>
                </c:pt>
                <c:pt idx="7">
                  <c:v>2021H2</c:v>
                </c:pt>
                <c:pt idx="8">
                  <c:v>2022H1</c:v>
                </c:pt>
              </c:strCache>
            </c:strRef>
          </c:cat>
          <c:val>
            <c:numRef>
              <c:f>priser!$B$38:$J$38</c:f>
              <c:numCache>
                <c:formatCode>0.00</c:formatCode>
                <c:ptCount val="9"/>
                <c:pt idx="0">
                  <c:v>0.9710413008130081</c:v>
                </c:pt>
                <c:pt idx="1">
                  <c:v>0.95048040758807573</c:v>
                </c:pt>
                <c:pt idx="2">
                  <c:v>0.85192133333333331</c:v>
                </c:pt>
                <c:pt idx="3">
                  <c:v>0.83030199999999987</c:v>
                </c:pt>
                <c:pt idx="4">
                  <c:v>0.81143741762579225</c:v>
                </c:pt>
                <c:pt idx="5">
                  <c:v>0.81143741762579225</c:v>
                </c:pt>
                <c:pt idx="6">
                  <c:v>0.76612867322289846</c:v>
                </c:pt>
                <c:pt idx="7">
                  <c:v>0.7523277398344923</c:v>
                </c:pt>
                <c:pt idx="8">
                  <c:v>0.822830001464529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B0-43C4-AEF3-DD2279E8F48D}"/>
            </c:ext>
          </c:extLst>
        </c:ser>
        <c:ser>
          <c:idx val="4"/>
          <c:order val="4"/>
          <c:tx>
            <c:strRef>
              <c:f>priser!$A$39</c:f>
              <c:strCache>
                <c:ptCount val="1"/>
                <c:pt idx="0">
                  <c:v>Natural gas save contribution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priser!$B$34:$J$34</c:f>
              <c:strCache>
                <c:ptCount val="9"/>
                <c:pt idx="0">
                  <c:v>2018H1</c:v>
                </c:pt>
                <c:pt idx="1">
                  <c:v>2018H2</c:v>
                </c:pt>
                <c:pt idx="2">
                  <c:v>2019H1</c:v>
                </c:pt>
                <c:pt idx="3">
                  <c:v>2019H2</c:v>
                </c:pt>
                <c:pt idx="4">
                  <c:v>2020H1</c:v>
                </c:pt>
                <c:pt idx="5">
                  <c:v>2020H2</c:v>
                </c:pt>
                <c:pt idx="6">
                  <c:v>2021H1</c:v>
                </c:pt>
                <c:pt idx="7">
                  <c:v>2021H2</c:v>
                </c:pt>
                <c:pt idx="8">
                  <c:v>2022H1</c:v>
                </c:pt>
              </c:strCache>
            </c:strRef>
          </c:cat>
          <c:val>
            <c:numRef>
              <c:f>priser!$B$39:$J$39</c:f>
              <c:numCache>
                <c:formatCode>0.00</c:formatCode>
                <c:ptCount val="9"/>
                <c:pt idx="0">
                  <c:v>0.25397344173441</c:v>
                </c:pt>
                <c:pt idx="1">
                  <c:v>0.27222344173441737</c:v>
                </c:pt>
                <c:pt idx="2">
                  <c:v>0.23736800000000005</c:v>
                </c:pt>
                <c:pt idx="3">
                  <c:v>0.22509385500000001</c:v>
                </c:pt>
                <c:pt idx="4">
                  <c:v>0.24987435615969894</c:v>
                </c:pt>
                <c:pt idx="5">
                  <c:v>0.22872117615969895</c:v>
                </c:pt>
                <c:pt idx="6">
                  <c:v>7.0000000000000001E-3</c:v>
                </c:pt>
                <c:pt idx="7">
                  <c:v>4.13E-3</c:v>
                </c:pt>
                <c:pt idx="8">
                  <c:v>4.13E-3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B0-43C4-AEF3-DD2279E8F48D}"/>
            </c:ext>
          </c:extLst>
        </c:ser>
        <c:ser>
          <c:idx val="5"/>
          <c:order val="5"/>
          <c:tx>
            <c:strRef>
              <c:f>priser!$A$40</c:f>
              <c:strCache>
                <c:ptCount val="1"/>
                <c:pt idx="0">
                  <c:v>CO2-tax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priser!$B$34:$J$34</c:f>
              <c:strCache>
                <c:ptCount val="9"/>
                <c:pt idx="0">
                  <c:v>2018H1</c:v>
                </c:pt>
                <c:pt idx="1">
                  <c:v>2018H2</c:v>
                </c:pt>
                <c:pt idx="2">
                  <c:v>2019H1</c:v>
                </c:pt>
                <c:pt idx="3">
                  <c:v>2019H2</c:v>
                </c:pt>
                <c:pt idx="4">
                  <c:v>2020H1</c:v>
                </c:pt>
                <c:pt idx="5">
                  <c:v>2020H2</c:v>
                </c:pt>
                <c:pt idx="6">
                  <c:v>2021H1</c:v>
                </c:pt>
                <c:pt idx="7">
                  <c:v>2021H2</c:v>
                </c:pt>
                <c:pt idx="8">
                  <c:v>2022H1</c:v>
                </c:pt>
              </c:strCache>
            </c:strRef>
          </c:cat>
          <c:val>
            <c:numRef>
              <c:f>priser!$B$40:$J$40</c:f>
              <c:numCache>
                <c:formatCode>0.00</c:formatCode>
                <c:ptCount val="9"/>
                <c:pt idx="0">
                  <c:v>0.38900000000000001</c:v>
                </c:pt>
                <c:pt idx="1">
                  <c:v>0.39100000000000001</c:v>
                </c:pt>
                <c:pt idx="2">
                  <c:v>0.39600000000000002</c:v>
                </c:pt>
                <c:pt idx="3">
                  <c:v>0.39600000000000002</c:v>
                </c:pt>
                <c:pt idx="4">
                  <c:v>0.4</c:v>
                </c:pt>
                <c:pt idx="5">
                  <c:v>0.4</c:v>
                </c:pt>
                <c:pt idx="6">
                  <c:v>0.40299999999999997</c:v>
                </c:pt>
                <c:pt idx="7">
                  <c:v>0.40299999999999997</c:v>
                </c:pt>
                <c:pt idx="8">
                  <c:v>0.40500000000000003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B0-43C4-AEF3-DD2279E8F48D}"/>
            </c:ext>
          </c:extLst>
        </c:ser>
        <c:ser>
          <c:idx val="6"/>
          <c:order val="6"/>
          <c:tx>
            <c:strRef>
              <c:f>priser!$A$41</c:f>
              <c:strCache>
                <c:ptCount val="1"/>
                <c:pt idx="0">
                  <c:v>SO2-tax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priser!$B$34:$J$34</c:f>
              <c:strCache>
                <c:ptCount val="9"/>
                <c:pt idx="0">
                  <c:v>2018H1</c:v>
                </c:pt>
                <c:pt idx="1">
                  <c:v>2018H2</c:v>
                </c:pt>
                <c:pt idx="2">
                  <c:v>2019H1</c:v>
                </c:pt>
                <c:pt idx="3">
                  <c:v>2019H2</c:v>
                </c:pt>
                <c:pt idx="4">
                  <c:v>2020H1</c:v>
                </c:pt>
                <c:pt idx="5">
                  <c:v>2020H2</c:v>
                </c:pt>
                <c:pt idx="6">
                  <c:v>2021H1</c:v>
                </c:pt>
                <c:pt idx="7">
                  <c:v>2021H2</c:v>
                </c:pt>
                <c:pt idx="8">
                  <c:v>2022H1</c:v>
                </c:pt>
              </c:strCache>
            </c:strRef>
          </c:cat>
          <c:val>
            <c:numRef>
              <c:f>priser!$B$41:$J$41</c:f>
              <c:numCache>
                <c:formatCode>0.00</c:formatCode>
                <c:ptCount val="9"/>
                <c:pt idx="0">
                  <c:v>8.0000000000000002E-3</c:v>
                </c:pt>
                <c:pt idx="1">
                  <c:v>8.0000000000000002E-3</c:v>
                </c:pt>
                <c:pt idx="2">
                  <c:v>8.0000000000000002E-3</c:v>
                </c:pt>
                <c:pt idx="3">
                  <c:v>8.0000000000000002E-3</c:v>
                </c:pt>
                <c:pt idx="4">
                  <c:v>8.0000000000000002E-3</c:v>
                </c:pt>
                <c:pt idx="5">
                  <c:v>8.0000000000000002E-3</c:v>
                </c:pt>
                <c:pt idx="6">
                  <c:v>8.0000000000000002E-3</c:v>
                </c:pt>
                <c:pt idx="7">
                  <c:v>8.0000000000000002E-3</c:v>
                </c:pt>
                <c:pt idx="8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B0-43C4-AEF3-DD2279E8F48D}"/>
            </c:ext>
          </c:extLst>
        </c:ser>
        <c:ser>
          <c:idx val="7"/>
          <c:order val="7"/>
          <c:tx>
            <c:strRef>
              <c:f>priser!$A$42</c:f>
              <c:strCache>
                <c:ptCount val="1"/>
                <c:pt idx="0">
                  <c:v>Total VAT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priser!$B$34:$J$34</c:f>
              <c:strCache>
                <c:ptCount val="9"/>
                <c:pt idx="0">
                  <c:v>2018H1</c:v>
                </c:pt>
                <c:pt idx="1">
                  <c:v>2018H2</c:v>
                </c:pt>
                <c:pt idx="2">
                  <c:v>2019H1</c:v>
                </c:pt>
                <c:pt idx="3">
                  <c:v>2019H2</c:v>
                </c:pt>
                <c:pt idx="4">
                  <c:v>2020H1</c:v>
                </c:pt>
                <c:pt idx="5">
                  <c:v>2020H2</c:v>
                </c:pt>
                <c:pt idx="6">
                  <c:v>2021H1</c:v>
                </c:pt>
                <c:pt idx="7">
                  <c:v>2021H2</c:v>
                </c:pt>
                <c:pt idx="8">
                  <c:v>2022H1</c:v>
                </c:pt>
              </c:strCache>
            </c:strRef>
          </c:cat>
          <c:val>
            <c:numRef>
              <c:f>priser!$B$42:$J$42</c:f>
              <c:numCache>
                <c:formatCode>0.00</c:formatCode>
                <c:ptCount val="9"/>
                <c:pt idx="0">
                  <c:v>1.5777102650191943</c:v>
                </c:pt>
                <c:pt idx="1">
                  <c:v>1.6561710591175962</c:v>
                </c:pt>
                <c:pt idx="2">
                  <c:v>1.5623835869346152</c:v>
                </c:pt>
                <c:pt idx="3">
                  <c:v>1.3991547985026704</c:v>
                </c:pt>
                <c:pt idx="4">
                  <c:v>1.3662229530923742</c:v>
                </c:pt>
                <c:pt idx="5">
                  <c:v>1.3515125009920534</c:v>
                </c:pt>
                <c:pt idx="6">
                  <c:v>1.6174536840008433</c:v>
                </c:pt>
                <c:pt idx="7">
                  <c:v>2.2551492347381177</c:v>
                </c:pt>
                <c:pt idx="8">
                  <c:v>3.4557785185704337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B0-43C4-AEF3-DD2279E8F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69395456"/>
        <c:axId val="269396992"/>
      </c:barChart>
      <c:catAx>
        <c:axId val="269395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da-DK"/>
          </a:p>
        </c:txPr>
        <c:crossAx val="269396992"/>
        <c:crossesAt val="0"/>
        <c:auto val="1"/>
        <c:lblAlgn val="ctr"/>
        <c:lblOffset val="100"/>
        <c:noMultiLvlLbl val="0"/>
      </c:catAx>
      <c:valAx>
        <c:axId val="269396992"/>
        <c:scaling>
          <c:orientation val="minMax"/>
          <c:max val="18"/>
          <c:min val="0"/>
        </c:scaling>
        <c:delete val="0"/>
        <c:axPos val="l"/>
        <c:majorGridlines/>
        <c:numFmt formatCode="0.00" sourceLinked="0"/>
        <c:majorTickMark val="out"/>
        <c:minorTickMark val="none"/>
        <c:tickLblPos val="nextTo"/>
        <c:crossAx val="269395456"/>
        <c:crosses val="autoZero"/>
        <c:crossBetween val="between"/>
        <c:majorUnit val="2"/>
      </c:valAx>
    </c:plotArea>
    <c:legend>
      <c:legendPos val="b"/>
      <c:layout>
        <c:manualLayout>
          <c:xMode val="edge"/>
          <c:yMode val="edge"/>
          <c:x val="0"/>
          <c:y val="0.70672426893402918"/>
          <c:w val="1"/>
          <c:h val="0.28869698562916229"/>
        </c:manualLayout>
      </c:layout>
      <c:overlay val="0"/>
      <c:txPr>
        <a:bodyPr/>
        <a:lstStyle/>
        <a:p>
          <a:pPr>
            <a:defRPr sz="800"/>
          </a:pPr>
          <a:endParaRPr lang="da-DK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da-DK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2C106-1B24-4C41-A78F-CE689A2795B2}" type="datetimeFigureOut">
              <a:rPr lang="da-DK" smtClean="0"/>
              <a:t>10-01-2023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43F1-5196-459A-96C4-B1E1C6A91D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907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59F0D-3317-43B7-B192-922F3EB08BFC}" type="datetimeFigureOut">
              <a:rPr lang="da-DK" smtClean="0"/>
              <a:t>10-01-2023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E17-9508-4F75-8DF4-D058B0EAC3C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4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8754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7509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6263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5018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93772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52527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11281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70036" algn="l" defTabSz="9175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241" y="2236918"/>
            <a:ext cx="8111764" cy="947810"/>
          </a:xfrm>
        </p:spPr>
        <p:txBody>
          <a:bodyPr anchor="t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</a:defRPr>
            </a:lvl1pPr>
          </a:lstStyle>
          <a:p>
            <a:r>
              <a:rPr lang="da-DK" dirty="0" err="1" smtClean="0"/>
              <a:t>Headline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7166" y="3154205"/>
            <a:ext cx="8111764" cy="2150685"/>
          </a:xfrm>
        </p:spPr>
        <p:txBody>
          <a:bodyPr tIns="0">
            <a:noAutofit/>
          </a:bodyPr>
          <a:lstStyle>
            <a:lvl1pPr marL="0" indent="0" algn="l">
              <a:buNone/>
              <a:defRPr sz="6600">
                <a:solidFill>
                  <a:schemeClr val="tx1"/>
                </a:solidFill>
              </a:defRPr>
            </a:lvl1pPr>
            <a:lvl2pPr marL="45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2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4D2C-4711-4D32-8374-9020AB3FCA34}" type="datetime2">
              <a:rPr lang="da-DK" smtClean="0"/>
              <a:t>10. januar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3" y="541480"/>
            <a:ext cx="1713419" cy="5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64400"/>
            <a:ext cx="8233887" cy="891310"/>
          </a:xfrm>
        </p:spPr>
        <p:txBody>
          <a:bodyPr anchor="t">
            <a:normAutofit/>
          </a:bodyPr>
          <a:lstStyle>
            <a:lvl1pPr algn="l">
              <a:lnSpc>
                <a:spcPts val="2408"/>
              </a:lnSpc>
              <a:defRPr sz="2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7F88-91A9-4449-AEF6-9A92B5CD18EE}" type="datetime2">
              <a:rPr lang="da-DK" smtClean="0"/>
              <a:t>10. januar 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446208" y="1708710"/>
            <a:ext cx="3990450" cy="3942008"/>
          </a:xfrm>
        </p:spPr>
        <p:txBody>
          <a:bodyPr numCol="1" spcCol="180612"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4"/>
          </p:nvPr>
        </p:nvSpPr>
        <p:spPr>
          <a:xfrm>
            <a:off x="4656850" y="1802551"/>
            <a:ext cx="3950121" cy="416281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7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verskrift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7600" cy="6861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4400" y="2235600"/>
            <a:ext cx="8111764" cy="947810"/>
          </a:xfrm>
        </p:spPr>
        <p:txBody>
          <a:bodyPr anchor="t">
            <a:noAutofit/>
          </a:bodyPr>
          <a:lstStyle>
            <a:lvl1pPr algn="l">
              <a:defRPr sz="66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Headline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46400" y="3153600"/>
            <a:ext cx="3929055" cy="2150685"/>
          </a:xfrm>
        </p:spPr>
        <p:txBody>
          <a:bodyPr tIns="0">
            <a:noAutofit/>
          </a:bodyPr>
          <a:lstStyle>
            <a:lvl1pPr marL="0" indent="0" algn="l">
              <a:buNone/>
              <a:defRPr sz="6600">
                <a:solidFill>
                  <a:schemeClr val="bg1"/>
                </a:solidFill>
              </a:defRPr>
            </a:lvl1pPr>
            <a:lvl2pPr marL="45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6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2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8622" y="6145399"/>
            <a:ext cx="3254127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7CC2C4-0711-49A2-8A2D-2162DBA4235C}" type="datetime2">
              <a:rPr lang="da-DK" smtClean="0"/>
              <a:t>10. januar 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514628" y="7173310"/>
            <a:ext cx="2897109" cy="365379"/>
          </a:xfrm>
        </p:spPr>
        <p:txBody>
          <a:bodyPr/>
          <a:lstStyle/>
          <a:p>
            <a:r>
              <a:rPr lang="da-DK" smtClean="0"/>
              <a:t>Danish Energy Agency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893795" y="6145399"/>
            <a:ext cx="808210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billede 13"/>
          <p:cNvSpPr>
            <a:spLocks noGrp="1"/>
          </p:cNvSpPr>
          <p:nvPr>
            <p:ph type="pic" sz="quarter" idx="14" hasCustomPrompt="1"/>
          </p:nvPr>
        </p:nvSpPr>
        <p:spPr>
          <a:xfrm>
            <a:off x="543600" y="540000"/>
            <a:ext cx="1713600" cy="58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15"/>
          <p:cNvSpPr>
            <a:spLocks noGrp="1"/>
          </p:cNvSpPr>
          <p:nvPr>
            <p:ph type="pic" sz="quarter" idx="15" hasCustomPrompt="1"/>
          </p:nvPr>
        </p:nvSpPr>
        <p:spPr>
          <a:xfrm>
            <a:off x="541933" y="5963566"/>
            <a:ext cx="3938400" cy="0"/>
          </a:xfrm>
          <a:ln w="63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0" name="Pladsholder til billede 15"/>
          <p:cNvSpPr>
            <a:spLocks noGrp="1"/>
          </p:cNvSpPr>
          <p:nvPr>
            <p:ph type="pic" sz="quarter" idx="16" hasCustomPrompt="1"/>
          </p:nvPr>
        </p:nvSpPr>
        <p:spPr>
          <a:xfrm>
            <a:off x="4665919" y="5963566"/>
            <a:ext cx="3938400" cy="0"/>
          </a:xfrm>
          <a:ln w="63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843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89909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8669" y="1918637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3C94-3C2F-492D-9DED-E61B91AB74A1}" type="datetime2">
              <a:rPr lang="da-DK" smtClean="0"/>
              <a:t>10. januar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680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76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89600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18800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EDD5-B92B-45A6-9EDB-E0BADCC7B7AE}" type="datetime2">
              <a:rPr lang="da-DK" smtClean="0"/>
              <a:t>10. januar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3" name="Lige forbindelse 12"/>
          <p:cNvCxnSpPr/>
          <p:nvPr userDrawn="1"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8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76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489600"/>
            <a:ext cx="8233887" cy="1308571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918800"/>
            <a:ext cx="8233887" cy="3996081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C290-6B00-4464-AC46-D68291ED1D5D}" type="datetime2">
              <a:rPr lang="da-DK" smtClean="0"/>
              <a:t>10. januar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3" name="Lige forbindelse 12"/>
          <p:cNvCxnSpPr/>
          <p:nvPr userDrawn="1"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2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2" y="499433"/>
            <a:ext cx="3848630" cy="2643916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57523" y="471282"/>
            <a:ext cx="4071822" cy="5487514"/>
          </a:xfrm>
        </p:spPr>
        <p:txBody>
          <a:bodyPr tIns="0">
            <a:noAutofit/>
          </a:bodyPr>
          <a:lstStyle>
            <a:lvl1pPr marL="371146" indent="-371146">
              <a:buSzPct val="100000"/>
              <a:buFont typeface="Symbol" panose="05050102010706020507" pitchFamily="18" charset="2"/>
              <a:buChar char="¾"/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B52A1-8E62-48AD-8AD9-DB307E2B7291}" type="datetime2">
              <a:rPr lang="da-DK" smtClean="0"/>
              <a:t>10. januar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9261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4568337" y="0"/>
            <a:ext cx="4580425" cy="68627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51" tIns="45875" rIns="91751" bIns="45875"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00400"/>
            <a:ext cx="3848630" cy="2533558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86DF-E34D-40B9-B7AF-6422035BF1B6}" type="datetime2">
              <a:rPr lang="da-DK" smtClean="0"/>
              <a:t>10. januar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464494" y="3131924"/>
            <a:ext cx="3772621" cy="273038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cxnSp>
        <p:nvCxnSpPr>
          <p:cNvPr id="15" name="Lige forbindelse 14"/>
          <p:cNvCxnSpPr/>
          <p:nvPr userDrawn="1"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5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4"/>
          </p:nvPr>
        </p:nvSpPr>
        <p:spPr>
          <a:xfrm>
            <a:off x="4568337" y="857"/>
            <a:ext cx="4580426" cy="686104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000" y="500400"/>
            <a:ext cx="3848630" cy="2533558"/>
          </a:xfrm>
        </p:spPr>
        <p:txBody>
          <a:bodyPr tIns="0" anchor="t">
            <a:noAutofit/>
          </a:bodyPr>
          <a:lstStyle>
            <a:lvl1pPr algn="l">
              <a:lnSpc>
                <a:spcPts val="4917"/>
              </a:lnSpc>
              <a:defRPr sz="4700" b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8AA4-AE85-4DD1-A58D-4AA7D43200AC}" type="datetime2">
              <a:rPr lang="da-DK" smtClean="0"/>
              <a:t>10. januar 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464400" y="3132000"/>
            <a:ext cx="3772621" cy="2730380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4" name="Pladsholder til billede 15"/>
          <p:cNvSpPr>
            <a:spLocks noGrp="1"/>
          </p:cNvSpPr>
          <p:nvPr>
            <p:ph type="pic" sz="quarter" idx="15" hasCustomPrompt="1"/>
          </p:nvPr>
        </p:nvSpPr>
        <p:spPr>
          <a:xfrm>
            <a:off x="6728848" y="6102000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15"/>
          <p:cNvSpPr>
            <a:spLocks noGrp="1"/>
          </p:cNvSpPr>
          <p:nvPr>
            <p:ph type="pic" sz="quarter" idx="16" hasCustomPrompt="1"/>
          </p:nvPr>
        </p:nvSpPr>
        <p:spPr>
          <a:xfrm>
            <a:off x="4661157" y="6102000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billede 15"/>
          <p:cNvSpPr>
            <a:spLocks noGrp="1"/>
          </p:cNvSpPr>
          <p:nvPr>
            <p:ph type="pic" sz="quarter" idx="17" hasCustomPrompt="1"/>
          </p:nvPr>
        </p:nvSpPr>
        <p:spPr>
          <a:xfrm>
            <a:off x="6728848" y="834331"/>
            <a:ext cx="18756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977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506" y="464539"/>
            <a:ext cx="8233887" cy="891310"/>
          </a:xfrm>
        </p:spPr>
        <p:txBody>
          <a:bodyPr anchor="t">
            <a:normAutofit/>
          </a:bodyPr>
          <a:lstStyle>
            <a:lvl1pPr algn="l">
              <a:lnSpc>
                <a:spcPts val="2408"/>
              </a:lnSpc>
              <a:defRPr sz="2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4EF8-A9C2-4467-BD85-8A39643703A7}" type="datetime2">
              <a:rPr lang="da-DK" smtClean="0"/>
              <a:t>10. januar 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0" name="Lige forbindelse 9"/>
          <p:cNvCxnSpPr/>
          <p:nvPr userDrawn="1"/>
        </p:nvCxnSpPr>
        <p:spPr>
          <a:xfrm>
            <a:off x="4661157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>
            <a:off x="6710410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 userDrawn="1"/>
        </p:nvCxnSpPr>
        <p:spPr>
          <a:xfrm>
            <a:off x="538486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 userDrawn="1"/>
        </p:nvCxnSpPr>
        <p:spPr>
          <a:xfrm>
            <a:off x="2609284" y="1802553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tekst 14"/>
          <p:cNvSpPr>
            <a:spLocks noGrp="1"/>
          </p:cNvSpPr>
          <p:nvPr>
            <p:ph type="body" sz="quarter" idx="13"/>
          </p:nvPr>
        </p:nvSpPr>
        <p:spPr>
          <a:xfrm>
            <a:off x="453465" y="2012591"/>
            <a:ext cx="8297380" cy="3674437"/>
          </a:xfrm>
        </p:spPr>
        <p:txBody>
          <a:bodyPr numCol="4" spcCol="180612"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869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439" y="274829"/>
            <a:ext cx="8233887" cy="1143794"/>
          </a:xfrm>
          <a:prstGeom prst="rect">
            <a:avLst/>
          </a:prstGeom>
        </p:spPr>
        <p:txBody>
          <a:bodyPr vert="horz" lIns="91751" tIns="45875" rIns="91751" bIns="45875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439" y="1601313"/>
            <a:ext cx="8233887" cy="4206332"/>
          </a:xfrm>
          <a:prstGeom prst="rect">
            <a:avLst/>
          </a:prstGeom>
        </p:spPr>
        <p:txBody>
          <a:bodyPr vert="horz" lIns="91751" tIns="45875" rIns="91751" bIns="45875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630698" y="6206396"/>
            <a:ext cx="1232615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B7E9FE04-956F-40AB-82A7-84E5F9699DBE}" type="datetime2">
              <a:rPr lang="da-DK" smtClean="0"/>
              <a:t>10. januar 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46048" y="6206396"/>
            <a:ext cx="2897109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Danish Energy Agency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878555" y="6206396"/>
            <a:ext cx="808210" cy="365379"/>
          </a:xfrm>
          <a:prstGeom prst="rect">
            <a:avLst/>
          </a:prstGeom>
        </p:spPr>
        <p:txBody>
          <a:bodyPr vert="horz" lIns="91751" tIns="45875" rIns="91751" bIns="45875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/>
          <p:cNvCxnSpPr/>
          <p:nvPr/>
        </p:nvCxnSpPr>
        <p:spPr>
          <a:xfrm>
            <a:off x="550459" y="6102164"/>
            <a:ext cx="39204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>
            <a:off x="4661157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>
            <a:off x="6719119" y="6102164"/>
            <a:ext cx="1875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99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2" r:id="rId9"/>
    <p:sldLayoutId id="2147483666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75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4066" indent="-344066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5476" indent="-286722" algn="l" defTabSz="9175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6886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5641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4395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150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904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40659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9413" indent="-229377" algn="l" defTabSz="9175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54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09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263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018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3772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2527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1281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036" algn="l" defTabSz="917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altLang="da-DK" dirty="0" smtClean="0"/>
              <a:t>Energy </a:t>
            </a:r>
            <a:r>
              <a:rPr lang="da-DK" altLang="da-DK" dirty="0" err="1" smtClean="0"/>
              <a:t>Statistics</a:t>
            </a:r>
            <a:r>
              <a:rPr lang="da-DK" altLang="da-DK" dirty="0" smtClean="0"/>
              <a:t> in </a:t>
            </a:r>
            <a:r>
              <a:rPr lang="da-DK" altLang="da-DK" dirty="0"/>
              <a:t>Denmark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575001" y="4318981"/>
            <a:ext cx="8111764" cy="2150685"/>
          </a:xfrm>
        </p:spPr>
        <p:txBody>
          <a:bodyPr/>
          <a:lstStyle/>
          <a:p>
            <a:pPr algn="ctr"/>
            <a:r>
              <a:rPr lang="da-DK" sz="5400" dirty="0" smtClean="0"/>
              <a:t>2021</a:t>
            </a:r>
            <a:br>
              <a:rPr lang="da-DK" sz="5400" dirty="0" smtClean="0"/>
            </a:br>
            <a:endParaRPr lang="da-DK" sz="5400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Danish Energy Agency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40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400" dirty="0"/>
              <a:t>Renewable energy – consumption by energy product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70318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5861149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31963" y="2016125"/>
            <a:ext cx="5672137" cy="36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1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Use of renewable energy in </a:t>
            </a:r>
            <a:r>
              <a:rPr lang="en-US" sz="4800" dirty="0" smtClean="0"/>
              <a:t>2021</a:t>
            </a:r>
            <a:endParaRPr lang="da-DK" sz="4800" dirty="0">
              <a:solidFill>
                <a:srgbClr val="FF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75545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80867410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8314" y="2063229"/>
            <a:ext cx="5760000" cy="36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5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Renewable energy - share of total energy consumption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2008469" y="170318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9929985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2009775"/>
            <a:ext cx="5759450" cy="386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71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3600" dirty="0"/>
              <a:t>Share of renewable energy according to the EU method of calculation</a:t>
            </a:r>
            <a:endParaRPr lang="da-DK" sz="36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0318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9855823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9575" y="2028825"/>
            <a:ext cx="5776913" cy="37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3600" dirty="0"/>
              <a:t>Wind power capacity and wind power’s share of domestic electricity supply</a:t>
            </a:r>
            <a:endParaRPr lang="da-DK" sz="36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94061" y="161143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7251439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5925" y="1916113"/>
            <a:ext cx="57658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97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8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Wind power onshore by municipality </a:t>
            </a:r>
            <a:r>
              <a:rPr lang="en-US" sz="4000" dirty="0" smtClean="0"/>
              <a:t>2021</a:t>
            </a:r>
            <a:endParaRPr lang="da-DK" sz="4000" dirty="0">
              <a:solidFill>
                <a:srgbClr val="FF0000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17" y="1522522"/>
            <a:ext cx="4001289" cy="450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Wind power capacity by turbine size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66069" y="168344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 MW</a:t>
            </a:r>
            <a:endParaRPr lang="da-DK" sz="1400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41206981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1889125"/>
            <a:ext cx="5759450" cy="38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68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Wind power production by turbine size</a:t>
            </a:r>
            <a:r>
              <a:rPr lang="en-US" dirty="0"/>
              <a:t/>
            </a:r>
            <a:br>
              <a:rPr lang="en-US" dirty="0"/>
            </a:b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22053" y="168344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8440337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7513" y="1938338"/>
            <a:ext cx="5764212" cy="37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17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Electricity production by type of producer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55917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65492610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3863" y="1866900"/>
            <a:ext cx="574833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31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err="1"/>
              <a:t>Electricity</a:t>
            </a:r>
            <a:r>
              <a:rPr lang="da-DK" dirty="0"/>
              <a:t> </a:t>
            </a:r>
            <a:r>
              <a:rPr lang="da-DK" dirty="0" err="1"/>
              <a:t>production</a:t>
            </a:r>
            <a:r>
              <a:rPr lang="da-DK" dirty="0"/>
              <a:t> by </a:t>
            </a:r>
            <a:r>
              <a:rPr lang="da-DK" dirty="0" err="1"/>
              <a:t>fuel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63118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8932446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4061" y="1938958"/>
            <a:ext cx="5756275" cy="37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24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dirty="0" smtClean="0"/>
              <a:t>Gross </a:t>
            </a:r>
            <a:r>
              <a:rPr lang="da-DK" dirty="0" err="1" smtClean="0"/>
              <a:t>energy</a:t>
            </a:r>
            <a:r>
              <a:rPr lang="da-DK" dirty="0" smtClean="0"/>
              <a:t> </a:t>
            </a:r>
            <a:r>
              <a:rPr lang="da-DK" dirty="0" err="1" smtClean="0"/>
              <a:t>consumption</a:t>
            </a:r>
            <a:r>
              <a:rPr lang="da-DK" dirty="0" smtClean="0"/>
              <a:t> and emissions of CO</a:t>
            </a:r>
            <a:r>
              <a:rPr lang="da-DK" baseline="-25000" dirty="0" smtClean="0"/>
              <a:t>2</a:t>
            </a:r>
            <a:endParaRPr lang="da-DK" baseline="-2500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3782293" y="167357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da-DK" sz="1400" b="1" dirty="0" err="1"/>
              <a:t>Adjusted</a:t>
            </a:r>
            <a:endParaRPr lang="da-DK" sz="1400" b="1" dirty="0"/>
          </a:p>
        </p:txBody>
      </p:sp>
      <p:sp>
        <p:nvSpPr>
          <p:cNvPr id="2" name="Tekstboks 1"/>
          <p:cNvSpPr txBox="1"/>
          <p:nvPr/>
        </p:nvSpPr>
        <p:spPr>
          <a:xfrm>
            <a:off x="1406029" y="178973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 1990=100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60644711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829965" y="2016125"/>
            <a:ext cx="7560840" cy="40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78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Other fuels than coal for electricity production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9252201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2113" y="2159000"/>
            <a:ext cx="58134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26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Net exports of electricity by country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5545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9850047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2065338"/>
            <a:ext cx="5756275" cy="372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6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Electricity</a:t>
            </a:r>
            <a:r>
              <a:rPr lang="da-DK" dirty="0"/>
              <a:t> </a:t>
            </a:r>
            <a:r>
              <a:rPr lang="da-DK" dirty="0" err="1"/>
              <a:t>capacity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22053" y="163118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MW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02485749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4338" y="1939925"/>
            <a:ext cx="5770562" cy="37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60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400" dirty="0"/>
              <a:t>CHP share of thermal power and district heating production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23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3007091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4338" y="2135237"/>
            <a:ext cx="5770562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19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da-DK" sz="4400" dirty="0" smtClean="0"/>
              <a:t>Heat </a:t>
            </a:r>
            <a:r>
              <a:rPr lang="da-DK" sz="4400" dirty="0" err="1" smtClean="0"/>
              <a:t>supply</a:t>
            </a:r>
            <a:r>
              <a:rPr lang="da-DK" sz="4400" dirty="0" smtClean="0"/>
              <a:t> 2021 </a:t>
            </a:r>
            <a:r>
              <a:rPr lang="en-US" sz="4400" dirty="0"/>
              <a:t>by type of primary fuel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2054101" y="170318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7796433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1952625"/>
            <a:ext cx="5754687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83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District heating production by type of production plant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63118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8252648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7038" y="1917700"/>
            <a:ext cx="5743575" cy="40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60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3600" dirty="0"/>
              <a:t>Fuel consumption for district heating production, percentage distribution</a:t>
            </a:r>
            <a:endParaRPr lang="da-DK" sz="36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26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9620638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6875" y="1716088"/>
            <a:ext cx="5807075" cy="39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57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Observed energy consumption and adjusted gross energy consumption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66069" y="16311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5039994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6563" y="1831975"/>
            <a:ext cx="5722937" cy="40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5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Gross energy consumption by fuel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61143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034321" y="148716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 smtClean="0"/>
              <a:t>Adjusted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35252961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1860550"/>
            <a:ext cx="5759450" cy="39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76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Gross energy consumption by energy product after transformation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68344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034321" y="15394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 smtClean="0"/>
              <a:t>Adjusted</a:t>
            </a:r>
            <a:endParaRPr 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8835646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1909763"/>
            <a:ext cx="5757863" cy="409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7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 err="1"/>
              <a:t>Degree</a:t>
            </a:r>
            <a:r>
              <a:rPr lang="da-DK" sz="4800" dirty="0"/>
              <a:t> of </a:t>
            </a:r>
            <a:r>
              <a:rPr lang="da-DK" sz="4800" dirty="0" err="1"/>
              <a:t>self-sufficiency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7980250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00200" y="1800225"/>
            <a:ext cx="5937250" cy="39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64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Gross energy consumption by use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28423" y="155797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4034321" y="15394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err="1" smtClean="0"/>
              <a:t>Adjusted</a:t>
            </a:r>
            <a:endParaRPr lang="da-DK" sz="1400" b="1" dirty="0"/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5139206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1844675"/>
            <a:ext cx="5757863" cy="42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0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Final energy consumption by use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77519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82293" y="1631181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120182283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4338" y="2146300"/>
            <a:ext cx="5770562" cy="36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4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Final energy consumption by energy product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6311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782293" y="155917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6051402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3863" y="1874838"/>
            <a:ext cx="5749925" cy="41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37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99474" cy="1308571"/>
          </a:xfrm>
        </p:spPr>
        <p:txBody>
          <a:bodyPr/>
          <a:lstStyle/>
          <a:p>
            <a:r>
              <a:rPr lang="da-DK" altLang="da-DK" sz="3400" dirty="0"/>
              <a:t>Gross </a:t>
            </a:r>
            <a:r>
              <a:rPr lang="da-DK" altLang="da-DK" sz="3400" dirty="0" err="1"/>
              <a:t>energy</a:t>
            </a:r>
            <a:r>
              <a:rPr lang="da-DK" altLang="da-DK" sz="3400" dirty="0"/>
              <a:t> </a:t>
            </a:r>
            <a:r>
              <a:rPr lang="da-DK" altLang="da-DK" sz="3400" dirty="0" err="1"/>
              <a:t>consumption</a:t>
            </a:r>
            <a:r>
              <a:rPr lang="da-DK" altLang="da-DK" sz="3400" dirty="0"/>
              <a:t> and final </a:t>
            </a:r>
            <a:r>
              <a:rPr lang="da-DK" altLang="da-DK" sz="3400" dirty="0" err="1"/>
              <a:t>energy</a:t>
            </a:r>
            <a:r>
              <a:rPr lang="da-DK" altLang="da-DK" sz="3400" dirty="0"/>
              <a:t> </a:t>
            </a:r>
            <a:r>
              <a:rPr lang="da-DK" altLang="da-DK" sz="3400" dirty="0" err="1"/>
              <a:t>consumption</a:t>
            </a:r>
            <a:r>
              <a:rPr lang="da-DK" altLang="da-DK" sz="3400" dirty="0"/>
              <a:t> per DKK million GDP</a:t>
            </a:r>
            <a:endParaRPr lang="da-DK" sz="3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33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766069" y="1631181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TJ per DKK million GDP (2010 </a:t>
            </a:r>
            <a:r>
              <a:rPr lang="da-DK" altLang="da-DK" sz="1400" dirty="0" err="1"/>
              <a:t>prices</a:t>
            </a:r>
            <a:r>
              <a:rPr lang="da-DK" altLang="da-DK" sz="1400" dirty="0"/>
              <a:t>, </a:t>
            </a:r>
            <a:r>
              <a:rPr lang="da-DK" altLang="da-DK" sz="1400" dirty="0" err="1"/>
              <a:t>chained</a:t>
            </a:r>
            <a:r>
              <a:rPr lang="da-DK" altLang="da-DK" sz="1400" dirty="0"/>
              <a:t> </a:t>
            </a:r>
            <a:r>
              <a:rPr lang="da-DK" altLang="da-DK" sz="1400" dirty="0" err="1"/>
              <a:t>values</a:t>
            </a:r>
            <a:r>
              <a:rPr lang="da-DK" altLang="da-DK" sz="1400" dirty="0"/>
              <a:t>)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1351892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25613" y="1941513"/>
            <a:ext cx="5748337" cy="40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35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Final electricity consumption by use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34</a:t>
            </a:fld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3792211" y="1785069"/>
            <a:ext cx="1862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99122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Billede 7"/>
          <p:cNvPicPr/>
          <p:nvPr>
            <p:extLst>
              <p:ext uri="{D42A27DB-BD31-4B8C-83A1-F6EECF244321}">
                <p14:modId xmlns:p14="http://schemas.microsoft.com/office/powerpoint/2010/main" val="25125223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2275" y="2281238"/>
            <a:ext cx="5753100" cy="36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00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GB" altLang="da-DK" sz="4000" dirty="0"/>
              <a:t>Electricity consumption’s share of total energy consumption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35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84720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17469" y="1728460"/>
            <a:ext cx="1913824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 smtClean="0"/>
              <a:t>Climate</a:t>
            </a:r>
            <a:r>
              <a:rPr lang="da-DK" altLang="da-DK" sz="1400" b="1" dirty="0" err="1"/>
              <a:t>-</a:t>
            </a:r>
            <a:r>
              <a:rPr lang="da-DK" altLang="da-DK" sz="1400" b="1" dirty="0" err="1" smtClean="0"/>
              <a:t>adjusted</a:t>
            </a:r>
            <a:endParaRPr lang="da-DK" altLang="da-DK" sz="1400" b="1" dirty="0"/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5454716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55738" y="2100263"/>
            <a:ext cx="6226175" cy="38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64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Energy consumption for transport by type 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82746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7334661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2113" y="2114550"/>
            <a:ext cx="5813425" cy="37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51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000" dirty="0"/>
              <a:t>Energy consumption for transport by fuel type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6834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70328160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1991221"/>
            <a:ext cx="5756275" cy="36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81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Energy consumption for road transport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38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42871384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176" y="2063229"/>
            <a:ext cx="5756275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00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3600" dirty="0"/>
              <a:t>Final energy consumption by passengers and freight transport</a:t>
            </a:r>
            <a:endParaRPr lang="da-DK" sz="36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39</a:t>
            </a:fld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1838077" y="170318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6323700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5450" y="2017713"/>
            <a:ext cx="57435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 err="1"/>
              <a:t>Primary</a:t>
            </a:r>
            <a:r>
              <a:rPr lang="da-DK" sz="4800" dirty="0"/>
              <a:t> </a:t>
            </a:r>
            <a:r>
              <a:rPr lang="da-DK" sz="4800" dirty="0" err="1"/>
              <a:t>energy</a:t>
            </a:r>
            <a:r>
              <a:rPr lang="da-DK" sz="4800" dirty="0"/>
              <a:t> </a:t>
            </a:r>
            <a:r>
              <a:rPr lang="da-DK" sz="4800" dirty="0" err="1"/>
              <a:t>production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7519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5096050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2054225"/>
            <a:ext cx="5757863" cy="386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6311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consumption for </a:t>
            </a:r>
            <a:r>
              <a:rPr lang="en-US" sz="3800" dirty="0" smtClean="0"/>
              <a:t>passengers transport by means </a:t>
            </a:r>
            <a:r>
              <a:rPr lang="en-US" sz="3800" dirty="0"/>
              <a:t>of </a:t>
            </a:r>
            <a:r>
              <a:rPr lang="en-US" sz="3800" dirty="0" smtClean="0"/>
              <a:t>transport</a:t>
            </a:r>
            <a:endParaRPr lang="da-DK" sz="3800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41791489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7350" y="1928813"/>
            <a:ext cx="5822950" cy="39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24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8274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Energy consumption for freight transport by means of transport</a:t>
            </a:r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8876868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8938" y="2100263"/>
            <a:ext cx="5819775" cy="36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25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89946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and </a:t>
            </a:r>
            <a:r>
              <a:rPr lang="en-US" sz="3800" dirty="0" smtClean="0"/>
              <a:t>electricity consumption </a:t>
            </a:r>
            <a:r>
              <a:rPr lang="en-US" sz="3800" dirty="0"/>
              <a:t>in </a:t>
            </a:r>
            <a:r>
              <a:rPr lang="en-US" sz="3800" dirty="0" smtClean="0"/>
              <a:t>agriculture and </a:t>
            </a:r>
            <a:r>
              <a:rPr lang="en-US" sz="3800" dirty="0"/>
              <a:t>industry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30299" y="1671234"/>
            <a:ext cx="193415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 smtClean="0"/>
              <a:t>Climate</a:t>
            </a:r>
            <a:r>
              <a:rPr lang="da-DK" altLang="da-DK" sz="1400" b="1" dirty="0" err="1"/>
              <a:t>-</a:t>
            </a:r>
            <a:r>
              <a:rPr lang="da-DK" altLang="da-DK" sz="1400" b="1" dirty="0" err="1" smtClean="0"/>
              <a:t>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8887802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17675" y="2187575"/>
            <a:ext cx="5757863" cy="35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02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43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0318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consumption </a:t>
            </a:r>
            <a:r>
              <a:rPr lang="en-US" sz="3800" dirty="0" smtClean="0"/>
              <a:t>in agriculture </a:t>
            </a:r>
            <a:r>
              <a:rPr lang="en-US" sz="3800" dirty="0"/>
              <a:t>and industry </a:t>
            </a:r>
            <a:r>
              <a:rPr lang="en-US" sz="3800" dirty="0" smtClean="0"/>
              <a:t>by energy </a:t>
            </a:r>
            <a:r>
              <a:rPr lang="en-US" sz="3800" dirty="0"/>
              <a:t>product</a:t>
            </a:r>
            <a:endParaRPr lang="da-DK" sz="38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607594" y="1610221"/>
            <a:ext cx="1933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2070701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3826" y="1996929"/>
            <a:ext cx="5768975" cy="37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56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55917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515498" cy="1308571"/>
          </a:xfrm>
        </p:spPr>
        <p:txBody>
          <a:bodyPr/>
          <a:lstStyle/>
          <a:p>
            <a:r>
              <a:rPr lang="en-US" sz="3500" dirty="0"/>
              <a:t>Energy consumption by individual </a:t>
            </a:r>
            <a:r>
              <a:rPr lang="en-US" sz="3500" dirty="0" smtClean="0"/>
              <a:t>industry </a:t>
            </a:r>
            <a:r>
              <a:rPr lang="en-US" sz="3500" dirty="0"/>
              <a:t>in the agriculture and </a:t>
            </a:r>
            <a:r>
              <a:rPr lang="en-US" sz="3500" dirty="0" smtClean="0"/>
              <a:t>industry </a:t>
            </a:r>
            <a:r>
              <a:rPr lang="en-US" sz="3500" dirty="0"/>
              <a:t>sector</a:t>
            </a:r>
            <a:endParaRPr lang="da-DK" sz="35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7594" y="1610221"/>
            <a:ext cx="1933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287329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46225" y="1895475"/>
            <a:ext cx="5768975" cy="41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98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45</a:t>
            </a:fld>
            <a:endParaRPr lang="da-DK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1371" y="335037"/>
            <a:ext cx="8443490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smtClean="0"/>
              <a:t>Electricity consumption’s share of total energy consumption</a:t>
            </a:r>
            <a:endParaRPr lang="da-DK" sz="3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83781" y="1538213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6998405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3875" y="1916113"/>
            <a:ext cx="5757863" cy="377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58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5545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and electricity consumption in manufacturing industry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7306" y="1542405"/>
            <a:ext cx="190317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8725560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1163" y="2039938"/>
            <a:ext cx="5756275" cy="37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600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47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Composition of energy consumption in manufacturing industries</a:t>
            </a:r>
            <a:endParaRPr lang="da-DK" sz="3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69494" y="1614413"/>
            <a:ext cx="2009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08104983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1917700"/>
            <a:ext cx="5759450" cy="39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74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48</a:t>
            </a:fld>
            <a:endParaRPr lang="da-DK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497485" y="1338808"/>
            <a:ext cx="2009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Energy intensities in agriculture and industry</a:t>
            </a:r>
            <a:endParaRPr lang="da-DK" sz="38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66069" y="1703189"/>
            <a:ext cx="547260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200" dirty="0"/>
              <a:t>TJ per million DKK GVA </a:t>
            </a:r>
            <a:r>
              <a:rPr lang="da-DK" altLang="da-DK" sz="1200" dirty="0" smtClean="0"/>
              <a:t>(</a:t>
            </a:r>
            <a:r>
              <a:rPr lang="da-DK" altLang="da-DK" sz="1200" dirty="0"/>
              <a:t>2010 </a:t>
            </a:r>
            <a:r>
              <a:rPr lang="da-DK" altLang="da-DK" sz="1200" dirty="0" err="1"/>
              <a:t>prices</a:t>
            </a:r>
            <a:r>
              <a:rPr lang="da-DK" altLang="da-DK" sz="1200" dirty="0"/>
              <a:t>, </a:t>
            </a:r>
            <a:r>
              <a:rPr lang="da-DK" altLang="da-DK" sz="1200" dirty="0" err="1"/>
              <a:t>chained</a:t>
            </a:r>
            <a:r>
              <a:rPr lang="da-DK" altLang="da-DK" sz="1200" dirty="0"/>
              <a:t> </a:t>
            </a:r>
            <a:r>
              <a:rPr lang="da-DK" altLang="da-DK" sz="1200" dirty="0" err="1"/>
              <a:t>values</a:t>
            </a:r>
            <a:r>
              <a:rPr lang="da-DK" altLang="da-DK" sz="1200" dirty="0"/>
              <a:t>)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9665866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43025" y="2058988"/>
            <a:ext cx="6453188" cy="377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66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49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Electricity intensities </a:t>
            </a:r>
            <a:r>
              <a:rPr lang="en-US" sz="3800" dirty="0" smtClean="0"/>
              <a:t>in agriculture </a:t>
            </a:r>
            <a:r>
              <a:rPr lang="en-US" sz="3800" dirty="0"/>
              <a:t>and industry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2831" y="1398389"/>
            <a:ext cx="194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766069" y="1775197"/>
            <a:ext cx="5184576" cy="26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en-US" altLang="da-DK" sz="1200" dirty="0"/>
              <a:t>TJ per million DKK GVA </a:t>
            </a:r>
            <a:r>
              <a:rPr lang="en-US" altLang="da-DK" sz="1200" dirty="0" smtClean="0"/>
              <a:t>(</a:t>
            </a:r>
            <a:r>
              <a:rPr lang="en-US" altLang="da-DK" sz="1200" dirty="0"/>
              <a:t>2010 prices, chained values)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altLang="da-DK" sz="1200" dirty="0">
              <a:latin typeface="Arial" charset="0"/>
            </a:endParaRP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8690926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43025" y="2047875"/>
            <a:ext cx="6453188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2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/>
              <a:t>Oil and gas reserves/</a:t>
            </a:r>
            <a:r>
              <a:rPr lang="da-DK" sz="4400" dirty="0" err="1"/>
              <a:t>resources</a:t>
            </a:r>
            <a:endParaRPr lang="da-DK" sz="44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50502874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6875" y="1925638"/>
            <a:ext cx="5670550" cy="38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2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50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consumption per employee in manufacturing industry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2831" y="1614413"/>
            <a:ext cx="194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773804" y="1919213"/>
            <a:ext cx="187220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GJ per </a:t>
            </a:r>
            <a:r>
              <a:rPr lang="en-US" altLang="da-DK" sz="1400" dirty="0" smtClean="0"/>
              <a:t>employee</a:t>
            </a:r>
            <a:endParaRPr lang="en-US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3870839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2275" y="2274888"/>
            <a:ext cx="5751513" cy="33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66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5545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and </a:t>
            </a:r>
            <a:r>
              <a:rPr lang="en-US" sz="3800" dirty="0" smtClean="0"/>
              <a:t>electricity consumption </a:t>
            </a:r>
            <a:r>
              <a:rPr lang="en-US" sz="3800" dirty="0"/>
              <a:t>in </a:t>
            </a:r>
            <a:r>
              <a:rPr lang="en-US" sz="3800" dirty="0" smtClean="0"/>
              <a:t>the commercial </a:t>
            </a:r>
            <a:r>
              <a:rPr lang="en-US" sz="3800" dirty="0"/>
              <a:t>and </a:t>
            </a:r>
            <a:r>
              <a:rPr lang="en-US" sz="3800" dirty="0" smtClean="0"/>
              <a:t>public services</a:t>
            </a:r>
            <a:endParaRPr lang="da-DK" sz="380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613243" y="1682229"/>
            <a:ext cx="192227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41310565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6263" y="2136775"/>
            <a:ext cx="7986712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61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5545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13243" y="1682229"/>
            <a:ext cx="192227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consumption </a:t>
            </a:r>
            <a:r>
              <a:rPr lang="en-US" sz="3800" dirty="0" smtClean="0"/>
              <a:t>by energy </a:t>
            </a:r>
            <a:r>
              <a:rPr lang="en-US" sz="3800" dirty="0"/>
              <a:t>product</a:t>
            </a:r>
            <a:endParaRPr lang="da-DK" sz="3800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6722082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374775" y="2032000"/>
            <a:ext cx="6388100" cy="37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4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53</a:t>
            </a:fld>
            <a:endParaRPr lang="da-DK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Composition of energy consumption in commercial and public services </a:t>
            </a:r>
            <a:endParaRPr lang="da-DK" sz="38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663145" y="1758430"/>
            <a:ext cx="1918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9987876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2020888"/>
            <a:ext cx="57594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104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54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5545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/>
              <a:t>Energy </a:t>
            </a:r>
            <a:r>
              <a:rPr lang="da-DK" dirty="0" err="1"/>
              <a:t>consumption</a:t>
            </a:r>
            <a:r>
              <a:rPr lang="da-DK" dirty="0"/>
              <a:t> by </a:t>
            </a:r>
            <a:r>
              <a:rPr lang="da-DK" dirty="0" err="1"/>
              <a:t>sector</a:t>
            </a:r>
            <a:endParaRPr lang="da-DK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607458" y="1460872"/>
            <a:ext cx="193384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7679920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6525" y="2066925"/>
            <a:ext cx="63246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235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55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5545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consumption </a:t>
            </a:r>
            <a:r>
              <a:rPr lang="en-US" sz="3800" dirty="0" smtClean="0"/>
              <a:t>for heating </a:t>
            </a:r>
            <a:r>
              <a:rPr lang="en-US" sz="3800" dirty="0"/>
              <a:t>in the commercial </a:t>
            </a:r>
            <a:r>
              <a:rPr lang="en-US" sz="3800" dirty="0" smtClean="0"/>
              <a:t>and public </a:t>
            </a:r>
            <a:r>
              <a:rPr lang="en-US" sz="3800" dirty="0"/>
              <a:t>services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588543" y="1682229"/>
            <a:ext cx="1971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3947206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2179638"/>
            <a:ext cx="5756275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2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7519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sz="3800" dirty="0" err="1"/>
              <a:t>Electricity</a:t>
            </a:r>
            <a:r>
              <a:rPr lang="da-DK" sz="3800" dirty="0"/>
              <a:t> </a:t>
            </a:r>
            <a:r>
              <a:rPr lang="da-DK" sz="3800" dirty="0" err="1"/>
              <a:t>consumption</a:t>
            </a:r>
            <a:r>
              <a:rPr lang="da-DK" sz="3800" dirty="0"/>
              <a:t> by </a:t>
            </a:r>
            <a:r>
              <a:rPr lang="da-DK" sz="3800" dirty="0" err="1"/>
              <a:t>sector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2273" y="1470397"/>
            <a:ext cx="194421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2502370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36650" y="2030413"/>
            <a:ext cx="6867525" cy="37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54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57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intensities in </a:t>
            </a:r>
            <a:r>
              <a:rPr lang="en-US" sz="3800" dirty="0" smtClean="0"/>
              <a:t>the commercial </a:t>
            </a:r>
            <a:r>
              <a:rPr lang="en-US" sz="3800" dirty="0"/>
              <a:t>and </a:t>
            </a:r>
            <a:r>
              <a:rPr lang="en-US" sz="3800" dirty="0" smtClean="0"/>
              <a:t>public services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94061" y="1703189"/>
            <a:ext cx="517445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300" dirty="0"/>
              <a:t>TJ per DKK million GVA </a:t>
            </a:r>
            <a:r>
              <a:rPr lang="da-DK" altLang="da-DK" sz="1300" dirty="0" smtClean="0"/>
              <a:t>(</a:t>
            </a:r>
            <a:r>
              <a:rPr lang="da-DK" altLang="da-DK" sz="1300" dirty="0"/>
              <a:t>2010 </a:t>
            </a:r>
            <a:r>
              <a:rPr lang="da-DK" altLang="da-DK" sz="1300" dirty="0" err="1"/>
              <a:t>prices</a:t>
            </a:r>
            <a:r>
              <a:rPr lang="da-DK" altLang="da-DK" sz="1300" dirty="0"/>
              <a:t>, </a:t>
            </a:r>
            <a:r>
              <a:rPr lang="da-DK" altLang="da-DK" sz="1300" dirty="0" err="1"/>
              <a:t>chained</a:t>
            </a:r>
            <a:r>
              <a:rPr lang="da-DK" altLang="da-DK" sz="1300" dirty="0"/>
              <a:t> </a:t>
            </a:r>
            <a:r>
              <a:rPr lang="da-DK" altLang="da-DK" sz="1300" dirty="0" err="1" smtClean="0"/>
              <a:t>values</a:t>
            </a:r>
            <a:r>
              <a:rPr lang="da-DK" altLang="da-DK" sz="1300" dirty="0" smtClean="0"/>
              <a:t>)</a:t>
            </a:r>
            <a:endParaRPr lang="da-DK" altLang="da-DK" sz="13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594100" y="1460872"/>
            <a:ext cx="19605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3553250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852488" y="2003425"/>
            <a:ext cx="6858000" cy="38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2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613941" y="170318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Electricity intensities in commercial and public services</a:t>
            </a:r>
            <a:endParaRPr lang="da-DK" sz="38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60885" y="1775197"/>
            <a:ext cx="482972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300" dirty="0"/>
              <a:t>TJ per DKK million GVA </a:t>
            </a:r>
            <a:r>
              <a:rPr lang="da-DK" altLang="da-DK" sz="1300" dirty="0" smtClean="0"/>
              <a:t>(</a:t>
            </a:r>
            <a:r>
              <a:rPr lang="da-DK" altLang="da-DK" sz="1300" dirty="0"/>
              <a:t>2010 </a:t>
            </a:r>
            <a:r>
              <a:rPr lang="da-DK" altLang="da-DK" sz="1300" dirty="0" err="1"/>
              <a:t>prices</a:t>
            </a:r>
            <a:r>
              <a:rPr lang="da-DK" altLang="da-DK" sz="1300" dirty="0"/>
              <a:t>, </a:t>
            </a:r>
            <a:r>
              <a:rPr lang="da-DK" altLang="da-DK" sz="1300" dirty="0" err="1"/>
              <a:t>chained</a:t>
            </a:r>
            <a:r>
              <a:rPr lang="da-DK" altLang="da-DK" sz="1300" dirty="0"/>
              <a:t> </a:t>
            </a:r>
            <a:r>
              <a:rPr lang="da-DK" altLang="da-DK" sz="1300" dirty="0" err="1"/>
              <a:t>values</a:t>
            </a:r>
            <a:r>
              <a:rPr lang="da-DK" altLang="da-DK" sz="1300" dirty="0"/>
              <a:t>)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96258" y="1542405"/>
            <a:ext cx="19562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54409267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6525" y="2051050"/>
            <a:ext cx="6324600" cy="403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330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59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consumption per employee </a:t>
            </a:r>
            <a:r>
              <a:rPr lang="en-US" sz="3800" dirty="0" smtClean="0"/>
              <a:t>in the commercial </a:t>
            </a:r>
            <a:r>
              <a:rPr lang="en-US" sz="3800" dirty="0"/>
              <a:t>and public services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2299" y="1488430"/>
            <a:ext cx="194416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09861" y="1775197"/>
            <a:ext cx="2376488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GJ per </a:t>
            </a:r>
            <a:r>
              <a:rPr lang="da-DK" altLang="da-DK" sz="1400" dirty="0" err="1"/>
              <a:t>employee</a:t>
            </a:r>
            <a:endParaRPr lang="da-DK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7627259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09700" y="2163763"/>
            <a:ext cx="6318250" cy="37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6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Natural gas consumption and flaring on platforms in the North Sea</a:t>
            </a:r>
            <a:endParaRPr lang="da-DK" sz="38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82746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19541535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2133600"/>
            <a:ext cx="5761038" cy="386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915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60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0318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800" smtClean="0"/>
              <a:t>Energy consumption in households</a:t>
            </a:r>
            <a:endParaRPr lang="da-DK" sz="3800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6374049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7338" y="2012950"/>
            <a:ext cx="60229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189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61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755452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Household </a:t>
            </a:r>
            <a:r>
              <a:rPr lang="en-US" sz="3800" dirty="0" smtClean="0"/>
              <a:t>consumption by </a:t>
            </a:r>
            <a:r>
              <a:rPr lang="en-US" sz="3800" dirty="0"/>
              <a:t>energy types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1244" y="1542405"/>
            <a:ext cx="1946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8321665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63700" y="1981200"/>
            <a:ext cx="5810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501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62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70318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sz="3800" dirty="0"/>
              <a:t>Energy </a:t>
            </a:r>
            <a:r>
              <a:rPr lang="da-DK" sz="3800" dirty="0" err="1"/>
              <a:t>consumption</a:t>
            </a:r>
            <a:r>
              <a:rPr lang="da-DK" sz="3800" dirty="0"/>
              <a:t> per </a:t>
            </a:r>
            <a:r>
              <a:rPr lang="da-DK" sz="3800" dirty="0" err="1"/>
              <a:t>household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4419" y="1476176"/>
            <a:ext cx="19399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1187400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1930400"/>
            <a:ext cx="5756275" cy="379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440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63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sz="3800" dirty="0"/>
              <a:t>Heating installations in </a:t>
            </a:r>
            <a:r>
              <a:rPr lang="da-DK" sz="3800" dirty="0" err="1"/>
              <a:t>dwellings</a:t>
            </a:r>
            <a:endParaRPr lang="da-DK" sz="380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50045" y="1703189"/>
            <a:ext cx="11445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1000 units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6148104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4338" y="2009775"/>
            <a:ext cx="5768975" cy="382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544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64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consumption for heating  in </a:t>
            </a:r>
            <a:r>
              <a:rPr lang="en-US" sz="3800" dirty="0" smtClean="0"/>
              <a:t>dwellings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35375" y="1415157"/>
            <a:ext cx="187801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</a:t>
            </a:r>
            <a:r>
              <a:rPr lang="da-DK" altLang="da-DK" sz="1400" b="1" dirty="0"/>
              <a:t> </a:t>
            </a:r>
            <a:r>
              <a:rPr lang="da-DK" altLang="da-DK" sz="1400" b="1" dirty="0" err="1"/>
              <a:t>adjusted</a:t>
            </a:r>
            <a:endParaRPr lang="da-DK" altLang="da-DK" sz="1400" b="1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94062" y="1703189"/>
            <a:ext cx="172819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Index 1990=100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5375936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98650" y="1946275"/>
            <a:ext cx="5757863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434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65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10085" y="177519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Net energy consumption and </a:t>
            </a:r>
            <a:br>
              <a:rPr lang="en-US" sz="3800" dirty="0"/>
            </a:br>
            <a:r>
              <a:rPr lang="en-US" sz="3800" dirty="0"/>
              <a:t>heat loss for heating in </a:t>
            </a:r>
            <a:r>
              <a:rPr lang="en-US" sz="3800" dirty="0" smtClean="0"/>
              <a:t>dwellings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08933" y="1631181"/>
            <a:ext cx="193089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8278821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4338" y="2084388"/>
            <a:ext cx="5768975" cy="37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574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66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550045" y="153942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Index 1990=100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Private consumption and electricity consumption in households</a:t>
            </a:r>
            <a:endParaRPr lang="da-DK" sz="3800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276549229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2003425"/>
            <a:ext cx="5756275" cy="40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757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67</a:t>
            </a:fld>
            <a:endParaRPr lang="da-DK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Household stock of electrical appliances </a:t>
            </a:r>
            <a:endParaRPr lang="da-DK" sz="3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01800" y="1549201"/>
            <a:ext cx="1144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1000 units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0694495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1863725"/>
            <a:ext cx="5756275" cy="40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411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68</a:t>
            </a:fld>
            <a:endParaRPr lang="da-DK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smtClean="0"/>
              <a:t>Specific electricity consumption </a:t>
            </a:r>
            <a:br>
              <a:rPr lang="en-US" sz="3800" smtClean="0"/>
            </a:br>
            <a:r>
              <a:rPr lang="en-US" sz="3800" smtClean="0"/>
              <a:t>of household appliances </a:t>
            </a:r>
            <a:endParaRPr lang="da-DK" sz="3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43310" y="1631181"/>
            <a:ext cx="1058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kWh/</a:t>
            </a:r>
            <a:r>
              <a:rPr lang="da-DK" altLang="da-DK" sz="1400" dirty="0" err="1"/>
              <a:t>year</a:t>
            </a:r>
            <a:endParaRPr lang="da-DK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425366998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557338" y="1968500"/>
            <a:ext cx="6024562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277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69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CO</a:t>
            </a:r>
            <a:r>
              <a:rPr lang="en-US" sz="2000" dirty="0"/>
              <a:t>2</a:t>
            </a:r>
            <a:r>
              <a:rPr lang="en-US" sz="3800" dirty="0"/>
              <a:t> emissions from energy consumption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94060" y="1734629"/>
            <a:ext cx="1917761" cy="3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Million tonnes CO</a:t>
            </a:r>
            <a:r>
              <a:rPr lang="en-GB" altLang="da-DK" sz="1400" baseline="-25000" dirty="0"/>
              <a:t>2</a:t>
            </a:r>
            <a:endParaRPr lang="en-GB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0710355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198563" y="2016125"/>
            <a:ext cx="6607175" cy="40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4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1371" y="407045"/>
            <a:ext cx="8233887" cy="1308571"/>
          </a:xfrm>
        </p:spPr>
        <p:txBody>
          <a:bodyPr/>
          <a:lstStyle/>
          <a:p>
            <a:r>
              <a:rPr lang="en-US" sz="4800" dirty="0"/>
              <a:t>Production of renewable energy by energy product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6834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248475104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1962150"/>
            <a:ext cx="5757863" cy="40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88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70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/>
              <a:t>CO</a:t>
            </a:r>
            <a:r>
              <a:rPr lang="da-DK" sz="1800" dirty="0"/>
              <a:t>2</a:t>
            </a:r>
            <a:r>
              <a:rPr lang="da-DK" dirty="0"/>
              <a:t> emissions by </a:t>
            </a:r>
            <a:r>
              <a:rPr lang="da-DK" dirty="0" err="1"/>
              <a:t>fuel</a:t>
            </a:r>
            <a:endParaRPr lang="da-DK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005356" y="1466205"/>
            <a:ext cx="1138051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Adjusted</a:t>
            </a:r>
            <a:endParaRPr lang="da-DK" altLang="da-DK" sz="1400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802742" y="1775197"/>
            <a:ext cx="197955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Million tonnes CO</a:t>
            </a:r>
            <a:r>
              <a:rPr lang="en-GB" altLang="da-DK" sz="1400" baseline="-25000" dirty="0"/>
              <a:t>2</a:t>
            </a:r>
            <a:endParaRPr lang="en-GB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49323608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22425" y="2105025"/>
            <a:ext cx="5759450" cy="38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662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71</a:t>
            </a:fld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CO</a:t>
            </a:r>
            <a:r>
              <a:rPr lang="en-US" sz="1800" dirty="0"/>
              <a:t>2</a:t>
            </a:r>
            <a:r>
              <a:rPr lang="en-US" sz="3800" dirty="0"/>
              <a:t> emissions per fuel unit and </a:t>
            </a:r>
            <a:r>
              <a:rPr lang="en-US" sz="3800" dirty="0" smtClean="0"/>
              <a:t>per kWh </a:t>
            </a:r>
            <a:r>
              <a:rPr lang="en-US" sz="3800" dirty="0"/>
              <a:t>electricity</a:t>
            </a:r>
            <a:endParaRPr lang="da-DK" sz="38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998317" y="1538213"/>
            <a:ext cx="1103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Adjusted</a:t>
            </a:r>
            <a:endParaRPr lang="da-DK" altLang="da-DK" sz="1400" b="1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73151" y="1728017"/>
            <a:ext cx="1703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Kilogram per GJ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928667" y="1775197"/>
            <a:ext cx="16700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Gram per kWh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95005540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0050" y="2047875"/>
            <a:ext cx="5757863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830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72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Observed CO</a:t>
            </a:r>
            <a:r>
              <a:rPr lang="en-US" sz="1800" dirty="0"/>
              <a:t>2</a:t>
            </a:r>
            <a:r>
              <a:rPr lang="en-US" sz="3800" dirty="0"/>
              <a:t> emissions by sector</a:t>
            </a:r>
            <a:endParaRPr lang="da-DK" sz="3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22053" y="1703189"/>
            <a:ext cx="2200275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Million </a:t>
            </a:r>
            <a:r>
              <a:rPr lang="en-GB" altLang="da-DK" sz="1400" dirty="0" smtClean="0"/>
              <a:t>tonnes CO</a:t>
            </a:r>
            <a:r>
              <a:rPr lang="en-GB" altLang="da-DK" sz="1400" baseline="-25000" dirty="0" smtClean="0"/>
              <a:t>2</a:t>
            </a:r>
            <a:endParaRPr lang="en-GB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01503833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1987550"/>
            <a:ext cx="5754687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240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73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CO</a:t>
            </a:r>
            <a:r>
              <a:rPr lang="en-US" sz="1600" dirty="0"/>
              <a:t>2</a:t>
            </a:r>
            <a:r>
              <a:rPr lang="en-US" sz="3800" dirty="0"/>
              <a:t> emissions in end-use of energy</a:t>
            </a:r>
            <a:endParaRPr lang="da-DK" sz="38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02274" y="1178173"/>
            <a:ext cx="19442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/>
              <a:t>Climate-adjusted</a:t>
            </a:r>
            <a:endParaRPr lang="da-DK" altLang="da-DK" sz="1400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910085" y="1487165"/>
            <a:ext cx="2200275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Million </a:t>
            </a:r>
            <a:r>
              <a:rPr lang="en-GB" altLang="da-DK" sz="1400" dirty="0" smtClean="0"/>
              <a:t>tonnes CO</a:t>
            </a:r>
            <a:r>
              <a:rPr lang="en-GB" altLang="da-DK" sz="1400" baseline="-25000" dirty="0" smtClean="0"/>
              <a:t>2</a:t>
            </a:r>
            <a:endParaRPr lang="en-GB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7615848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1782763"/>
            <a:ext cx="5757863" cy="41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311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74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sz="3800" dirty="0"/>
              <a:t>Emissions of greenhouse gases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06029" y="1332504"/>
            <a:ext cx="29146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Million </a:t>
            </a:r>
            <a:r>
              <a:rPr lang="da-DK" altLang="da-DK" sz="1400" dirty="0" err="1"/>
              <a:t>tonnes</a:t>
            </a:r>
            <a:r>
              <a:rPr lang="da-DK" altLang="da-DK" sz="1400" dirty="0"/>
              <a:t> CO</a:t>
            </a:r>
            <a:r>
              <a:rPr lang="da-DK" altLang="da-DK" sz="1400" baseline="-25000" dirty="0"/>
              <a:t>2 </a:t>
            </a:r>
            <a:r>
              <a:rPr lang="da-DK" altLang="da-DK" sz="1400" dirty="0" err="1"/>
              <a:t>equivalents</a:t>
            </a:r>
            <a:endParaRPr lang="da-DK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8207618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81138" y="1674813"/>
            <a:ext cx="6175375" cy="41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765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75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Total observed emissions from greenhouse gases distributed by origin 2020</a:t>
            </a:r>
            <a:endParaRPr lang="da-DK" dirty="0"/>
          </a:p>
        </p:txBody>
      </p:sp>
      <p:sp>
        <p:nvSpPr>
          <p:cNvPr id="2" name="Tekstfelt 1"/>
          <p:cNvSpPr txBox="1"/>
          <p:nvPr/>
        </p:nvSpPr>
        <p:spPr>
          <a:xfrm>
            <a:off x="6518597" y="5087565"/>
            <a:ext cx="21666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Waste </a:t>
            </a:r>
            <a:r>
              <a:rPr lang="en-US" sz="900" dirty="0" smtClean="0"/>
              <a:t>deposit etc.: </a:t>
            </a:r>
            <a:r>
              <a:rPr lang="en-US" sz="900" dirty="0"/>
              <a:t>Waste deposit, Sewage treatment, Other waste and Indirect CO2-emissions</a:t>
            </a:r>
            <a:endParaRPr lang="da-DK" sz="900" dirty="0"/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03252211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22250" y="2058988"/>
            <a:ext cx="6303963" cy="37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262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76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Observed net-emissions </a:t>
            </a:r>
            <a:r>
              <a:rPr lang="en-US" sz="3800" dirty="0" smtClean="0"/>
              <a:t>of green-house </a:t>
            </a:r>
            <a:r>
              <a:rPr lang="en-US" sz="3800" dirty="0"/>
              <a:t>gases by </a:t>
            </a:r>
            <a:r>
              <a:rPr lang="en-US" sz="3800" dirty="0" smtClean="0"/>
              <a:t>origin</a:t>
            </a:r>
            <a:endParaRPr lang="da-DK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01973" y="1547785"/>
            <a:ext cx="29146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Million </a:t>
            </a:r>
            <a:r>
              <a:rPr lang="da-DK" altLang="da-DK" sz="1400" dirty="0" err="1"/>
              <a:t>tonnes</a:t>
            </a:r>
            <a:r>
              <a:rPr lang="da-DK" altLang="da-DK" sz="1400" dirty="0"/>
              <a:t> CO</a:t>
            </a:r>
            <a:r>
              <a:rPr lang="da-DK" altLang="da-DK" sz="1400" baseline="-25000" dirty="0"/>
              <a:t>2 </a:t>
            </a:r>
            <a:r>
              <a:rPr lang="da-DK" altLang="da-DK" sz="1400" dirty="0" err="1"/>
              <a:t>equivalents</a:t>
            </a:r>
            <a:endParaRPr lang="da-DK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8549876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882650" y="1898650"/>
            <a:ext cx="5640388" cy="3590925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6518597" y="5087565"/>
            <a:ext cx="21666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Waste </a:t>
            </a:r>
            <a:r>
              <a:rPr lang="en-US" sz="900" dirty="0" smtClean="0"/>
              <a:t>deposit etc.: </a:t>
            </a:r>
            <a:r>
              <a:rPr lang="en-US" sz="900" dirty="0"/>
              <a:t>Waste deposit, Sewage treatment, Other waste and Indirect CO2-emissions</a:t>
            </a: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31238647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77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515498" cy="1800200"/>
          </a:xfrm>
        </p:spPr>
        <p:txBody>
          <a:bodyPr/>
          <a:lstStyle/>
          <a:p>
            <a:r>
              <a:rPr lang="en-US" sz="3700" dirty="0"/>
              <a:t>Observed CO</a:t>
            </a:r>
            <a:r>
              <a:rPr lang="en-US" sz="3700" baseline="-25000" dirty="0"/>
              <a:t>2</a:t>
            </a:r>
            <a:r>
              <a:rPr lang="en-US" sz="3700" dirty="0"/>
              <a:t> </a:t>
            </a:r>
            <a:r>
              <a:rPr lang="en-US" sz="3700" dirty="0" smtClean="0"/>
              <a:t>emissions from </a:t>
            </a:r>
            <a:r>
              <a:rPr lang="en-US" sz="3700" dirty="0"/>
              <a:t>energy </a:t>
            </a:r>
            <a:r>
              <a:rPr lang="en-US" sz="3700" dirty="0" smtClean="0"/>
              <a:t>consumption in 2021, </a:t>
            </a:r>
            <a:r>
              <a:rPr lang="en-US" sz="3700" dirty="0"/>
              <a:t>EU ETS and </a:t>
            </a:r>
            <a:r>
              <a:rPr lang="en-US" sz="3700" dirty="0" smtClean="0"/>
              <a:t>non-EU </a:t>
            </a:r>
            <a:r>
              <a:rPr lang="en-US" sz="3700" dirty="0"/>
              <a:t>ETS </a:t>
            </a:r>
            <a:r>
              <a:rPr lang="en-US" sz="3700" dirty="0" smtClean="0"/>
              <a:t>sectors</a:t>
            </a:r>
            <a:endParaRPr lang="da-DK" sz="37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50045" y="2178054"/>
            <a:ext cx="1368151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1000 </a:t>
            </a:r>
            <a:r>
              <a:rPr lang="da-DK" altLang="da-DK" sz="1400" dirty="0" err="1"/>
              <a:t>tonnes</a:t>
            </a:r>
            <a:endParaRPr lang="da-DK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85462451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31975" y="2424113"/>
            <a:ext cx="5754688" cy="35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110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78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expenses by industry and households</a:t>
            </a:r>
            <a:endParaRPr lang="da-DK" sz="3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66068" y="1721297"/>
            <a:ext cx="2547855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DKK Billion, current prices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73419255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1973263"/>
            <a:ext cx="57562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325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79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expenses in agriculture and industry</a:t>
            </a:r>
            <a:endParaRPr lang="da-DK" sz="3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54101" y="1647663"/>
            <a:ext cx="2588429" cy="3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DKK Billion, current prices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7505715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4338" y="1960563"/>
            <a:ext cx="5770562" cy="39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7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800" dirty="0" err="1"/>
              <a:t>Consumption</a:t>
            </a:r>
            <a:r>
              <a:rPr lang="da-DK" sz="4800" dirty="0"/>
              <a:t> of </a:t>
            </a:r>
            <a:r>
              <a:rPr lang="da-DK" sz="4800" dirty="0" err="1"/>
              <a:t>waste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982093" y="16311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112400838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1938338"/>
            <a:ext cx="5757863" cy="38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566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80</a:t>
            </a:fld>
            <a:endParaRPr lang="da-DK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Energy expenses by fuel</a:t>
            </a:r>
            <a:endParaRPr lang="da-DK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45989" y="1689860"/>
            <a:ext cx="254377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DKK Billion, current prices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40949875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89100" y="1998663"/>
            <a:ext cx="5757863" cy="37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83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81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 smtClean="0"/>
              <a:t>Revenue </a:t>
            </a:r>
            <a:r>
              <a:rPr lang="en-US" sz="3800" dirty="0"/>
              <a:t>from energy, CO</a:t>
            </a:r>
            <a:r>
              <a:rPr lang="en-US" sz="2000" dirty="0"/>
              <a:t>2</a:t>
            </a:r>
            <a:r>
              <a:rPr lang="en-US" sz="3800" dirty="0"/>
              <a:t> and </a:t>
            </a:r>
            <a:r>
              <a:rPr lang="en-US" sz="3800" dirty="0" err="1"/>
              <a:t>sulphur</a:t>
            </a:r>
            <a:r>
              <a:rPr lang="en-US" sz="3800" dirty="0"/>
              <a:t> taxes</a:t>
            </a:r>
            <a:endParaRPr lang="da-DK" sz="38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17997" y="1836724"/>
            <a:ext cx="2586718" cy="3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DKK Billion, current prices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29414680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77988" y="2051050"/>
            <a:ext cx="578008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998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82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Energy expenditures and tax revenues, fixed prices</a:t>
            </a:r>
            <a:endParaRPr lang="da-DK" sz="38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34021" y="1840494"/>
            <a:ext cx="2403310" cy="28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Billion DKK, </a:t>
            </a:r>
            <a:r>
              <a:rPr lang="en-GB" altLang="da-DK" sz="1400" dirty="0" smtClean="0"/>
              <a:t>2021 </a:t>
            </a:r>
            <a:r>
              <a:rPr lang="en-GB" altLang="da-DK" sz="1400" dirty="0"/>
              <a:t>prices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5045380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2157413"/>
            <a:ext cx="5756275" cy="36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729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83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Value of crude oil and natural gas production</a:t>
            </a:r>
            <a:endParaRPr lang="da-DK" sz="3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62013" y="1947846"/>
            <a:ext cx="271269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Billion DKK, current prices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90407793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3863" y="2232025"/>
            <a:ext cx="5748337" cy="35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729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84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Exports of energy technology and equipment</a:t>
            </a:r>
            <a:endParaRPr lang="da-DK" sz="3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90005" y="1565389"/>
            <a:ext cx="2572492" cy="27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Billion DKK, current prices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3448021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5450" y="1865313"/>
            <a:ext cx="5745163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570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85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99474" cy="1308571"/>
          </a:xfrm>
        </p:spPr>
        <p:txBody>
          <a:bodyPr/>
          <a:lstStyle/>
          <a:p>
            <a:r>
              <a:rPr lang="en-US" dirty="0"/>
              <a:t>Spot market prices of crude </a:t>
            </a:r>
            <a:r>
              <a:rPr lang="en-US" dirty="0" smtClean="0"/>
              <a:t>oil</a:t>
            </a:r>
            <a:endParaRPr lang="da-DK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325481" y="1506438"/>
            <a:ext cx="313494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USD per barrel, annual average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9925" y="5775325"/>
            <a:ext cx="400616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i="1" dirty="0">
                <a:latin typeface="+mn-lt"/>
              </a:rPr>
              <a:t>*Prices for </a:t>
            </a:r>
            <a:r>
              <a:rPr lang="en-GB" altLang="da-DK" sz="1400" i="1" dirty="0" smtClean="0">
                <a:latin typeface="+mn-lt"/>
              </a:rPr>
              <a:t>2022 </a:t>
            </a:r>
            <a:r>
              <a:rPr lang="en-GB" altLang="da-DK" sz="1400" i="1" dirty="0">
                <a:latin typeface="+mn-lt"/>
              </a:rPr>
              <a:t>cover only the first six months.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036270"/>
              </p:ext>
            </p:extLst>
          </p:nvPr>
        </p:nvGraphicFramePr>
        <p:xfrm>
          <a:off x="1936812" y="1949324"/>
          <a:ext cx="5328592" cy="3520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2140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-prices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86</a:t>
            </a:fld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1766069" y="175545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EUR/</a:t>
            </a:r>
            <a:r>
              <a:rPr lang="da-DK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tonne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167089673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22425" y="2035175"/>
            <a:ext cx="5759450" cy="3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37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87</a:t>
            </a:fld>
            <a:endParaRPr lang="da-DK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smtClean="0"/>
              <a:t>Spot market prices for electricity</a:t>
            </a:r>
            <a:endParaRPr lang="da-DK" sz="38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89559" y="1598538"/>
            <a:ext cx="19367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DKK 0.01 per kWh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2907412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94170" y="1919213"/>
            <a:ext cx="6148288" cy="37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558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88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/>
              <a:t>Energy </a:t>
            </a:r>
            <a:r>
              <a:rPr lang="da-DK" dirty="0" err="1"/>
              <a:t>prices</a:t>
            </a:r>
            <a:r>
              <a:rPr lang="da-DK" dirty="0"/>
              <a:t> for </a:t>
            </a:r>
            <a:r>
              <a:rPr lang="da-DK" dirty="0" err="1"/>
              <a:t>households</a:t>
            </a:r>
            <a:endParaRPr lang="da-DK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34021" y="1758014"/>
            <a:ext cx="2127889" cy="3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DKK, current prices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8168541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52588" y="2093913"/>
            <a:ext cx="5834062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833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89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/>
              <a:t>Energy </a:t>
            </a:r>
            <a:r>
              <a:rPr lang="da-DK" dirty="0" err="1"/>
              <a:t>prices</a:t>
            </a:r>
            <a:r>
              <a:rPr lang="da-DK" dirty="0"/>
              <a:t> for </a:t>
            </a:r>
            <a:r>
              <a:rPr lang="da-DK" dirty="0" err="1"/>
              <a:t>households</a:t>
            </a:r>
            <a:endParaRPr lang="da-DK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50045" y="1873018"/>
            <a:ext cx="239871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DKK, </a:t>
            </a:r>
            <a:r>
              <a:rPr lang="da-DK" altLang="da-DK" sz="1400" dirty="0" smtClean="0"/>
              <a:t>2021 </a:t>
            </a:r>
            <a:r>
              <a:rPr lang="da-DK" altLang="da-DK" sz="1400" dirty="0" err="1"/>
              <a:t>prices</a:t>
            </a:r>
            <a:r>
              <a:rPr lang="da-DK" altLang="da-DK" sz="1400" dirty="0"/>
              <a:t> 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9998027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0688" y="2155825"/>
            <a:ext cx="5756275" cy="36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err="1"/>
              <a:t>Consumption</a:t>
            </a:r>
            <a:r>
              <a:rPr lang="da-DK" sz="4000" dirty="0"/>
              <a:t> of </a:t>
            </a:r>
            <a:r>
              <a:rPr lang="da-DK" sz="4000" dirty="0" err="1"/>
              <a:t>renewable</a:t>
            </a:r>
            <a:r>
              <a:rPr lang="da-DK" sz="4000" dirty="0"/>
              <a:t> </a:t>
            </a:r>
            <a:r>
              <a:rPr lang="da-DK" sz="4000" dirty="0" err="1"/>
              <a:t>energy</a:t>
            </a:r>
            <a:endParaRPr lang="da-DK" sz="40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838077" y="16311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/>
          <p:nvPr>
            <p:extLst>
              <p:ext uri="{D42A27DB-BD31-4B8C-83A1-F6EECF244321}">
                <p14:modId xmlns:p14="http://schemas.microsoft.com/office/powerpoint/2010/main" val="3537103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3863" y="1922463"/>
            <a:ext cx="5746750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42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90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Electricity prices, excl. taxes </a:t>
            </a:r>
            <a:r>
              <a:rPr lang="en-US" sz="3800" dirty="0" smtClean="0"/>
              <a:t>for </a:t>
            </a:r>
            <a:r>
              <a:rPr lang="en-US" sz="3800" dirty="0"/>
              <a:t>industrial customers</a:t>
            </a:r>
            <a:endParaRPr lang="da-DK" sz="38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50045" y="1644571"/>
            <a:ext cx="18573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DKK per KWh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59805155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3863" y="2016125"/>
            <a:ext cx="5749925" cy="374015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469925" y="580764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Source: Eurostat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750567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91</a:t>
            </a:fld>
            <a:endParaRPr lang="da-DK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800" smtClean="0"/>
              <a:t>Natural gas prices, excl. taxes for industrial customers</a:t>
            </a:r>
            <a:endParaRPr lang="da-DK" sz="38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126109" y="1612791"/>
            <a:ext cx="18859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a-DK" sz="1400" dirty="0">
                <a:latin typeface="Arial" charset="0"/>
              </a:rPr>
              <a:t>DKK per m</a:t>
            </a:r>
            <a:r>
              <a:rPr lang="en-GB" altLang="da-DK" sz="1400" baseline="30000" dirty="0">
                <a:latin typeface="Arial" charset="0"/>
              </a:rPr>
              <a:t>3</a:t>
            </a: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270188918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2275" y="1952625"/>
            <a:ext cx="5751513" cy="3856038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469925" y="580764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Source: Eurostat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7551857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92</a:t>
            </a:fld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dirty="0"/>
              <a:t>Motor </a:t>
            </a:r>
            <a:r>
              <a:rPr lang="da-DK" dirty="0" err="1"/>
              <a:t>gasoline</a:t>
            </a:r>
            <a:r>
              <a:rPr lang="da-DK" dirty="0"/>
              <a:t> </a:t>
            </a:r>
            <a:r>
              <a:rPr lang="da-DK" dirty="0" err="1"/>
              <a:t>prices</a:t>
            </a:r>
            <a:endParaRPr lang="da-DK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614965" y="1617738"/>
            <a:ext cx="172819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DKK per </a:t>
            </a:r>
            <a:r>
              <a:rPr lang="da-DK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litre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8675562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66069" y="1955876"/>
            <a:ext cx="5767388" cy="3678238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469925" y="5807645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Source: Oil Bulletin, European </a:t>
            </a:r>
            <a:r>
              <a:rPr lang="da-DK" sz="1400" dirty="0" err="1" smtClean="0"/>
              <a:t>Commission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7837038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93</a:t>
            </a:fld>
            <a:endParaRPr lang="da-DK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smtClean="0"/>
              <a:t>Composition of energy prices for households</a:t>
            </a:r>
            <a:endParaRPr lang="da-DK" sz="38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11472862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694061" y="1559173"/>
            <a:ext cx="5756275" cy="41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72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94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en-US" sz="3800" dirty="0"/>
              <a:t>Electricity prices for </a:t>
            </a:r>
            <a:r>
              <a:rPr lang="en-US" sz="3800" dirty="0" smtClean="0"/>
              <a:t>households* </a:t>
            </a:r>
            <a:r>
              <a:rPr lang="en-US" sz="3800" dirty="0" smtClean="0"/>
              <a:t>1997-2022 </a:t>
            </a:r>
            <a:r>
              <a:rPr lang="en-US" sz="3800" dirty="0"/>
              <a:t>(1 January)</a:t>
            </a:r>
            <a:endParaRPr lang="da-DK" sz="38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69318" y="1891288"/>
            <a:ext cx="1973839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a-DK" sz="1400" dirty="0"/>
              <a:t>DKK 0.01 per kWh</a:t>
            </a: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78016703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838325" y="2173288"/>
            <a:ext cx="5256213" cy="349408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446048" y="5667375"/>
            <a:ext cx="6504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*Annual </a:t>
            </a:r>
            <a:r>
              <a:rPr lang="en-US" sz="1400" dirty="0"/>
              <a:t>consumption of 4000 kWh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6676526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95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515498" cy="1308571"/>
          </a:xfrm>
        </p:spPr>
        <p:txBody>
          <a:bodyPr/>
          <a:lstStyle/>
          <a:p>
            <a:r>
              <a:rPr lang="en-US" sz="3800" dirty="0"/>
              <a:t>Natural gas prices for households </a:t>
            </a:r>
            <a:r>
              <a:rPr lang="en-US" sz="3800" dirty="0" smtClean="0"/>
              <a:t>2018H1-2022H1</a:t>
            </a:r>
            <a:endParaRPr lang="da-DK" sz="3800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06029" y="1687316"/>
            <a:ext cx="3097212" cy="28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da-DK" sz="1400" dirty="0">
                <a:latin typeface="Arial" charset="0"/>
              </a:rPr>
              <a:t>DKK per m</a:t>
            </a:r>
            <a:r>
              <a:rPr lang="en-GB" altLang="da-DK" sz="1400" baseline="30000" dirty="0">
                <a:latin typeface="Arial" charset="0"/>
              </a:rPr>
              <a:t>3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19502"/>
              </p:ext>
            </p:extLst>
          </p:nvPr>
        </p:nvGraphicFramePr>
        <p:xfrm>
          <a:off x="2054101" y="2135896"/>
          <a:ext cx="5184576" cy="370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99314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Danish Energy Agency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Side </a:t>
            </a:r>
            <a:fld id="{8E044AEF-F590-47CE-BE8F-5C241A59BA2A}" type="slidenum">
              <a:rPr lang="da-DK" smtClean="0"/>
              <a:pPr/>
              <a:t>96</a:t>
            </a:fld>
            <a:endParaRPr lang="da-DK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9"/>
          <a:stretch>
            <a:fillRect/>
          </a:stretch>
        </p:blipFill>
        <p:spPr bwMode="auto">
          <a:xfrm>
            <a:off x="585276" y="1643608"/>
            <a:ext cx="796607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14463" y="2980085"/>
            <a:ext cx="171975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smtClean="0"/>
              <a:t>North America</a:t>
            </a:r>
            <a:endParaRPr lang="da-DK" altLang="da-DK" sz="14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smtClean="0"/>
              <a:t>243</a:t>
            </a:r>
            <a:endParaRPr lang="da-DK" altLang="da-DK" sz="1400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82093" y="4511501"/>
            <a:ext cx="18510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smtClean="0"/>
              <a:t>South and Central America</a:t>
            </a:r>
            <a:endParaRPr lang="da-DK" altLang="da-DK" sz="14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smtClean="0"/>
              <a:t>323</a:t>
            </a:r>
            <a:endParaRPr lang="da-DK" altLang="da-DK" sz="1400" b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070325" y="4022847"/>
            <a:ext cx="96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 smtClean="0"/>
              <a:t>Africa</a:t>
            </a:r>
            <a:endParaRPr lang="da-DK" altLang="da-DK" sz="1400" b="1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/>
              <a:t> </a:t>
            </a:r>
            <a:r>
              <a:rPr lang="da-DK" altLang="da-DK" sz="1400" b="1" dirty="0" smtClean="0"/>
              <a:t>125</a:t>
            </a:r>
            <a:endParaRPr lang="da-DK" altLang="da-DK" sz="1400" b="1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430365" y="3431381"/>
            <a:ext cx="12017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err="1" smtClean="0"/>
              <a:t>Middle</a:t>
            </a:r>
            <a:r>
              <a:rPr lang="da-DK" altLang="da-DK" sz="1400" b="1" dirty="0" smtClean="0"/>
              <a:t> East</a:t>
            </a:r>
            <a:r>
              <a:rPr lang="da-DK" altLang="da-DK" sz="1400" b="1" dirty="0"/>
              <a:t/>
            </a:r>
            <a:br>
              <a:rPr lang="da-DK" altLang="da-DK" sz="1400" b="1" dirty="0"/>
            </a:br>
            <a:r>
              <a:rPr lang="da-DK" altLang="da-DK" sz="1400" b="1" dirty="0" smtClean="0"/>
              <a:t>836</a:t>
            </a:r>
            <a:endParaRPr lang="da-DK" altLang="da-DK" sz="14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74381" y="2714132"/>
            <a:ext cx="2319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smtClean="0"/>
              <a:t>Europe and </a:t>
            </a:r>
            <a:r>
              <a:rPr lang="da-DK" altLang="da-DK" sz="1400" b="1" dirty="0" err="1" smtClean="0"/>
              <a:t>Euroasia</a:t>
            </a:r>
            <a:r>
              <a:rPr lang="da-DK" altLang="da-DK" sz="1400" b="1" dirty="0" smtClean="0"/>
              <a:t> 160</a:t>
            </a:r>
            <a:endParaRPr lang="da-DK" altLang="da-DK" sz="1400" b="1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366469" y="4132088"/>
            <a:ext cx="21209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smtClean="0"/>
              <a:t>Asia and Pacific</a:t>
            </a:r>
            <a:endParaRPr lang="da-DK" altLang="da-DK" sz="14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b="1" dirty="0" smtClean="0"/>
              <a:t>45</a:t>
            </a:r>
            <a:endParaRPr lang="da-DK" altLang="da-DK" sz="1400" b="1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51371" y="335037"/>
            <a:ext cx="8233887" cy="1308571"/>
          </a:xfrm>
          <a:prstGeom prst="rect">
            <a:avLst/>
          </a:prstGeom>
        </p:spPr>
        <p:txBody>
          <a:bodyPr vert="horz" lIns="91751" tIns="0" rIns="91751" bIns="45875" rtlCol="0" anchor="t">
            <a:noAutofit/>
          </a:bodyPr>
          <a:lstStyle>
            <a:lvl1pPr algn="l" defTabSz="917509" rtl="0" eaLnBrk="1" latinLnBrk="0" hangingPunct="1">
              <a:lnSpc>
                <a:spcPts val="4917"/>
              </a:lnSpc>
              <a:spcBef>
                <a:spcPct val="0"/>
              </a:spcBef>
              <a:buNone/>
              <a:defRPr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800" dirty="0" err="1" smtClean="0"/>
              <a:t>Proven</a:t>
            </a:r>
            <a:r>
              <a:rPr lang="da-DK" sz="3800" dirty="0" smtClean="0"/>
              <a:t> </a:t>
            </a:r>
            <a:r>
              <a:rPr lang="da-DK" sz="3800" dirty="0" err="1" smtClean="0"/>
              <a:t>oil</a:t>
            </a:r>
            <a:r>
              <a:rPr lang="da-DK" sz="3800" dirty="0" smtClean="0"/>
              <a:t> reserves at end 2020, billion </a:t>
            </a:r>
            <a:r>
              <a:rPr lang="da-DK" sz="3800" dirty="0" err="1" smtClean="0"/>
              <a:t>barrels</a:t>
            </a:r>
            <a:r>
              <a:rPr lang="da-DK" sz="4000" dirty="0" smtClean="0"/>
              <a:t/>
            </a:r>
            <a:br>
              <a:rPr lang="da-DK" sz="4000" dirty="0" smtClean="0"/>
            </a:br>
            <a:endParaRPr lang="da-DK" sz="3800" dirty="0"/>
          </a:p>
        </p:txBody>
      </p:sp>
      <p:sp>
        <p:nvSpPr>
          <p:cNvPr id="2" name="Tekstfelt 1"/>
          <p:cNvSpPr txBox="1"/>
          <p:nvPr/>
        </p:nvSpPr>
        <p:spPr>
          <a:xfrm>
            <a:off x="685949" y="5823866"/>
            <a:ext cx="4345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Source: </a:t>
            </a:r>
            <a:r>
              <a:rPr lang="da-DK" sz="1400" dirty="0"/>
              <a:t>BP Statistical </a:t>
            </a:r>
            <a:r>
              <a:rPr lang="da-DK" sz="1400" dirty="0" err="1"/>
              <a:t>Review</a:t>
            </a:r>
            <a:r>
              <a:rPr lang="da-DK" sz="1400" dirty="0"/>
              <a:t> of World Energy.</a:t>
            </a:r>
          </a:p>
        </p:txBody>
      </p:sp>
    </p:spTree>
    <p:extLst>
      <p:ext uri="{BB962C8B-B14F-4D97-AF65-F5344CB8AC3E}">
        <p14:creationId xmlns:p14="http://schemas.microsoft.com/office/powerpoint/2010/main" val="32092812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97</a:t>
            </a:fld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1622053" y="163118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 </a:t>
            </a:r>
            <a:r>
              <a:rPr lang="da-DK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tonnes</a:t>
            </a:r>
            <a:endParaRPr lang="da-DK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sz="4000" dirty="0"/>
              <a:t>Oil </a:t>
            </a:r>
            <a:r>
              <a:rPr lang="da-DK" sz="4000" dirty="0" err="1"/>
              <a:t>consumption</a:t>
            </a:r>
            <a:r>
              <a:rPr lang="da-DK" sz="4000" dirty="0"/>
              <a:t> by region</a:t>
            </a:r>
          </a:p>
        </p:txBody>
      </p:sp>
      <p:pic>
        <p:nvPicPr>
          <p:cNvPr id="4" name="Billede 3"/>
          <p:cNvPicPr/>
          <p:nvPr>
            <p:extLst>
              <p:ext uri="{D42A27DB-BD31-4B8C-83A1-F6EECF244321}">
                <p14:modId xmlns:p14="http://schemas.microsoft.com/office/powerpoint/2010/main" val="35293722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8150" y="1954213"/>
            <a:ext cx="5719763" cy="396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111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Danish Energy Agency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8E044AEF-F590-47CE-BE8F-5C241A59BA2A}" type="slidenum">
              <a:rPr lang="da-DK" smtClean="0"/>
              <a:pPr/>
              <a:t>98</a:t>
            </a:fld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1371" y="335037"/>
            <a:ext cx="8233887" cy="1308571"/>
          </a:xfrm>
        </p:spPr>
        <p:txBody>
          <a:bodyPr/>
          <a:lstStyle/>
          <a:p>
            <a:r>
              <a:rPr lang="da-DK" sz="3800" dirty="0"/>
              <a:t>Energy </a:t>
            </a:r>
            <a:r>
              <a:rPr lang="da-DK" sz="3800" dirty="0" err="1"/>
              <a:t>consumption</a:t>
            </a:r>
            <a:r>
              <a:rPr lang="da-DK" sz="3800" dirty="0"/>
              <a:t> by region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90005" y="1643608"/>
            <a:ext cx="300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D7E1D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7E1D"/>
              </a:buClr>
              <a:buChar char="•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400" dirty="0"/>
              <a:t>Million </a:t>
            </a:r>
            <a:r>
              <a:rPr lang="da-DK" altLang="da-DK" sz="1400" dirty="0" err="1"/>
              <a:t>tonnes</a:t>
            </a:r>
            <a:r>
              <a:rPr lang="da-DK" altLang="da-DK" sz="1400" dirty="0"/>
              <a:t> </a:t>
            </a:r>
            <a:r>
              <a:rPr lang="da-DK" altLang="da-DK" sz="1400" dirty="0" err="1"/>
              <a:t>oil</a:t>
            </a:r>
            <a:r>
              <a:rPr lang="da-DK" altLang="da-DK" sz="1400" dirty="0"/>
              <a:t> </a:t>
            </a:r>
            <a:r>
              <a:rPr lang="da-DK" altLang="da-DK" sz="1400" dirty="0" err="1"/>
              <a:t>equivalents</a:t>
            </a:r>
            <a:endParaRPr lang="da-DK" altLang="da-DK" sz="1400" dirty="0"/>
          </a:p>
        </p:txBody>
      </p:sp>
      <p:pic>
        <p:nvPicPr>
          <p:cNvPr id="3" name="Billede 2"/>
          <p:cNvPicPr/>
          <p:nvPr>
            <p:extLst>
              <p:ext uri="{D42A27DB-BD31-4B8C-83A1-F6EECF244321}">
                <p14:modId xmlns:p14="http://schemas.microsoft.com/office/powerpoint/2010/main" val="31580383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08150" y="1952625"/>
            <a:ext cx="5719763" cy="39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47952"/>
      </p:ext>
    </p:extLst>
  </p:cSld>
  <p:clrMapOvr>
    <a:masterClrMapping/>
  </p:clrMapOvr>
</p:sld>
</file>

<file path=ppt/theme/theme1.xml><?xml version="1.0" encoding="utf-8"?>
<a:theme xmlns:a="http://schemas.openxmlformats.org/drawingml/2006/main" name="EFKM_Ppt_ENS_vDK_01">
  <a:themeElements>
    <a:clrScheme name="EFKM">
      <a:dk1>
        <a:srgbClr val="000000"/>
      </a:dk1>
      <a:lt1>
        <a:sysClr val="window" lastClr="FFFFFF"/>
      </a:lt1>
      <a:dk2>
        <a:srgbClr val="1F497D"/>
      </a:dk2>
      <a:lt2>
        <a:srgbClr val="1DE2CD"/>
      </a:lt2>
      <a:accent1>
        <a:srgbClr val="0097A7"/>
      </a:accent1>
      <a:accent2>
        <a:srgbClr val="045C65"/>
      </a:accent2>
      <a:accent3>
        <a:srgbClr val="FF5252"/>
      </a:accent3>
      <a:accent4>
        <a:srgbClr val="673AB7"/>
      </a:accent4>
      <a:accent5>
        <a:srgbClr val="0C2D83"/>
      </a:accent5>
      <a:accent6>
        <a:srgbClr val="0091EA"/>
      </a:accent6>
      <a:hlink>
        <a:srgbClr val="0000FF"/>
      </a:hlink>
      <a:folHlink>
        <a:srgbClr val="800080"/>
      </a:folHlink>
    </a:clrScheme>
    <a:fontScheme name="EFK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EFKM_Ppt_ENS_vDK_01</Template>
  <TotalTime>2691</TotalTime>
  <Words>1539</Words>
  <Application>Microsoft Office PowerPoint</Application>
  <PresentationFormat>Brugerdefineret</PresentationFormat>
  <Paragraphs>431</Paragraphs>
  <Slides>98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98</vt:i4>
      </vt:variant>
    </vt:vector>
  </HeadingPairs>
  <TitlesOfParts>
    <vt:vector size="103" baseType="lpstr">
      <vt:lpstr>Arial</vt:lpstr>
      <vt:lpstr>Calibri</vt:lpstr>
      <vt:lpstr>Symbol</vt:lpstr>
      <vt:lpstr>Verdana</vt:lpstr>
      <vt:lpstr>EFKM_Ppt_ENS_vDK_01</vt:lpstr>
      <vt:lpstr>Energy Statistics in Denmark</vt:lpstr>
      <vt:lpstr>Gross energy consumption and emissions of CO2</vt:lpstr>
      <vt:lpstr>Degree of self-sufficiency</vt:lpstr>
      <vt:lpstr>Primary energy production</vt:lpstr>
      <vt:lpstr>Oil and gas reserves/resources</vt:lpstr>
      <vt:lpstr>Natural gas consumption and flaring on platforms in the North Sea</vt:lpstr>
      <vt:lpstr>Production of renewable energy by energy product</vt:lpstr>
      <vt:lpstr>Consumption of waste</vt:lpstr>
      <vt:lpstr>Consumption of renewable energy</vt:lpstr>
      <vt:lpstr>Renewable energy – consumption by energy product</vt:lpstr>
      <vt:lpstr>Use of renewable energy in 2021</vt:lpstr>
      <vt:lpstr>Renewable energy - share of total energy consumption</vt:lpstr>
      <vt:lpstr>Share of renewable energy according to the EU method of calculation</vt:lpstr>
      <vt:lpstr>Wind power capacity and wind power’s share of domestic electricity supply</vt:lpstr>
      <vt:lpstr>Wind power onshore by municipality 2021</vt:lpstr>
      <vt:lpstr>Wind power capacity by turbine size</vt:lpstr>
      <vt:lpstr>Wind power production by turbine size </vt:lpstr>
      <vt:lpstr>Electricity production by type of producer</vt:lpstr>
      <vt:lpstr>Electricity production by fuel</vt:lpstr>
      <vt:lpstr>Other fuels than coal for electricity production</vt:lpstr>
      <vt:lpstr>Net exports of electricity by country</vt:lpstr>
      <vt:lpstr>Electricity capacity</vt:lpstr>
      <vt:lpstr>CHP share of thermal power and district heating production</vt:lpstr>
      <vt:lpstr>Heat supply 2021 by type of primary fuel</vt:lpstr>
      <vt:lpstr>District heating production by type of production plant</vt:lpstr>
      <vt:lpstr>Fuel consumption for district heating production, percentage distribution</vt:lpstr>
      <vt:lpstr>Observed energy consumption and adjusted gross energy consumption</vt:lpstr>
      <vt:lpstr>Gross energy consumption by fuel</vt:lpstr>
      <vt:lpstr>Gross energy consumption by energy product after transformation</vt:lpstr>
      <vt:lpstr>Gross energy consumption by use</vt:lpstr>
      <vt:lpstr>Final energy consumption by use</vt:lpstr>
      <vt:lpstr>Final energy consumption by energy product</vt:lpstr>
      <vt:lpstr>Gross energy consumption and final energy consumption per DKK million GDP</vt:lpstr>
      <vt:lpstr>Final electricity consumption by use</vt:lpstr>
      <vt:lpstr>Electricity consumption’s share of total energy consumption</vt:lpstr>
      <vt:lpstr>Energy consumption for transport by type </vt:lpstr>
      <vt:lpstr>Energy consumption for transport by fuel type</vt:lpstr>
      <vt:lpstr>Energy consumption for road transport</vt:lpstr>
      <vt:lpstr>Final energy consumption by passengers and freight transport</vt:lpstr>
      <vt:lpstr>Energy consumption for passengers transport by means of transport</vt:lpstr>
      <vt:lpstr>PowerPoint-præsentation</vt:lpstr>
      <vt:lpstr>Energy and electricity consumption in agriculture and industry</vt:lpstr>
      <vt:lpstr>Energy consumption in agriculture and industry by energy product</vt:lpstr>
      <vt:lpstr>Energy consumption by individual industry in the agriculture and industry sector</vt:lpstr>
      <vt:lpstr>PowerPoint-præsentation</vt:lpstr>
      <vt:lpstr>Energy and electricity consumption in manufacturing industry</vt:lpstr>
      <vt:lpstr>Composition of energy consumption in manufacturing industries</vt:lpstr>
      <vt:lpstr>PowerPoint-præsentation</vt:lpstr>
      <vt:lpstr>Electricity intensities in agriculture and industry</vt:lpstr>
      <vt:lpstr>Energy consumption per employee in manufacturing industry</vt:lpstr>
      <vt:lpstr>Energy and electricity consumption in the commercial and public services</vt:lpstr>
      <vt:lpstr>Energy consumption by energy product</vt:lpstr>
      <vt:lpstr>Composition of energy consumption in commercial and public services </vt:lpstr>
      <vt:lpstr>Energy consumption by sector</vt:lpstr>
      <vt:lpstr>Energy consumption for heating in the commercial and public services</vt:lpstr>
      <vt:lpstr>Electricity consumption by sector</vt:lpstr>
      <vt:lpstr>Energy intensities in the commercial and public services</vt:lpstr>
      <vt:lpstr>Electricity intensities in commercial and public services</vt:lpstr>
      <vt:lpstr>Energy consumption per employee in the commercial and public services</vt:lpstr>
      <vt:lpstr>PowerPoint-præsentation</vt:lpstr>
      <vt:lpstr>Household consumption by energy types</vt:lpstr>
      <vt:lpstr>Energy consumption per household</vt:lpstr>
      <vt:lpstr>Heating installations in dwellings</vt:lpstr>
      <vt:lpstr>Energy consumption for heating  in dwellings</vt:lpstr>
      <vt:lpstr>Net energy consumption and  heat loss for heating in dwellings</vt:lpstr>
      <vt:lpstr>Private consumption and electricity consumption in households</vt:lpstr>
      <vt:lpstr>PowerPoint-præsentation</vt:lpstr>
      <vt:lpstr>PowerPoint-præsentation</vt:lpstr>
      <vt:lpstr>CO2 emissions from energy consumption</vt:lpstr>
      <vt:lpstr>CO2 emissions by fuel</vt:lpstr>
      <vt:lpstr>CO2 emissions per fuel unit and per kWh electricity</vt:lpstr>
      <vt:lpstr>Observed CO2 emissions by sector</vt:lpstr>
      <vt:lpstr>CO2 emissions in end-use of energy</vt:lpstr>
      <vt:lpstr>Emissions of greenhouse gases </vt:lpstr>
      <vt:lpstr>Total observed emissions from greenhouse gases distributed by origin 2020</vt:lpstr>
      <vt:lpstr>Observed net-emissions of green-house gases by origin</vt:lpstr>
      <vt:lpstr>Observed CO2 emissions from energy consumption in 2021, EU ETS and non-EU ETS sectors</vt:lpstr>
      <vt:lpstr>Energy expenses by industry and households</vt:lpstr>
      <vt:lpstr>Energy expenses in agriculture and industry</vt:lpstr>
      <vt:lpstr>PowerPoint-præsentation</vt:lpstr>
      <vt:lpstr>Revenue from energy, CO2 and sulphur taxes</vt:lpstr>
      <vt:lpstr>Energy expenditures and tax revenues, fixed prices</vt:lpstr>
      <vt:lpstr>Value of crude oil and natural gas production</vt:lpstr>
      <vt:lpstr>Exports of energy technology and equipment</vt:lpstr>
      <vt:lpstr>Spot market prices of crude oil</vt:lpstr>
      <vt:lpstr>CO2-prices</vt:lpstr>
      <vt:lpstr>PowerPoint-præsentation</vt:lpstr>
      <vt:lpstr>Energy prices for households</vt:lpstr>
      <vt:lpstr>Energy prices for households</vt:lpstr>
      <vt:lpstr>Electricity prices, excl. taxes for industrial customers</vt:lpstr>
      <vt:lpstr>PowerPoint-præsentation</vt:lpstr>
      <vt:lpstr>Motor gasoline prices</vt:lpstr>
      <vt:lpstr>PowerPoint-præsentation</vt:lpstr>
      <vt:lpstr>Electricity prices for households* 1997-2022 (1 January)</vt:lpstr>
      <vt:lpstr>Natural gas prices for households 2018H1-2022H1</vt:lpstr>
      <vt:lpstr>PowerPoint-præsentation</vt:lpstr>
      <vt:lpstr>Oil consumption by region</vt:lpstr>
      <vt:lpstr>Energy consumption by region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Line Jensen</dc:creator>
  <cp:lastModifiedBy>Carmela Moreno Baquero</cp:lastModifiedBy>
  <cp:revision>233</cp:revision>
  <cp:lastPrinted>2023-01-10T08:01:12Z</cp:lastPrinted>
  <dcterms:created xsi:type="dcterms:W3CDTF">2016-06-01T09:27:26Z</dcterms:created>
  <dcterms:modified xsi:type="dcterms:W3CDTF">2023-01-10T09:07:27Z</dcterms:modified>
</cp:coreProperties>
</file>