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2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  <p:sldId id="356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5" r:id="rId96"/>
    <p:sldId id="351" r:id="rId97"/>
    <p:sldId id="352" r:id="rId98"/>
    <p:sldId id="353" r:id="rId99"/>
  </p:sldIdLst>
  <p:sldSz cx="9148763" cy="6862763"/>
  <p:notesSz cx="6858000" cy="91440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Pedersen" initials="EP" lastIdx="2" clrIdx="0">
    <p:extLst>
      <p:ext uri="{19B8F6BF-5375-455C-9EA6-DF929625EA0E}">
        <p15:presenceInfo xmlns:p15="http://schemas.microsoft.com/office/powerpoint/2012/main" userId="S-1-5-21-2100284113-1573851820-878952375-318346" providerId="AD"/>
      </p:ext>
    </p:extLst>
  </p:cmAuthor>
  <p:cmAuthor id="2" name="Carmela Moreno Baquero" initials="CMB" lastIdx="1" clrIdx="1">
    <p:extLst>
      <p:ext uri="{19B8F6BF-5375-455C-9EA6-DF929625EA0E}">
        <p15:presenceInfo xmlns:p15="http://schemas.microsoft.com/office/powerpoint/2012/main" userId="S-1-5-21-2100284113-1573851820-878952375-443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64" d="100"/>
          <a:sy n="64" d="100"/>
        </p:scale>
        <p:origin x="1364" y="56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25-10-2024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653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8ABA-C485-41A4-BA8F-821116FBE7F3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E9D-B260-4B62-B6BD-90379B1BC674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65FC82-75C7-4647-9EB4-535F140B32DA}" type="datetime2">
              <a:rPr lang="da-DK" smtClean="0"/>
              <a:t>25.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1B44-4615-4B11-B397-C75578C45028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63C8-582D-4804-A162-CB48499FA38B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01AE-B940-4C1B-84F6-9A471D477BBF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6BBC-913A-48EC-BB44-005599E8DE83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4BCA-7BF0-4EAA-BFD8-193394C4F40E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7F93-6153-4861-B655-F269DA3048ED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6C43E05-5416-43CC-9354-A0F970D8A001}" type="datetime2">
              <a:rPr lang="da-DK" smtClean="0"/>
              <a:t>25.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 smtClean="0"/>
              <a:t>Energistatistik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a-DK" sz="5400" dirty="0" smtClean="0"/>
              <a:t>2023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" y="476223"/>
            <a:ext cx="3048157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Vedvarende energi –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1561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992550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4463" y="2060575"/>
            <a:ext cx="5961062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Anvendelse af vedvarende energi i 2023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3164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16268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3500" y="2068513"/>
            <a:ext cx="5899150" cy="37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/>
              <a:t>Bionaturgasandel af ledningsgassen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61541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618859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4163" y="1993900"/>
            <a:ext cx="5462587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Andel af vedvarende energi iflg. EU-opgørelse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4142554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450" y="2066925"/>
            <a:ext cx="5586413" cy="36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Vindkraftkapacitet og vindkrafts andel af indenlandsk elforsyning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01081" y="15651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880901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8625" y="1957388"/>
            <a:ext cx="5688013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 på land fordelt på kommuner 2023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0165" y="3227934"/>
            <a:ext cx="127478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43" y="1559173"/>
            <a:ext cx="553394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Vindkapacitet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756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478851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300" y="1944688"/>
            <a:ext cx="57594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Vindkraftproduktion efter anlægsstørrelse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530035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5613" y="1936750"/>
            <a:ext cx="5788025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produktionsform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3153" y="155917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093519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7663" y="1906588"/>
            <a:ext cx="570071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Elproduktion</a:t>
            </a:r>
            <a:r>
              <a:rPr lang="da-DK" dirty="0" smtClean="0"/>
              <a:t> fordelt efter anvendt brændsel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0759" y="163118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317171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2025650"/>
            <a:ext cx="58324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og </a:t>
            </a:r>
            <a:br>
              <a:rPr lang="da-DK" dirty="0" smtClean="0"/>
            </a:br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55917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77593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656111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7025" y="2306638"/>
            <a:ext cx="8416925" cy="32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Andre brændsler end kul til </a:t>
            </a:r>
            <a:r>
              <a:rPr lang="da-DK" dirty="0" err="1" smtClean="0"/>
              <a:t>elproduktion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838907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60463" y="1900238"/>
            <a:ext cx="66230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Nettoeksport af el fordelt på lande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9421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481629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5763" y="1916113"/>
            <a:ext cx="6105525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Elkapacitet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135868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8138" y="1920875"/>
            <a:ext cx="62245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Kraftvarmeandel af termisk el- og fjernvarmeproduktion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489952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44588" y="1736725"/>
            <a:ext cx="6850062" cy="42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Varmelevering 2023 opdelt på anlæggenes primære brændsel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803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494961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9250" y="2227263"/>
            <a:ext cx="5840413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Fjernvarmeproduktion fordelt efter produktionsanlæg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482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9920800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5113" y="1747838"/>
            <a:ext cx="6226175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3600" dirty="0" smtClean="0"/>
              <a:t>Fjernvarmeproduktion fordelt efter anvendt brændsel, procentvis fordeling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865853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65263" y="1765300"/>
            <a:ext cx="6032500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 energiforbrug og korrigeret bruttoenergiforbrug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67058" y="156172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745482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1800" y="1906588"/>
            <a:ext cx="5597525" cy="39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516" y="16307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5234871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9075" y="1920875"/>
            <a:ext cx="6456363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energivarer efter konvertering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70566" y="163589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63589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3611532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1438" y="1954213"/>
            <a:ext cx="6103937" cy="40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Selvforsyningsgrad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54721175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65238" y="1654175"/>
            <a:ext cx="6332537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Bruttoenergiforbrug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77176" y="153129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28254" y="15617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387589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98613" y="1892300"/>
            <a:ext cx="6270625" cy="40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anvendelser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70797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6581566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4163" y="2047875"/>
            <a:ext cx="58261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77358994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8925" y="1955800"/>
            <a:ext cx="5957888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sz="4400" dirty="0" smtClean="0"/>
              <a:t>Bruttoenergiforbrug og endeligt energiforbrug pr. mio. DKK, BNP (intensitet)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88250" y="221303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BNP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4417353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5300" y="2536825"/>
            <a:ext cx="5307013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Endeligt elforbrug på anvendelsesområder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3854301" y="199122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1396912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5275" y="2238375"/>
            <a:ext cx="6161088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926309" y="176277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2104758" y="17807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603594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6675" y="2262188"/>
            <a:ext cx="7123113" cy="36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422843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6213" y="2097088"/>
            <a:ext cx="624363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transport fordelt på drivmidler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40762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46213" y="2014538"/>
            <a:ext cx="6402387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til vejtransport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905920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73125" y="1492250"/>
            <a:ext cx="7391400" cy="44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person- og godstransport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4849607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1938" y="2017713"/>
            <a:ext cx="6015037" cy="40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Primær energiproduktion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270125" y="131353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222783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25575" y="1687513"/>
            <a:ext cx="5748338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til persontransport fordelt på transportmidler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2427" y="173092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3113776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39875" y="1989138"/>
            <a:ext cx="5786438" cy="38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godstransport fordelt på transportform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4470930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14488" y="2135188"/>
            <a:ext cx="5995987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638277" y="190457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180249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23975" y="2265363"/>
            <a:ext cx="7042150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400" dirty="0" smtClean="0"/>
              <a:t>Energiforbrug i produktions-erhverv fordelt på energivarer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0318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8124913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7650" y="2039938"/>
            <a:ext cx="6115050" cy="393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6635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57752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39487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17650" y="1958975"/>
            <a:ext cx="6034088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Elforbrugets andel af det samlede energiforbrug i eget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20533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971289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4788" y="2328863"/>
            <a:ext cx="6184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8769539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6675" y="2027238"/>
            <a:ext cx="627856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fremstillingsvirksomhed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10285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8366500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955800"/>
            <a:ext cx="5740400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755452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DKK, BVT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5509696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3350" y="2143125"/>
            <a:ext cx="63277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4871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55452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DKK, BVT (2020-priser, kædede værdier)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68594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3500" y="2181225"/>
            <a:ext cx="646906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Reserver og betingede ressourcer for olie og gas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4914956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719138" y="1597025"/>
            <a:ext cx="7191375" cy="47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fremstillingsvirksomhed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5545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677958" y="203710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 pr. beskæftiget</a:t>
            </a: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165591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60463" y="2371725"/>
            <a:ext cx="6797675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Energi- og elforbrug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54101" y="172445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71561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6487611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996950" y="2105025"/>
            <a:ext cx="7142163" cy="37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55178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5517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056065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28725" y="1820863"/>
            <a:ext cx="640715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200" dirty="0" smtClean="0"/>
              <a:t>Energiforbrugets sammensætning i handels- og serviceerhverv</a:t>
            </a:r>
            <a:endParaRPr lang="da-DK" sz="4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7031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7940940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8325" y="1998663"/>
            <a:ext cx="5564188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76226" y="17287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7756085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25588" y="1997075"/>
            <a:ext cx="6029325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05908" y="172178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92493" y="174928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41833966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73188" y="2024063"/>
            <a:ext cx="6411912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Elforbrug fordelt på 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70220" y="155917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8502878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93850" y="1838325"/>
            <a:ext cx="6034088" cy="38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Energiintensitet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861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2020-priser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854301" y="186488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4097563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04888" y="2138363"/>
            <a:ext cx="6670675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err="1" smtClean="0"/>
              <a:t>Elintensitet</a:t>
            </a:r>
            <a:r>
              <a:rPr lang="da-DK" dirty="0" smtClean="0"/>
              <a:t>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238418" y="173396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 pr. mio. DKK BVT i 2020-priser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776226" y="17282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11983562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28700" y="2041525"/>
            <a:ext cx="6661150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pr. beskæftiget i handels- og serviceerhverv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045989" y="185823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GJ pr.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beskæftiget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8733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010975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93788" y="2127250"/>
            <a:ext cx="6534150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Naturgasforbrug og </a:t>
            </a:r>
            <a:r>
              <a:rPr lang="da-DK" dirty="0" err="1" smtClean="0"/>
              <a:t>flaring</a:t>
            </a:r>
            <a:r>
              <a:rPr lang="da-DK" dirty="0" smtClean="0"/>
              <a:t> på platforme i Nordsøen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8238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560859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49363" y="2125663"/>
            <a:ext cx="60023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47410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9977048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92200" y="1814513"/>
            <a:ext cx="6578600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Husholdningers forbrug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89406" y="161143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6226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7022724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7325" y="1901825"/>
            <a:ext cx="61372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 pr. husholdning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1344" y="154496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10285" y="154496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3684918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43013" y="1882775"/>
            <a:ext cx="6515100" cy="3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smtClean="0"/>
              <a:t>Husholdningers </a:t>
            </a:r>
            <a:r>
              <a:rPr lang="da-DK" sz="4000" dirty="0"/>
              <a:t>v</a:t>
            </a:r>
            <a:r>
              <a:rPr lang="da-DK" sz="4000" dirty="0" smtClean="0"/>
              <a:t>edvarende </a:t>
            </a:r>
            <a:r>
              <a:rPr lang="da-DK" sz="4000" dirty="0"/>
              <a:t>energiforbrug fordelt på </a:t>
            </a:r>
            <a:r>
              <a:rPr lang="da-DK" sz="4000" dirty="0" smtClean="0"/>
              <a:t>energivarer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151777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28800" y="2319338"/>
            <a:ext cx="5708650" cy="3719512"/>
          </a:xfrm>
          <a:prstGeom prst="rect">
            <a:avLst/>
          </a:prstGeom>
        </p:spPr>
      </p:pic>
      <p:sp>
        <p:nvSpPr>
          <p:cNvPr id="8" name="Tekstboks 2"/>
          <p:cNvSpPr txBox="1"/>
          <p:nvPr/>
        </p:nvSpPr>
        <p:spPr>
          <a:xfrm>
            <a:off x="1838077" y="19427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til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78109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941170" y="176801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253842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82713" y="2073275"/>
            <a:ext cx="6343650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Nettoenergiforbrug og tab ved opvarmning i boliger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6596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Klimakorrigeret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5618807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63675" y="2014538"/>
            <a:ext cx="6224588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Privat forbrug og elforbrug i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37010" y="175842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Indeks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38952502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5738" y="2030413"/>
            <a:ext cx="6292850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Husholdningernes bestand af </a:t>
            </a:r>
            <a:r>
              <a:rPr lang="da-DK" dirty="0" err="1" smtClean="0"/>
              <a:t>elapparater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4816" y="155917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stk.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192749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82738" y="1847850"/>
            <a:ext cx="6221412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Husholdningsapparaters specifikke elforbrug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60245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kWh/år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73954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0950" y="1879600"/>
            <a:ext cx="6288088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fra energiforbrug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66289" y="171561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27485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2425" y="2038350"/>
            <a:ext cx="5892800" cy="38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Produktion af vedvarende energi fordelt på energivarer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06570" y="157691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936900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5900" y="1990725"/>
            <a:ext cx="5603875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20186" y="183858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8254" y="18429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842684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5750" y="2173288"/>
            <a:ext cx="58197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600" dirty="0" smtClean="0"/>
              <a:t>CO</a:t>
            </a:r>
            <a:r>
              <a:rPr lang="da-DK" sz="4600" baseline="-25000" dirty="0" smtClean="0"/>
              <a:t>2</a:t>
            </a:r>
            <a:r>
              <a:rPr lang="da-DK" sz="4600" dirty="0" smtClean="0"/>
              <a:t>-emissioner pr. brændsels-enhed og pr. kWh el</a:t>
            </a:r>
            <a:endParaRPr lang="da-DK" sz="4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021792" y="174915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Gram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1532386" y="174915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Kg pr. 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71307" y="171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9" name="Billede 8"/>
          <p:cNvPicPr/>
          <p:nvPr>
            <p:extLst>
              <p:ext uri="{D42A27DB-BD31-4B8C-83A1-F6EECF244321}">
                <p14:modId xmlns:p14="http://schemas.microsoft.com/office/powerpoint/2010/main" val="4725819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1463" y="2025650"/>
            <a:ext cx="5986462" cy="40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Faktiske CO</a:t>
            </a:r>
            <a:r>
              <a:rPr lang="da-DK" baseline="-25000" dirty="0" smtClean="0"/>
              <a:t>2</a:t>
            </a:r>
            <a:r>
              <a:rPr lang="da-DK" dirty="0" smtClean="0"/>
              <a:t>-emissioner fordelt på sektorer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71561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59948446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12875" y="1990725"/>
            <a:ext cx="6075363" cy="408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-emissioner ved slutforbrug af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275675" y="170318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025640" y="17483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Korrigeret</a:t>
            </a:r>
            <a:endParaRPr 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9036469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1763" y="1966913"/>
            <a:ext cx="6111875" cy="41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Emissioner af drivhusgasser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445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4501570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1438" y="1968500"/>
            <a:ext cx="5995987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800200"/>
          </a:xfrm>
        </p:spPr>
        <p:txBody>
          <a:bodyPr/>
          <a:lstStyle/>
          <a:p>
            <a:r>
              <a:rPr lang="da-DK" sz="3200" dirty="0"/>
              <a:t>Faktiske nettoemissioner af drivhusgasser fordelt på oprindelse i </a:t>
            </a:r>
            <a:r>
              <a:rPr lang="da-DK" sz="3200" dirty="0" smtClean="0"/>
              <a:t>2022</a:t>
            </a:r>
            <a:endParaRPr lang="da-DK" sz="32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036810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17997" y="1736012"/>
            <a:ext cx="6054725" cy="431006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100550" y="5087565"/>
            <a:ext cx="30482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000" dirty="0" smtClean="0"/>
              <a:t>Faktiske nettoemissioner af drivhusgasser fordelt på oprindelse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406029" y="167371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CO</a:t>
            </a:r>
            <a:r>
              <a:rPr lang="da-DK" sz="1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-ækvivalent 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672806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77889" y="1981487"/>
            <a:ext cx="6702624" cy="4341526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238677" y="4929123"/>
            <a:ext cx="19100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* Affaldsdeponier mm.: Deponi af affald, Spildevandsrensning, Andet affald (bioforgasning mm.), Indirekte CO2-emissioner</a:t>
            </a:r>
          </a:p>
          <a:p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263029"/>
            <a:ext cx="8233887" cy="1728192"/>
          </a:xfrm>
        </p:spPr>
        <p:txBody>
          <a:bodyPr/>
          <a:lstStyle/>
          <a:p>
            <a:r>
              <a:rPr lang="da-DK" sz="4000" dirty="0" smtClean="0"/>
              <a:t>Faktiske CO</a:t>
            </a:r>
            <a:r>
              <a:rPr lang="da-DK" sz="4000" baseline="-25000" dirty="0" smtClean="0"/>
              <a:t>2</a:t>
            </a:r>
            <a:r>
              <a:rPr lang="da-DK" sz="4000" dirty="0" smtClean="0"/>
              <a:t>-emissioner fra energiforbrug i 2023, kvote- og ikke-kvoteomfattet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99854" y="20651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3825349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06575" y="2284413"/>
            <a:ext cx="5524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erhverv og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829965" y="170064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854014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11325" y="2052638"/>
            <a:ext cx="5405438" cy="39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i produktionserhverv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45989" y="1747678"/>
            <a:ext cx="25971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312250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62100" y="2076450"/>
            <a:ext cx="5837238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affald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7216" y="133327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8672527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7313" y="1604963"/>
            <a:ext cx="60642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Energiudgifter fordelt på brændsler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68201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407271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6563" y="1982788"/>
            <a:ext cx="5591175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Provenu af energi-, CO</a:t>
            </a:r>
            <a:r>
              <a:rPr lang="da-DK" baseline="-25000" dirty="0" smtClean="0"/>
              <a:t>2</a:t>
            </a:r>
            <a:r>
              <a:rPr lang="da-DK" dirty="0" smtClean="0"/>
              <a:t>- og svovlafgifter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36945" y="170940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8372036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36688" y="2039938"/>
            <a:ext cx="5837237" cy="40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Energiudgift og afgifts-provenu i faste 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78037" y="185707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faste 2022-priser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6201335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63663" y="2187575"/>
            <a:ext cx="5775325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Værdi af råolie- og naturgasproduktion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89791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601670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217738"/>
            <a:ext cx="5297487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Eksport af energiteknologi </a:t>
            </a:r>
            <a:br>
              <a:rPr lang="da-DK" dirty="0" smtClean="0"/>
            </a:br>
            <a:r>
              <a:rPr lang="da-DK" dirty="0" smtClean="0"/>
              <a:t>og -udstyr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117997" y="184600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Mia. 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335544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84350" y="2128838"/>
            <a:ext cx="5534025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råolie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Energistyrelsen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78790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*Priserne for 2022 dækker alene 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første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halvår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829965" y="1281455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pr. tønde, gennemsnitlige årspriser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1767008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60475" y="1766888"/>
            <a:ext cx="6110288" cy="39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-priser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5591-981E-4A58-B0B3-7DB132FEA237}" type="datetime2">
              <a:rPr lang="da-DK" smtClean="0"/>
              <a:t>25. oktober 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50771935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258888" y="1930400"/>
            <a:ext cx="6348412" cy="4022725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1406029" y="161153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076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Spotmarkedspriser på 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49070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122807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57313" y="1844675"/>
            <a:ext cx="5834062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334021" y="163857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løbende 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6563774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92213" y="1960563"/>
            <a:ext cx="6034087" cy="39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Energipriser for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70318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DKK, 2023-priser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395629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6225" y="1987550"/>
            <a:ext cx="6173788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Forbrug af vedvarende energi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94602" y="137654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18593824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7813" y="1684338"/>
            <a:ext cx="58928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Elpriser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69714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01350287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76375" y="1958975"/>
            <a:ext cx="5802313" cy="3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Naturgaspriser for erhvervskunder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Eurostat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</a:t>
            </a:r>
            <a:r>
              <a:rPr lang="da-DK" sz="1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da-DK" sz="1400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25944478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0988" y="2001838"/>
            <a:ext cx="5757862" cy="38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Benzinpriser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7" name="Tekstboks 3"/>
          <p:cNvSpPr txBox="1"/>
          <p:nvPr/>
        </p:nvSpPr>
        <p:spPr>
          <a:xfrm>
            <a:off x="469925" y="58076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Kilde: Oil Bulletin, EU-kommissionen </a:t>
            </a:r>
            <a:endParaRPr lang="da-DK" sz="1400" dirty="0"/>
          </a:p>
        </p:txBody>
      </p:sp>
      <p:sp>
        <p:nvSpPr>
          <p:cNvPr id="3" name="Tekstboks 2"/>
          <p:cNvSpPr txBox="1"/>
          <p:nvPr/>
        </p:nvSpPr>
        <p:spPr>
          <a:xfrm>
            <a:off x="1645492" y="16151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liter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9735938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6525" y="1922463"/>
            <a:ext cx="5770563" cy="3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Forbrugerprisens sammen-sætning, husholdninger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148932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92213" y="1720850"/>
            <a:ext cx="6365875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Elpriser for husholdninger* 1997-2024 (pr. 1. januar)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7957" y="158936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øre pr.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632316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35088" y="1935163"/>
            <a:ext cx="5808662" cy="3743325"/>
          </a:xfrm>
          <a:prstGeom prst="rect">
            <a:avLst/>
          </a:prstGeom>
        </p:spPr>
      </p:pic>
      <p:sp>
        <p:nvSpPr>
          <p:cNvPr id="9" name="Tekstboks 2"/>
          <p:cNvSpPr txBox="1"/>
          <p:nvPr/>
        </p:nvSpPr>
        <p:spPr>
          <a:xfrm>
            <a:off x="922493" y="5717094"/>
            <a:ext cx="746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*Gennemsnitlige elpris for husholdningskunder med et årsforbrug på 4000 kWh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b="1" dirty="0"/>
              <a:t>Naturgaspris for husholdninger </a:t>
            </a:r>
            <a:r>
              <a:rPr lang="da-DK" sz="4000" b="1" dirty="0" smtClean="0"/>
              <a:t>2018H1-2023H2</a:t>
            </a:r>
            <a:r>
              <a:rPr lang="da-DK" sz="4000" dirty="0"/>
              <a:t/>
            </a:r>
            <a:br>
              <a:rPr lang="da-DK" sz="4000" dirty="0"/>
            </a:b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686973" y="18280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pr. m3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6628544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6400" y="2174875"/>
            <a:ext cx="6005513" cy="37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</a:t>
            </a:r>
            <a:r>
              <a:rPr lang="da-DK" sz="4400" dirty="0" smtClean="0"/>
              <a:t> af vedvarende energi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sp>
        <p:nvSpPr>
          <p:cNvPr id="16" name="Tekstboks 7"/>
          <p:cNvSpPr txBox="1"/>
          <p:nvPr/>
        </p:nvSpPr>
        <p:spPr>
          <a:xfrm>
            <a:off x="1776514" y="155917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Exajoules</a:t>
            </a:r>
            <a:endParaRPr lang="da-DK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569063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1638" y="1939925"/>
            <a:ext cx="5792787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Forbrug af olie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70314" y="155969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40876820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8463" y="2151063"/>
            <a:ext cx="5586412" cy="3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Energiforbrug fordelt på regioner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Energistyrelsen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406029" y="156172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Mio. ton oliækvivalent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9995237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90663" y="1935163"/>
            <a:ext cx="56610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2263</TotalTime>
  <Words>1185</Words>
  <Application>Microsoft Office PowerPoint</Application>
  <PresentationFormat>Brugerdefineret</PresentationFormat>
  <Paragraphs>423</Paragraphs>
  <Slides>98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Energistatistik</vt:lpstr>
      <vt:lpstr>Bruttoenergiforbrug og  CO2-emissioner</vt:lpstr>
      <vt:lpstr>Selvforsyningsgrad</vt:lpstr>
      <vt:lpstr>Primær energiproduktion</vt:lpstr>
      <vt:lpstr>Reserver og betingede ressourcer for olie og gas</vt:lpstr>
      <vt:lpstr>Naturgasforbrug og flaring på platforme i Nordsøen</vt:lpstr>
      <vt:lpstr>Produktion af vedvarende energi fordelt på energivarer</vt:lpstr>
      <vt:lpstr>Forbrug af affald</vt:lpstr>
      <vt:lpstr>Forbrug af vedvarende energi</vt:lpstr>
      <vt:lpstr>Vedvarende energi – forbrug fordelt på energivarer</vt:lpstr>
      <vt:lpstr>Anvendelse af vedvarende energi i 2023</vt:lpstr>
      <vt:lpstr>Bionaturgasandel af ledningsgassen</vt:lpstr>
      <vt:lpstr>Andel af vedvarende energi iflg. EU-opgørelse</vt:lpstr>
      <vt:lpstr>Vindkraftkapacitet og vindkrafts andel af indenlandsk elforsyning</vt:lpstr>
      <vt:lpstr>Vindkraft på land fordelt på kommuner 2023</vt:lpstr>
      <vt:lpstr>Vindkapacitet efter anlægsstørrelse</vt:lpstr>
      <vt:lpstr>Vindkraftproduktion efter anlægsstørrelse</vt:lpstr>
      <vt:lpstr>Elproduktion fordelt efter produktionsform</vt:lpstr>
      <vt:lpstr>Elproduktion fordelt efter anvendt brændsel</vt:lpstr>
      <vt:lpstr>Andre brændsler end kul til elproduktion</vt:lpstr>
      <vt:lpstr>Nettoeksport af el fordelt på lande</vt:lpstr>
      <vt:lpstr>Elkapacitet</vt:lpstr>
      <vt:lpstr>Kraftvarmeandel af termisk el- og fjernvarmeproduktion</vt:lpstr>
      <vt:lpstr>Varmelevering 2023 opdelt på anlæggenes primære brændsel</vt:lpstr>
      <vt:lpstr>Fjernvarmeproduktion fordelt efter produktionsanlæg</vt:lpstr>
      <vt:lpstr>Fjernvarmeproduktion fordelt efter anvendt brændsel, procentvis fordeling</vt:lpstr>
      <vt:lpstr>Faktisk energiforbrug og korrigeret bruttoenergiforbrug</vt:lpstr>
      <vt:lpstr>Bruttoenergiforbrug fordelt på brændsler</vt:lpstr>
      <vt:lpstr>Bruttoenergiforbrug fordelt på energivarer efter konvertering</vt:lpstr>
      <vt:lpstr>Bruttoenergiforbrug fordelt på anvendelser</vt:lpstr>
      <vt:lpstr>Endeligt energiforbrug fordelt på anvendelser</vt:lpstr>
      <vt:lpstr>Endeligt energiforbrug fordelt på energivarer</vt:lpstr>
      <vt:lpstr>Bruttoenergiforbrug og endeligt energiforbrug pr. mio. DKK, BNP (intensitet)</vt:lpstr>
      <vt:lpstr>Endeligt elforbrug på anvendelsesområder</vt:lpstr>
      <vt:lpstr>Elforbrugets andel af det samlede energiforbrug</vt:lpstr>
      <vt:lpstr>Energiforbrug til transport fordelt på transportform</vt:lpstr>
      <vt:lpstr>Energiforbrug til transport fordelt på drivmidler</vt:lpstr>
      <vt:lpstr>Energiforbrug til vejtransport</vt:lpstr>
      <vt:lpstr>Energiforbrug fordelt på person- og godstransport</vt:lpstr>
      <vt:lpstr>Energiforbrug til persontransport fordelt på transportmidler</vt:lpstr>
      <vt:lpstr>Energiforbrug til godstransport fordelt på transportform</vt:lpstr>
      <vt:lpstr>Energi- og elforbrug i produktionserhverv</vt:lpstr>
      <vt:lpstr>Energiforbrug i produktions-erhverv fordelt på energivarer</vt:lpstr>
      <vt:lpstr>Energiforbrug fordelt på produktionserhverv</vt:lpstr>
      <vt:lpstr>Elforbrugets andel af det samlede energiforbrug i eget erhverv</vt:lpstr>
      <vt:lpstr>Energi- og elforbrug i fremstillingsvirksomhed</vt:lpstr>
      <vt:lpstr>Energiforbrugets sammensætning i fremstillingsvirksomhed</vt:lpstr>
      <vt:lpstr>Energiintensitet i produktionserhverv</vt:lpstr>
      <vt:lpstr>Elintensitet i produktionserhverv</vt:lpstr>
      <vt:lpstr>Energiforbrug pr. beskæftiget i fremstillingsvirksomhed</vt:lpstr>
      <vt:lpstr>Energi- og elforbrug i handels- og serviceerhverv</vt:lpstr>
      <vt:lpstr>Energiforbrug fordelt på energivarer</vt:lpstr>
      <vt:lpstr>Energiforbrugets sammensætning i handels- og serviceerhverv</vt:lpstr>
      <vt:lpstr>Energiforbrug fordelt på erhverv</vt:lpstr>
      <vt:lpstr>Energiforbrug til opvarmning i handels- og serviceerhverv</vt:lpstr>
      <vt:lpstr>Elforbrug fordelt på erhverv</vt:lpstr>
      <vt:lpstr>Energiintensitet i handels- og serviceerhverv</vt:lpstr>
      <vt:lpstr>Elintensitet i handels- og serviceerhverv</vt:lpstr>
      <vt:lpstr>Energiforbrug pr. beskæftiget i handels- og serviceerhverv</vt:lpstr>
      <vt:lpstr>Energiforbrug i husholdninger</vt:lpstr>
      <vt:lpstr>Husholdningers forbrug fordelt på energivarer</vt:lpstr>
      <vt:lpstr>Energiforbrug pr. husholdning</vt:lpstr>
      <vt:lpstr>Husholdningers vedvarende energiforbrug fordelt på energivarer</vt:lpstr>
      <vt:lpstr>Energiforbrug til opvarmning i boliger</vt:lpstr>
      <vt:lpstr>Nettoenergiforbrug og tab ved opvarmning i boliger</vt:lpstr>
      <vt:lpstr>Privat forbrug og elforbrug i husholdninger</vt:lpstr>
      <vt:lpstr>Husholdningernes bestand af elapparater</vt:lpstr>
      <vt:lpstr>Husholdningsapparaters specifikke elforbrug</vt:lpstr>
      <vt:lpstr>CO2-emissioner fra energiforbrug</vt:lpstr>
      <vt:lpstr>CO2-emissioner fordelt på brændsler</vt:lpstr>
      <vt:lpstr>CO2-emissioner pr. brændsels-enhed og pr. kWh el</vt:lpstr>
      <vt:lpstr>Faktiske CO2-emissioner fordelt på sektorer</vt:lpstr>
      <vt:lpstr>CO2-emissioner ved slutforbrug af energi</vt:lpstr>
      <vt:lpstr>Emissioner af drivhusgasser</vt:lpstr>
      <vt:lpstr>Faktiske nettoemissioner af drivhusgasser fordelt på oprindelse i 2022</vt:lpstr>
      <vt:lpstr>Faktiske nettoemissioner af drivhusgasser fordelt på oprindelse</vt:lpstr>
      <vt:lpstr>Faktiske CO2-emissioner fra energiforbrug i 2023, kvote- og ikke-kvoteomfattet</vt:lpstr>
      <vt:lpstr>Energiudgifter i erhverv og husholdninger</vt:lpstr>
      <vt:lpstr>Energiudgifter i produktionserhverv</vt:lpstr>
      <vt:lpstr>Energiudgifter fordelt på brændsler</vt:lpstr>
      <vt:lpstr>Provenu af energi-, CO2- og svovlafgifter</vt:lpstr>
      <vt:lpstr>Energiudgift og afgifts-provenu i faste priser</vt:lpstr>
      <vt:lpstr>Værdi af råolie- og naturgasproduktion</vt:lpstr>
      <vt:lpstr>Eksport af energiteknologi  og -udstyr</vt:lpstr>
      <vt:lpstr>Spotmarkedspriser på råolie</vt:lpstr>
      <vt:lpstr>CO2-priser</vt:lpstr>
      <vt:lpstr>Spotmarkedspriser på el</vt:lpstr>
      <vt:lpstr>Energipriser for husholdninger</vt:lpstr>
      <vt:lpstr>Energipriser for husholdninger</vt:lpstr>
      <vt:lpstr>Elpriser for erhvervskunder</vt:lpstr>
      <vt:lpstr>Naturgaspriser for erhvervskunder</vt:lpstr>
      <vt:lpstr>Benzinpriser</vt:lpstr>
      <vt:lpstr>Forbrugerprisens sammen-sætning, husholdninger</vt:lpstr>
      <vt:lpstr>Elpriser for husholdninger* 1997-2024 (pr. 1. januar)</vt:lpstr>
      <vt:lpstr>Naturgaspris for husholdninger 2018H1-2023H2 </vt:lpstr>
      <vt:lpstr>Forbrug af vedvarende energi</vt:lpstr>
      <vt:lpstr>Forbrug af olie fordelt på regioner</vt:lpstr>
      <vt:lpstr>Energiforbrug fordelt på regioner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Carmela Moreno</cp:lastModifiedBy>
  <cp:revision>303</cp:revision>
  <dcterms:created xsi:type="dcterms:W3CDTF">2016-06-01T09:27:26Z</dcterms:created>
  <dcterms:modified xsi:type="dcterms:W3CDTF">2024-10-25T07:44:51Z</dcterms:modified>
</cp:coreProperties>
</file>