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54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5" r:id="rId96"/>
    <p:sldId id="351" r:id="rId97"/>
    <p:sldId id="352" r:id="rId98"/>
    <p:sldId id="353" r:id="rId99"/>
  </p:sldIdLst>
  <p:sldSz cx="9148763" cy="6862763"/>
  <p:notesSz cx="6858000" cy="9144000"/>
  <p:defaultTextStyle>
    <a:defPPr>
      <a:defRPr lang="da-DK"/>
    </a:defPPr>
    <a:lvl1pPr marL="0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Pedersen" initials="EP" lastIdx="2" clrIdx="0">
    <p:extLst>
      <p:ext uri="{19B8F6BF-5375-455C-9EA6-DF929625EA0E}">
        <p15:presenceInfo xmlns:p15="http://schemas.microsoft.com/office/powerpoint/2012/main" userId="S-1-5-21-2100284113-1573851820-878952375-318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64" d="100"/>
          <a:sy n="64" d="100"/>
        </p:scale>
        <p:origin x="880" y="56"/>
      </p:cViewPr>
      <p:guideLst>
        <p:guide orient="horz" pos="2162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59027777777777E-2"/>
          <c:y val="5.0925925925925923E-2"/>
          <c:w val="0.85444969135802473"/>
          <c:h val="0.70560229276895947"/>
        </c:manualLayout>
      </c:layout>
      <c:lineChart>
        <c:grouping val="standard"/>
        <c:varyColors val="0"/>
        <c:ser>
          <c:idx val="0"/>
          <c:order val="0"/>
          <c:tx>
            <c:strRef>
              <c:f>Overblik!$A$9</c:f>
              <c:strCache>
                <c:ptCount val="1"/>
                <c:pt idx="0">
                  <c:v>Bruttoenergiforbrug, korrigeret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[0]!d_overblik_årstal</c:f>
              <c:strCache>
                <c:ptCount val="29"/>
                <c:pt idx="0">
                  <c:v>1990</c:v>
                </c:pt>
                <c:pt idx="5">
                  <c:v>'95</c:v>
                </c:pt>
                <c:pt idx="10">
                  <c:v>'00</c:v>
                </c:pt>
                <c:pt idx="15">
                  <c:v>'05</c:v>
                </c:pt>
                <c:pt idx="20">
                  <c:v>'10</c:v>
                </c:pt>
                <c:pt idx="25">
                  <c:v>'15</c:v>
                </c:pt>
                <c:pt idx="28">
                  <c:v>'19</c:v>
                </c:pt>
              </c:strCache>
            </c:strRef>
          </c:cat>
          <c:val>
            <c:numRef>
              <c:f>[0]!d_overblik_brutto90</c:f>
              <c:numCache>
                <c:formatCode>0.0</c:formatCode>
                <c:ptCount val="29"/>
                <c:pt idx="0">
                  <c:v>100</c:v>
                </c:pt>
                <c:pt idx="1">
                  <c:v>101.27248307487069</c:v>
                </c:pt>
                <c:pt idx="2">
                  <c:v>101.25495328340234</c:v>
                </c:pt>
                <c:pt idx="3">
                  <c:v>100.49273947303124</c:v>
                </c:pt>
                <c:pt idx="4">
                  <c:v>101.26665397424814</c:v>
                </c:pt>
                <c:pt idx="5">
                  <c:v>102.57293695435708</c:v>
                </c:pt>
                <c:pt idx="6">
                  <c:v>102.91151900319289</c:v>
                </c:pt>
                <c:pt idx="7">
                  <c:v>103.60405035842028</c:v>
                </c:pt>
                <c:pt idx="8">
                  <c:v>102.43845939470064</c:v>
                </c:pt>
                <c:pt idx="9">
                  <c:v>102.75074208718651</c:v>
                </c:pt>
                <c:pt idx="10">
                  <c:v>102.42439922861652</c:v>
                </c:pt>
                <c:pt idx="11">
                  <c:v>102.1725654289227</c:v>
                </c:pt>
                <c:pt idx="12">
                  <c:v>100.9574813382302</c:v>
                </c:pt>
                <c:pt idx="13">
                  <c:v>101.69032508707829</c:v>
                </c:pt>
                <c:pt idx="14">
                  <c:v>102.49996003766597</c:v>
                </c:pt>
                <c:pt idx="15">
                  <c:v>103.80969581444721</c:v>
                </c:pt>
                <c:pt idx="16">
                  <c:v>105.42543614379136</c:v>
                </c:pt>
                <c:pt idx="17">
                  <c:v>106.62958224775367</c:v>
                </c:pt>
                <c:pt idx="18">
                  <c:v>105.34870683659517</c:v>
                </c:pt>
                <c:pt idx="19">
                  <c:v>99.247239383831044</c:v>
                </c:pt>
                <c:pt idx="20">
                  <c:v>99.427496333028969</c:v>
                </c:pt>
                <c:pt idx="21">
                  <c:v>98.351569526173492</c:v>
                </c:pt>
                <c:pt idx="22">
                  <c:v>95.755970325547267</c:v>
                </c:pt>
                <c:pt idx="23">
                  <c:v>93.408017606748643</c:v>
                </c:pt>
                <c:pt idx="24">
                  <c:v>92.180385815137328</c:v>
                </c:pt>
                <c:pt idx="25">
                  <c:v>92.75874693028085</c:v>
                </c:pt>
                <c:pt idx="26">
                  <c:v>93.849340206441951</c:v>
                </c:pt>
                <c:pt idx="27">
                  <c:v>94.559094320608523</c:v>
                </c:pt>
                <c:pt idx="28">
                  <c:v>91.743291883928734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E-4475-B765-385D4E619585}"/>
            </c:ext>
          </c:extLst>
        </c:ser>
        <c:ser>
          <c:idx val="1"/>
          <c:order val="1"/>
          <c:tx>
            <c:strRef>
              <c:f>Overblik!$A$8</c:f>
              <c:strCache>
                <c:ptCount val="1"/>
                <c:pt idx="0">
                  <c:v>CO2-emissioner, korrigeret</c:v>
                </c:pt>
              </c:strCache>
            </c:strRef>
          </c:tx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[0]!d_overblik_årstal</c:f>
              <c:strCache>
                <c:ptCount val="29"/>
                <c:pt idx="0">
                  <c:v>1990</c:v>
                </c:pt>
                <c:pt idx="5">
                  <c:v>'95</c:v>
                </c:pt>
                <c:pt idx="10">
                  <c:v>'00</c:v>
                </c:pt>
                <c:pt idx="15">
                  <c:v>'05</c:v>
                </c:pt>
                <c:pt idx="20">
                  <c:v>'10</c:v>
                </c:pt>
                <c:pt idx="25">
                  <c:v>'15</c:v>
                </c:pt>
                <c:pt idx="28">
                  <c:v>'19</c:v>
                </c:pt>
              </c:strCache>
            </c:strRef>
          </c:cat>
          <c:val>
            <c:numRef>
              <c:f>[0]!d_overblik_CO2</c:f>
              <c:numCache>
                <c:formatCode>0.0</c:formatCode>
                <c:ptCount val="29"/>
                <c:pt idx="0">
                  <c:v>100</c:v>
                </c:pt>
                <c:pt idx="1">
                  <c:v>101.33031959053851</c:v>
                </c:pt>
                <c:pt idx="2">
                  <c:v>100.12533734123159</c:v>
                </c:pt>
                <c:pt idx="3">
                  <c:v>98.57798370391356</c:v>
                </c:pt>
                <c:pt idx="4">
                  <c:v>98.46016853282616</c:v>
                </c:pt>
                <c:pt idx="5">
                  <c:v>97.868115185717471</c:v>
                </c:pt>
                <c:pt idx="6">
                  <c:v>97.091352616961842</c:v>
                </c:pt>
                <c:pt idx="7">
                  <c:v>95.805362338335073</c:v>
                </c:pt>
                <c:pt idx="8">
                  <c:v>93.31499602264708</c:v>
                </c:pt>
                <c:pt idx="9">
                  <c:v>92.178849435726974</c:v>
                </c:pt>
                <c:pt idx="10">
                  <c:v>90.651417044316531</c:v>
                </c:pt>
                <c:pt idx="11">
                  <c:v>89.75527984565592</c:v>
                </c:pt>
                <c:pt idx="12">
                  <c:v>87.623604033133063</c:v>
                </c:pt>
                <c:pt idx="13">
                  <c:v>86.910117658555961</c:v>
                </c:pt>
                <c:pt idx="14">
                  <c:v>85.653934941049542</c:v>
                </c:pt>
                <c:pt idx="15">
                  <c:v>85.861365558007819</c:v>
                </c:pt>
                <c:pt idx="16">
                  <c:v>88.337050155771806</c:v>
                </c:pt>
                <c:pt idx="17">
                  <c:v>88.313710963950555</c:v>
                </c:pt>
                <c:pt idx="18">
                  <c:v>86.529527490384993</c:v>
                </c:pt>
                <c:pt idx="19">
                  <c:v>80.829019060569124</c:v>
                </c:pt>
                <c:pt idx="20">
                  <c:v>77.043813850374406</c:v>
                </c:pt>
                <c:pt idx="21">
                  <c:v>75.114909228602926</c:v>
                </c:pt>
                <c:pt idx="22">
                  <c:v>72.4110236875472</c:v>
                </c:pt>
                <c:pt idx="23">
                  <c:v>69.628311054010979</c:v>
                </c:pt>
                <c:pt idx="24">
                  <c:v>66.840311777260141</c:v>
                </c:pt>
                <c:pt idx="25">
                  <c:v>64.497195938399571</c:v>
                </c:pt>
                <c:pt idx="26">
                  <c:v>61.466200159681009</c:v>
                </c:pt>
                <c:pt idx="27">
                  <c:v>61.8599537857068</c:v>
                </c:pt>
                <c:pt idx="28">
                  <c:v>57.034743204016451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1E-4475-B765-385D4E619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86784"/>
        <c:axId val="246141312"/>
      </c:lineChart>
      <c:catAx>
        <c:axId val="19608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6141312"/>
        <c:crosses val="autoZero"/>
        <c:auto val="1"/>
        <c:lblAlgn val="ctr"/>
        <c:lblOffset val="100"/>
        <c:tickLblSkip val="1"/>
        <c:noMultiLvlLbl val="0"/>
      </c:catAx>
      <c:valAx>
        <c:axId val="24614131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9608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0081790123456795E-2"/>
          <c:y val="0.84613447971781308"/>
          <c:w val="0.86069382716049381"/>
          <c:h val="0.14266622574955909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a-DK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53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241" y="2236918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7166" y="3154205"/>
            <a:ext cx="8111764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tx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ABA-C485-41A4-BA8F-821116FBE7F3}" type="datetime2">
              <a:rPr lang="da-DK" smtClean="0"/>
              <a:t>4.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3" y="541480"/>
            <a:ext cx="1713419" cy="5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64400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E9D-B260-4B62-B6BD-90379B1BC674}" type="datetime2">
              <a:rPr lang="da-DK" smtClean="0"/>
              <a:t>4. december 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46208" y="1708710"/>
            <a:ext cx="3990450" cy="3942008"/>
          </a:xfrm>
        </p:spPr>
        <p:txBody>
          <a:bodyPr numCol="1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656850" y="1802551"/>
            <a:ext cx="3950121" cy="41628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7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verskrif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7600" cy="6861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235600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6400" y="3153600"/>
            <a:ext cx="3929055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8622" y="6145399"/>
            <a:ext cx="3254127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65FC82-75C7-4647-9EB4-535F140B32DA}" type="datetime2">
              <a:rPr lang="da-DK" smtClean="0"/>
              <a:t>4. december 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14628" y="7173310"/>
            <a:ext cx="2897109" cy="365379"/>
          </a:xfrm>
        </p:spPr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893795" y="6145399"/>
            <a:ext cx="808210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 hasCustomPrompt="1"/>
          </p:nvPr>
        </p:nvSpPr>
        <p:spPr>
          <a:xfrm>
            <a:off x="543600" y="540000"/>
            <a:ext cx="1713600" cy="58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541933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5919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43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89909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8669" y="1918637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591-981E-4A58-B0B3-7DB132FEA237}" type="datetime2">
              <a:rPr lang="da-DK" smtClean="0"/>
              <a:t>4.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80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B44-4615-4B11-B397-C75578C45028}" type="datetime2">
              <a:rPr lang="da-DK" smtClean="0"/>
              <a:t>4.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63C8-582D-4804-A162-CB48499FA38B}" type="datetime2">
              <a:rPr lang="da-DK" smtClean="0"/>
              <a:t>4.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2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2" y="499433"/>
            <a:ext cx="3848630" cy="2643916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57523" y="471282"/>
            <a:ext cx="4071822" cy="5487514"/>
          </a:xfrm>
        </p:spPr>
        <p:txBody>
          <a:bodyPr tIns="0">
            <a:noAutofit/>
          </a:bodyPr>
          <a:lstStyle>
            <a:lvl1pPr marL="371146" indent="-371146">
              <a:buSzPct val="100000"/>
              <a:buFont typeface="Symbol" panose="05050102010706020507" pitchFamily="18" charset="2"/>
              <a:buChar char="¾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01AE-B940-4C1B-84F6-9A471D477BBF}" type="datetime2">
              <a:rPr lang="da-DK" smtClean="0"/>
              <a:t>4.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261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568337" y="0"/>
            <a:ext cx="4580425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6BBC-913A-48EC-BB44-005599E8DE83}" type="datetime2">
              <a:rPr lang="da-DK" smtClean="0"/>
              <a:t>4.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94" y="3131924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4"/>
          </p:nvPr>
        </p:nvSpPr>
        <p:spPr>
          <a:xfrm>
            <a:off x="4568337" y="857"/>
            <a:ext cx="4580426" cy="68610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BCA-7BF0-4EAA-BFD8-193394C4F40E}" type="datetime2">
              <a:rPr lang="da-DK" smtClean="0"/>
              <a:t>4.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00" y="3132000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6728848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1157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billede 15"/>
          <p:cNvSpPr>
            <a:spLocks noGrp="1"/>
          </p:cNvSpPr>
          <p:nvPr>
            <p:ph type="pic" sz="quarter" idx="17" hasCustomPrompt="1"/>
          </p:nvPr>
        </p:nvSpPr>
        <p:spPr>
          <a:xfrm>
            <a:off x="6728848" y="834331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977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506" y="464539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F93-6153-4861-B655-F269DA3048ED}" type="datetime2">
              <a:rPr lang="da-DK" smtClean="0"/>
              <a:t>4. december 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4661157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>
            <a:off x="6710410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>
            <a:off x="538486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>
            <a:off x="2609284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53465" y="2012591"/>
            <a:ext cx="8297380" cy="3674437"/>
          </a:xfrm>
        </p:spPr>
        <p:txBody>
          <a:bodyPr numCol="4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6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439" y="274829"/>
            <a:ext cx="8233887" cy="1143794"/>
          </a:xfrm>
          <a:prstGeom prst="rect">
            <a:avLst/>
          </a:prstGeom>
        </p:spPr>
        <p:txBody>
          <a:bodyPr vert="horz" lIns="91751" tIns="45875" rIns="91751" bIns="45875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439" y="1601313"/>
            <a:ext cx="8233887" cy="4206332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630698" y="6206396"/>
            <a:ext cx="1232615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D6C43E05-5416-43CC-9354-A0F970D8A001}" type="datetime2">
              <a:rPr lang="da-DK" smtClean="0"/>
              <a:t>4. december 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6048" y="6206396"/>
            <a:ext cx="2897109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878555" y="6206396"/>
            <a:ext cx="808210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2" r:id="rId9"/>
    <p:sldLayoutId id="2147483666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17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066" indent="-344066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5476" indent="-286722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886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641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95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150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904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0659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9413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54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09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263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018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3772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2527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1281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036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>Energistatistik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sz="5400" dirty="0" smtClean="0"/>
              <a:t>2019</a:t>
            </a:r>
            <a:br>
              <a:rPr lang="da-DK" sz="5400" dirty="0" smtClean="0"/>
            </a:br>
            <a:endParaRPr lang="da-DK" sz="54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40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Vedvarende energi – 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1342714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6875" y="1973263"/>
            <a:ext cx="5802313" cy="3976687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38077" y="17156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</p:spTree>
    <p:extLst>
      <p:ext uri="{BB962C8B-B14F-4D97-AF65-F5344CB8AC3E}">
        <p14:creationId xmlns:p14="http://schemas.microsoft.com/office/powerpoint/2010/main" val="370471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Anvendelse af vedvarende energi i 2019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0368675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1833562"/>
            <a:ext cx="5759450" cy="390207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16025" y="154645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5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Vedvarende energi – andel af samlet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0578165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787525"/>
            <a:ext cx="5810250" cy="395287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03153" y="16154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7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Andel af vedvarende energi iflg. EU-opgørelse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000792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897063"/>
            <a:ext cx="5810250" cy="401796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82093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7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Vindkraftkapacitet og vindkrafts andel af indenlandsk elforsyning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9505746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4175" y="1765300"/>
            <a:ext cx="5826125" cy="415607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701081" y="15651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</a:p>
        </p:txBody>
      </p:sp>
    </p:spTree>
    <p:extLst>
      <p:ext uri="{BB962C8B-B14F-4D97-AF65-F5344CB8AC3E}">
        <p14:creationId xmlns:p14="http://schemas.microsoft.com/office/powerpoint/2010/main" val="2458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8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Vindkraft på land fordelt på kommuner 2019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0165" y="3227934"/>
            <a:ext cx="1274781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5"/>
          <a:stretch/>
        </p:blipFill>
        <p:spPr>
          <a:xfrm>
            <a:off x="1940022" y="1641010"/>
            <a:ext cx="5256584" cy="4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Vindkapacitet efter anlægsstørrelse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5990605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1724025"/>
            <a:ext cx="5759450" cy="410686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94602" y="15756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 MW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48556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Vindkraftproduktion efter anlægsstørrelse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9205415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1752600"/>
            <a:ext cx="5759450" cy="405606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70314" y="157213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1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Elproduktion</a:t>
            </a:r>
            <a:r>
              <a:rPr lang="da-DK" dirty="0" smtClean="0"/>
              <a:t> fordelt efter produktionsform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647974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1163" y="1655763"/>
            <a:ext cx="5773737" cy="42386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03153" y="155917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3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Elproduktion</a:t>
            </a:r>
            <a:r>
              <a:rPr lang="da-DK" dirty="0" smtClean="0"/>
              <a:t> fordelt efter anvendt brændsel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0930132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2588" y="1724025"/>
            <a:ext cx="5830887" cy="407828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90759" y="16311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og </a:t>
            </a:r>
            <a:br>
              <a:rPr lang="da-DK" dirty="0" smtClean="0"/>
            </a:br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782293" y="155917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sp>
        <p:nvSpPr>
          <p:cNvPr id="2" name="Tekstboks 1"/>
          <p:cNvSpPr txBox="1"/>
          <p:nvPr/>
        </p:nvSpPr>
        <p:spPr>
          <a:xfrm>
            <a:off x="1406029" y="182746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Indeks 1990=100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796567"/>
              </p:ext>
            </p:extLst>
          </p:nvPr>
        </p:nvGraphicFramePr>
        <p:xfrm>
          <a:off x="1550045" y="2135237"/>
          <a:ext cx="56886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9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Andre brændsler end kul til </a:t>
            </a:r>
            <a:r>
              <a:rPr lang="da-DK" dirty="0" err="1" smtClean="0"/>
              <a:t>elproduktion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8822900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3225" y="1889125"/>
            <a:ext cx="5789613" cy="37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2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Nettoeksport af el fordelt på lande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3812073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2588" y="1698625"/>
            <a:ext cx="5830887" cy="397827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82093" y="159421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6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Elkapacitet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2793987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2588" y="1739900"/>
            <a:ext cx="5832475" cy="399256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22053" y="163118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6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Kraftvarmeandel af termisk el- og fjernvarmeproduktion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9998012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1870075"/>
            <a:ext cx="57975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Varmelevering 2019 opdelt på anlæggenes primære brændsel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24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5176331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49413" y="1919213"/>
            <a:ext cx="5837237" cy="409416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82093" y="188031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8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Fjernvarmeproduktion fordelt efter produktionsanlæg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25</a:t>
            </a:fld>
            <a:endParaRPr lang="da-DK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2849782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6400" y="1647825"/>
            <a:ext cx="5781675" cy="43783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82093" y="1482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60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Brændselsforbrug til fjernvarme-produktion, procentvis fordeling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0451016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1649413"/>
            <a:ext cx="5795963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Faktisk energiforbrug og korrigeret bruttoenergiforbrug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27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521855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727200"/>
            <a:ext cx="5826125" cy="41402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67058" y="156172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0509910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846263"/>
            <a:ext cx="5810250" cy="40703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38077" y="16114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516" y="16307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1411876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energivarer efter konvertering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29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7152472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3025" y="1855788"/>
            <a:ext cx="5826125" cy="42100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570566" y="163589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254" y="16358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56617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Selvforsyningsgrad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9839519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65288" y="1545083"/>
            <a:ext cx="5807075" cy="40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anvendelser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2121785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698625"/>
            <a:ext cx="5810250" cy="43275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77176" y="153129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254" y="156172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79290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energiforbrug fordelt på anvendelser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31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8883055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898650"/>
            <a:ext cx="5826125" cy="4122738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76226" y="171561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70797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energiforbrug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32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5447075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811338"/>
            <a:ext cx="5810250" cy="4243387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76226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83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99474" cy="1308571"/>
          </a:xfrm>
        </p:spPr>
        <p:txBody>
          <a:bodyPr/>
          <a:lstStyle/>
          <a:p>
            <a:r>
              <a:rPr lang="da-DK" sz="4400" dirty="0" smtClean="0"/>
              <a:t>Bruttoenergiforbrug og endeligt energiforbrug pr. mio. DKK, BNP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631181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DKK, BNP (2010-priser,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9774065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0213" y="1960563"/>
            <a:ext cx="5803900" cy="40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5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elforbrug på anvendelsesområder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34</a:t>
            </a:fld>
            <a:endParaRPr lang="da-DK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1942777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2201863"/>
            <a:ext cx="5826125" cy="378301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82093" y="19912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792212" y="178506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143300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Elforbrugets andel af det samlede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35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456697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7038" y="2009775"/>
            <a:ext cx="5810250" cy="390207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809629" y="175203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2104758" y="17807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64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transport fordelt på transportform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36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24894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1984375"/>
            <a:ext cx="5767387" cy="399573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38077" y="18274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51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transport fordelt på drivmidler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3126804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2275" y="1949450"/>
            <a:ext cx="5751513" cy="3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til vejtransport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38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0751317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763713"/>
            <a:ext cx="5754687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0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person- og godstransport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39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6201456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851025"/>
            <a:ext cx="5757863" cy="4221163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838077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Primær energiproduktion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9555917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2588" y="1524000"/>
            <a:ext cx="5832475" cy="398621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270125" y="131353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Energiforbrug til persontransport fordelt på transportmidler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9171142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2275" y="1851025"/>
            <a:ext cx="5751513" cy="41656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02427" y="173092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24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godstransport fordelt på transportform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41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15785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960563"/>
            <a:ext cx="5754687" cy="38798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10085" y="1827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25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7554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994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940142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2103438"/>
            <a:ext cx="5810250" cy="3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2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4400" dirty="0" smtClean="0"/>
              <a:t>Energiforbrug i produktions-erhverv fordelt på energivarer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5985918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787525"/>
            <a:ext cx="5826125" cy="410527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82293" y="16114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56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44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5039253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528763"/>
            <a:ext cx="5826125" cy="4481512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82293" y="14674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83805" y="148971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9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Elforbrugets andel af det samlede energiforbrug i eget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45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918080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79600" y="2190750"/>
            <a:ext cx="5381625" cy="3776663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76226" y="20533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1111058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fremstillingsvirksomhed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7554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30003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965325"/>
            <a:ext cx="58102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0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200" dirty="0" smtClean="0"/>
              <a:t>Energiforbrugets sammensætning i fremstillingsvirksomhed</a:t>
            </a:r>
            <a:endParaRPr lang="da-DK" sz="4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47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679892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774825"/>
            <a:ext cx="5826125" cy="422592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10285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224474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Energiintensitet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48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4871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6780336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941513"/>
            <a:ext cx="5810250" cy="410527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22053" y="175545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DKK, BVT (2010-priser,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6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Elintensitet</a:t>
            </a:r>
            <a:r>
              <a:rPr lang="da-DK" dirty="0" smtClean="0"/>
              <a:t>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49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4871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10780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884363"/>
            <a:ext cx="5826125" cy="410527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94061" y="1755452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DKK, BVT (2010-priser,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2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Reserver og betingede ressourcer for olie og gas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0850073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822450"/>
            <a:ext cx="5810250" cy="4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pr. beskæftiget i fremstillingsvirksomhed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7554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2425460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2230438"/>
            <a:ext cx="5810250" cy="36290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77958" y="203710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 pr. beskæftiget</a:t>
            </a:r>
          </a:p>
        </p:txBody>
      </p:sp>
    </p:spTree>
    <p:extLst>
      <p:ext uri="{BB962C8B-B14F-4D97-AF65-F5344CB8AC3E}">
        <p14:creationId xmlns:p14="http://schemas.microsoft.com/office/powerpoint/2010/main" val="2914066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51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278403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49413" y="1965325"/>
            <a:ext cx="5838825" cy="411321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054101" y="172445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71561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339361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52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0480938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7350" y="1758950"/>
            <a:ext cx="5821363" cy="4113213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76226" y="155178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5517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4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200" dirty="0" smtClean="0"/>
              <a:t>Energiforbrugets sammensætning i handels- og serviceerhverv</a:t>
            </a:r>
            <a:endParaRPr lang="da-DK" sz="4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53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7150285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6875" y="1903413"/>
            <a:ext cx="5803900" cy="4100512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82293" y="170318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451210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54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5701796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8938" y="1781175"/>
            <a:ext cx="5818187" cy="4113213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82293" y="155917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23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opvarmning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55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45814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7350" y="1857375"/>
            <a:ext cx="5821363" cy="41148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050325" y="16355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6889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Elforbrug fordelt på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56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1866300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49413" y="1747838"/>
            <a:ext cx="5838825" cy="41148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782293" y="155917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70220" y="155917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54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Energiintensitet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57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8938259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47825" y="1798638"/>
            <a:ext cx="5842000" cy="425291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106124" y="167239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 BVT i 2010-priser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47440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04152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err="1" smtClean="0"/>
              <a:t>Elintensitet</a:t>
            </a:r>
            <a:r>
              <a:rPr lang="da-DK" dirty="0" smtClean="0"/>
              <a:t>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3941" y="17031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0978672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7350" y="1687513"/>
            <a:ext cx="5821363" cy="4370387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29786" y="156988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 BVT i 2010-priser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776226" y="141599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1975533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pr. beskæftiget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59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2901820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47825" y="1846263"/>
            <a:ext cx="5842000" cy="4116387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702305" y="164142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GJ pr.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beskæftiget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6114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37816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Naturgasforbrug og </a:t>
            </a:r>
            <a:r>
              <a:rPr lang="da-DK" dirty="0" err="1" smtClean="0"/>
              <a:t>flaring</a:t>
            </a:r>
            <a:r>
              <a:rPr lang="da-DK" dirty="0" smtClean="0"/>
              <a:t> på platforme i Nordsøen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9584444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1000" y="1885950"/>
            <a:ext cx="5835650" cy="397033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82093" y="178238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</p:spTree>
    <p:extLst>
      <p:ext uri="{BB962C8B-B14F-4D97-AF65-F5344CB8AC3E}">
        <p14:creationId xmlns:p14="http://schemas.microsoft.com/office/powerpoint/2010/main" val="6327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i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6232809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8450" y="1658938"/>
            <a:ext cx="5756275" cy="407987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766069" y="147410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8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Husholdningers 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61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478008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1784350"/>
            <a:ext cx="5759450" cy="40989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789406" y="161143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1787550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pr. husholdning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62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1198482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24013" y="1722438"/>
            <a:ext cx="5757862" cy="40989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21344" y="154496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10285" y="15449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053344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Varmeinstallationer i boliger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9186115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5288" y="1706563"/>
            <a:ext cx="5807075" cy="41211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70314" y="150568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stk.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54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opvarmning i boliger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64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104393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1765300"/>
            <a:ext cx="5759450" cy="410051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78037" y="161965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Indeks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55917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8777434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Nettoenergiforbrug og tab ved opvarmning i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65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4610877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819275"/>
            <a:ext cx="5754687" cy="40957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27216" y="165963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783457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Privat forbrug og elforbrug i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66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3989195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1639888"/>
            <a:ext cx="5759450" cy="43529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550045" y="148971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Indeks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75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Husholdningernes bestand af </a:t>
            </a:r>
            <a:r>
              <a:rPr lang="da-DK" dirty="0" err="1" smtClean="0"/>
              <a:t>elapparater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67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042458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1662113"/>
            <a:ext cx="5759450" cy="4370387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53713" y="149063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stk.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41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Husholdningsapparaters specifikke elforbrug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9033096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1784350"/>
            <a:ext cx="5759450" cy="423386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38077" y="161143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kWh/år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27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fra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69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5562660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4488" y="1863725"/>
            <a:ext cx="5843587" cy="41846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66289" y="171561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4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Produktion af vedvarende energi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7475536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700213"/>
            <a:ext cx="5826125" cy="42767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06570" y="157691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70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5238604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4175" y="1811338"/>
            <a:ext cx="5827713" cy="4186237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702305" y="168213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034321" y="155917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546966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600" dirty="0" smtClean="0"/>
              <a:t>CO</a:t>
            </a:r>
            <a:r>
              <a:rPr lang="da-DK" sz="4600" baseline="-25000" dirty="0" smtClean="0"/>
              <a:t>2</a:t>
            </a:r>
            <a:r>
              <a:rPr lang="da-DK" sz="4600" dirty="0" smtClean="0"/>
              <a:t>-emissioner pr. brændsels-enhed og pr. kWh el</a:t>
            </a:r>
            <a:endParaRPr lang="da-DK" sz="4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71</a:t>
            </a:fld>
            <a:endParaRPr lang="da-DK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8163261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6563" y="1752600"/>
            <a:ext cx="5845175" cy="4297363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6014541" y="156375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Gram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1702786" y="15568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Kg pr. 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34321" y="155917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871283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Faktiske CO</a:t>
            </a:r>
            <a:r>
              <a:rPr lang="da-DK" baseline="-25000" dirty="0" smtClean="0"/>
              <a:t>2</a:t>
            </a:r>
            <a:r>
              <a:rPr lang="da-DK" dirty="0" smtClean="0"/>
              <a:t>-emissioner fordelt på sektorer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72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8598634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771650"/>
            <a:ext cx="5826125" cy="417988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70314" y="167485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240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ved slutforbrug af energi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73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2944864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46238" y="1660525"/>
            <a:ext cx="5845175" cy="4418013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713792" y="154175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034321" y="155917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1571231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Emissioner af drivhusgasser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74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5170685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44650" y="1765300"/>
            <a:ext cx="5848350" cy="421322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406029" y="164459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-ækvivalent 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765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000" dirty="0" smtClean="0"/>
              <a:t>Faktiske nettoemissioner af drivhusgasser fordelt på oprindelse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75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1466182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8938" y="1706563"/>
            <a:ext cx="5819775" cy="4313237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334021" y="1605815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-ækvivalent 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647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Faktiske emissioner fordelt på typer af drivhusgasser i 2018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76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5518124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1954213"/>
            <a:ext cx="5797550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62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263029"/>
            <a:ext cx="8233887" cy="1728192"/>
          </a:xfrm>
        </p:spPr>
        <p:txBody>
          <a:bodyPr/>
          <a:lstStyle/>
          <a:p>
            <a:r>
              <a:rPr lang="da-DK" sz="4000" dirty="0" smtClean="0"/>
              <a:t>Faktiske CO</a:t>
            </a:r>
            <a:r>
              <a:rPr lang="da-DK" sz="4000" baseline="-25000" dirty="0" smtClean="0"/>
              <a:t>2</a:t>
            </a:r>
            <a:r>
              <a:rPr lang="da-DK" sz="4000" dirty="0" smtClean="0"/>
              <a:t>-emissioner fra energiforbrug i 2019, kvote- og ikke-kvoteomfattet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77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3572271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0525" y="2071688"/>
            <a:ext cx="5815013" cy="404971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550045" y="19774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110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i erhverv og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78</a:t>
            </a:fld>
            <a:endParaRPr lang="da-DK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42450892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1652588"/>
            <a:ext cx="5794375" cy="41116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045989" y="155120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325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79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0334582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3225" y="1695450"/>
            <a:ext cx="5788025" cy="4105275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17997" y="1565597"/>
            <a:ext cx="2597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</a:p>
        </p:txBody>
      </p:sp>
    </p:spTree>
    <p:extLst>
      <p:ext uri="{BB962C8B-B14F-4D97-AF65-F5344CB8AC3E}">
        <p14:creationId xmlns:p14="http://schemas.microsoft.com/office/powerpoint/2010/main" val="14948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Forbrug af affald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969993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1549400"/>
            <a:ext cx="5797550" cy="41116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927216" y="133327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</p:spTree>
    <p:extLst>
      <p:ext uri="{BB962C8B-B14F-4D97-AF65-F5344CB8AC3E}">
        <p14:creationId xmlns:p14="http://schemas.microsoft.com/office/powerpoint/2010/main" val="19410566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0566572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1163" y="1854200"/>
            <a:ext cx="5773737" cy="397351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78037" y="168201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583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Provenu af energi-, CO</a:t>
            </a:r>
            <a:r>
              <a:rPr lang="da-DK" baseline="-25000" dirty="0" smtClean="0"/>
              <a:t>2</a:t>
            </a:r>
            <a:r>
              <a:rPr lang="da-DK" dirty="0" smtClean="0"/>
              <a:t>- og svovlafgifter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81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3738666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2750" y="1881188"/>
            <a:ext cx="5770563" cy="410686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94061" y="170318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998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 og afgifts-provenu i faste priser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82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1616122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1163" y="2130425"/>
            <a:ext cx="5773737" cy="39560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78037" y="185707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faste 2018-priser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729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Udgifter til Public Service Obligations (PSO) på </a:t>
            </a:r>
            <a:r>
              <a:rPr lang="da-DK" sz="4400" dirty="0" err="1" smtClean="0"/>
              <a:t>elområdet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8428098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1163" y="1728788"/>
            <a:ext cx="5773737" cy="4344987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78865" y="154953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314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Værdi af råolie- og naturgasproduktion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84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442804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7988" y="2071688"/>
            <a:ext cx="5778500" cy="37782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550045" y="189791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729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Eksport af energiteknologi </a:t>
            </a:r>
            <a:br>
              <a:rPr lang="da-DK" dirty="0" smtClean="0"/>
            </a:br>
            <a:r>
              <a:rPr lang="da-DK" dirty="0" smtClean="0"/>
              <a:t>og -udstyr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85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9097556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3225" y="1573213"/>
            <a:ext cx="5789613" cy="439737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78037" y="151832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570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Spotmarkedspriser på råolie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86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69925" y="5787900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*Priserne for 2020 dækker alene første halvår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5278103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3225" y="1452563"/>
            <a:ext cx="5788025" cy="416401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829965" y="1281455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 pr. tønde, gennemsnitlige årspriser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40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Spotmarkedspriser på 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87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8518517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6875" y="1649413"/>
            <a:ext cx="5802313" cy="416401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334021" y="149070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øre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55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Energipriser for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0511942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1762125"/>
            <a:ext cx="5795963" cy="398303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334021" y="163857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833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Energipriser for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89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871393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6400" y="1895475"/>
            <a:ext cx="5783263" cy="397351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94061" y="170318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2019-priser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Forbrug af vedvarende energi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8631430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587500"/>
            <a:ext cx="5810250" cy="40735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94602" y="137654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Elpriser for erhvervskunder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Eurostat</a:t>
            </a:r>
            <a:endParaRPr lang="da-DK" sz="14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8340618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6875" y="1827213"/>
            <a:ext cx="5803900" cy="40608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70314" y="169714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6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Naturgaspriser for erhvervskunder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91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Eurostat</a:t>
            </a:r>
            <a:endParaRPr lang="da-DK" sz="1400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1901285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4813" y="1776413"/>
            <a:ext cx="5784850" cy="4078287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94061" y="163118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m</a:t>
            </a:r>
            <a:r>
              <a:rPr lang="da-DK" sz="1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da-DK" sz="14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857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Benzinpriser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92</a:t>
            </a:fld>
            <a:endParaRPr lang="da-DK" dirty="0"/>
          </a:p>
        </p:txBody>
      </p:sp>
      <p:sp>
        <p:nvSpPr>
          <p:cNvPr id="7" name="Tekstboks 3"/>
          <p:cNvSpPr txBox="1"/>
          <p:nvPr/>
        </p:nvSpPr>
        <p:spPr>
          <a:xfrm>
            <a:off x="469925" y="580764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Oil Bulletin, EU-kommissionen </a:t>
            </a:r>
            <a:endParaRPr lang="da-DK" sz="14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387426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6400" y="1776413"/>
            <a:ext cx="5783263" cy="402431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45492" y="161519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liter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038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Forbrugerprisens sammen-sætning,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93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9072051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6400" y="1716088"/>
            <a:ext cx="5783263" cy="41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72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Elpriser for husholdninger 1997-2019 (pr. 1. januar)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94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9366387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1646238"/>
            <a:ext cx="5794375" cy="443706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398941" y="156172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øre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52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-priser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95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0329291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2041525"/>
            <a:ext cx="5794375" cy="3913188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1686973" y="182800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EUR/ton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837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Påviste oliereserver ved udgangen af 2019, mia. tønder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96</a:t>
            </a:fld>
            <a:endParaRPr lang="da-DK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>
            <a:fillRect/>
          </a:stretch>
        </p:blipFill>
        <p:spPr bwMode="auto">
          <a:xfrm>
            <a:off x="591344" y="1847205"/>
            <a:ext cx="796607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14463" y="2980085"/>
            <a:ext cx="16240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Nordamerika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244</a:t>
            </a:r>
            <a:endParaRPr lang="da-DK" altLang="da-DK" sz="14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82093" y="4511501"/>
            <a:ext cx="1851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Syd- &amp; Central- </a:t>
            </a:r>
            <a:r>
              <a:rPr lang="da-DK" altLang="da-DK" sz="1400" b="1" dirty="0" err="1"/>
              <a:t>amerika</a:t>
            </a:r>
            <a:endParaRPr lang="da-DK" altLang="da-DK" sz="14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324</a:t>
            </a:r>
            <a:endParaRPr lang="da-DK" altLang="da-DK" sz="14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70325" y="3862784"/>
            <a:ext cx="96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Afrika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 </a:t>
            </a:r>
            <a:r>
              <a:rPr lang="da-DK" altLang="da-DK" sz="1400" b="1" dirty="0" smtClean="0"/>
              <a:t>126</a:t>
            </a:r>
            <a:endParaRPr lang="da-DK" altLang="da-DK" sz="1400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30365" y="3431381"/>
            <a:ext cx="12017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Mellem-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østen</a:t>
            </a:r>
            <a:br>
              <a:rPr lang="da-DK" altLang="da-DK" sz="1400" b="1" dirty="0"/>
            </a:br>
            <a:r>
              <a:rPr lang="da-DK" altLang="da-DK" sz="1400" b="1" dirty="0" smtClean="0"/>
              <a:t>834</a:t>
            </a:r>
            <a:endParaRPr lang="da-DK" altLang="da-DK" sz="1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75200" y="2710656"/>
            <a:ext cx="1201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Europa og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Eurasien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160</a:t>
            </a:r>
            <a:endParaRPr lang="da-DK" altLang="da-DK" sz="1400" b="1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38477" y="4007445"/>
            <a:ext cx="21209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Asien og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Stillehavsområdet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46</a:t>
            </a:r>
            <a:endParaRPr lang="da-DK" alt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32092812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 af olie fordelt på regioner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97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555675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763713"/>
            <a:ext cx="5810250" cy="40894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670314" y="155969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111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regioner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0448332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755775"/>
            <a:ext cx="5824537" cy="408622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06029" y="156172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oliækvivalent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47952"/>
      </p:ext>
    </p:extLst>
  </p:cSld>
  <p:clrMapOvr>
    <a:masterClrMapping/>
  </p:clrMapOvr>
</p:sld>
</file>

<file path=ppt/theme/theme1.xml><?xml version="1.0" encoding="utf-8"?>
<a:theme xmlns:a="http://schemas.openxmlformats.org/drawingml/2006/main" name="EFKM_Ppt_ENS_vDK_01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EFKM_Ppt_ENS_vDK_01</Template>
  <TotalTime>1621</TotalTime>
  <Words>1167</Words>
  <Application>Microsoft Office PowerPoint</Application>
  <PresentationFormat>Brugerdefineret</PresentationFormat>
  <Paragraphs>432</Paragraphs>
  <Slides>98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98</vt:i4>
      </vt:variant>
    </vt:vector>
  </HeadingPairs>
  <TitlesOfParts>
    <vt:vector size="103" baseType="lpstr">
      <vt:lpstr>Arial</vt:lpstr>
      <vt:lpstr>Calibri</vt:lpstr>
      <vt:lpstr>Symbol</vt:lpstr>
      <vt:lpstr>Verdana</vt:lpstr>
      <vt:lpstr>EFKM_Ppt_ENS_vDK_01</vt:lpstr>
      <vt:lpstr>Energistatistik</vt:lpstr>
      <vt:lpstr>Bruttoenergiforbrug og  CO2-emissioner</vt:lpstr>
      <vt:lpstr>Selvforsyningsgrad</vt:lpstr>
      <vt:lpstr>Primær energiproduktion</vt:lpstr>
      <vt:lpstr>Reserver og betingede ressourcer for olie og gas</vt:lpstr>
      <vt:lpstr>Naturgasforbrug og flaring på platforme i Nordsøen</vt:lpstr>
      <vt:lpstr>Produktion af vedvarende energi fordelt på energivarer</vt:lpstr>
      <vt:lpstr>Forbrug af affald</vt:lpstr>
      <vt:lpstr>Forbrug af vedvarende energi</vt:lpstr>
      <vt:lpstr>Vedvarende energi – forbrug fordelt på energivarer</vt:lpstr>
      <vt:lpstr>Anvendelse af vedvarende energi i 2019</vt:lpstr>
      <vt:lpstr>Vedvarende energi – andel af samlet energiforbrug</vt:lpstr>
      <vt:lpstr>Andel af vedvarende energi iflg. EU-opgørelse</vt:lpstr>
      <vt:lpstr>Vindkraftkapacitet og vindkrafts andel af indenlandsk elforsyning</vt:lpstr>
      <vt:lpstr>Vindkraft på land fordelt på kommuner 2019</vt:lpstr>
      <vt:lpstr>Vindkapacitet efter anlægsstørrelse</vt:lpstr>
      <vt:lpstr>Vindkraftproduktion efter anlægsstørrelse</vt:lpstr>
      <vt:lpstr>Elproduktion fordelt efter produktionsform</vt:lpstr>
      <vt:lpstr>Elproduktion fordelt efter anvendt brændsel</vt:lpstr>
      <vt:lpstr>Andre brændsler end kul til elproduktion</vt:lpstr>
      <vt:lpstr>Nettoeksport af el fordelt på lande</vt:lpstr>
      <vt:lpstr>Elkapacitet</vt:lpstr>
      <vt:lpstr>Kraftvarmeandel af termisk el- og fjernvarmeproduktion</vt:lpstr>
      <vt:lpstr>Varmelevering 2019 opdelt på anlæggenes primære brændsel</vt:lpstr>
      <vt:lpstr>Fjernvarmeproduktion fordelt efter produktionsanlæg</vt:lpstr>
      <vt:lpstr>Brændselsforbrug til fjernvarme-produktion, procentvis fordeling</vt:lpstr>
      <vt:lpstr>Faktisk energiforbrug og korrigeret bruttoenergiforbrug</vt:lpstr>
      <vt:lpstr>Bruttoenergiforbrug fordelt på brændsler</vt:lpstr>
      <vt:lpstr>Bruttoenergiforbrug fordelt på energivarer efter konvertering</vt:lpstr>
      <vt:lpstr>Bruttoenergiforbrug fordelt på anvendelser</vt:lpstr>
      <vt:lpstr>Endeligt energiforbrug fordelt på anvendelser</vt:lpstr>
      <vt:lpstr>Endeligt energiforbrug fordelt på energivarer</vt:lpstr>
      <vt:lpstr>Bruttoenergiforbrug og endeligt energiforbrug pr. mio. DKK, BNP</vt:lpstr>
      <vt:lpstr>Endeligt elforbrug på anvendelsesområder</vt:lpstr>
      <vt:lpstr>Elforbrugets andel af det samlede energiforbrug</vt:lpstr>
      <vt:lpstr>Energiforbrug til transport fordelt på transportform</vt:lpstr>
      <vt:lpstr>Energiforbrug til transport fordelt på drivmidler</vt:lpstr>
      <vt:lpstr>Energiforbrug til vejtransport</vt:lpstr>
      <vt:lpstr>Energiforbrug fordelt på person- og godstransport</vt:lpstr>
      <vt:lpstr>Energiforbrug til persontransport fordelt på transportmidler</vt:lpstr>
      <vt:lpstr>Energiforbrug til godstransport fordelt på transportform</vt:lpstr>
      <vt:lpstr>Energi- og elforbrug i produktionserhverv</vt:lpstr>
      <vt:lpstr>Energiforbrug i produktions-erhverv fordelt på energivarer</vt:lpstr>
      <vt:lpstr>Energiforbrug fordelt på produktionserhverv</vt:lpstr>
      <vt:lpstr>Elforbrugets andel af det samlede energiforbrug i eget erhverv</vt:lpstr>
      <vt:lpstr>Energi- og elforbrug i fremstillingsvirksomhed</vt:lpstr>
      <vt:lpstr>Energiforbrugets sammensætning i fremstillingsvirksomhed</vt:lpstr>
      <vt:lpstr>Energiintensitet i produktionserhverv</vt:lpstr>
      <vt:lpstr>Elintensitet i produktionserhverv</vt:lpstr>
      <vt:lpstr>Energiforbrug pr. beskæftiget i fremstillingsvirksomhed</vt:lpstr>
      <vt:lpstr>Energi- og elforbrug i handels- og serviceerhverv</vt:lpstr>
      <vt:lpstr>Energiforbrug fordelt på energivarer</vt:lpstr>
      <vt:lpstr>Energiforbrugets sammensætning i handels- og serviceerhverv</vt:lpstr>
      <vt:lpstr>Energiforbrug fordelt på erhverv</vt:lpstr>
      <vt:lpstr>Energiforbrug til opvarmning i handels- og serviceerhverv</vt:lpstr>
      <vt:lpstr>Elforbrug fordelt på erhverv</vt:lpstr>
      <vt:lpstr>Energiintensitet i handels- og serviceerhverv</vt:lpstr>
      <vt:lpstr>Elintensitet i handels- og serviceerhverv</vt:lpstr>
      <vt:lpstr>Energiforbrug pr. beskæftiget i handels- og serviceerhverv</vt:lpstr>
      <vt:lpstr>Energiforbrug i husholdninger</vt:lpstr>
      <vt:lpstr>Husholdningers forbrug fordelt på energivarer</vt:lpstr>
      <vt:lpstr>Energiforbrug pr. husholdning</vt:lpstr>
      <vt:lpstr>Varmeinstallationer i boliger</vt:lpstr>
      <vt:lpstr>Energiforbrug til opvarmning i boliger</vt:lpstr>
      <vt:lpstr>Nettoenergiforbrug og tab ved opvarmning i husholdninger</vt:lpstr>
      <vt:lpstr>Privat forbrug og elforbrug i husholdninger</vt:lpstr>
      <vt:lpstr>Husholdningernes bestand af elapparater</vt:lpstr>
      <vt:lpstr>Husholdningsapparaters specifikke elforbrug</vt:lpstr>
      <vt:lpstr>CO2-emissioner fra energiforbrug</vt:lpstr>
      <vt:lpstr>CO2-emissioner fordelt på brændsler</vt:lpstr>
      <vt:lpstr>CO2-emissioner pr. brændsels-enhed og pr. kWh el</vt:lpstr>
      <vt:lpstr>Faktiske CO2-emissioner fordelt på sektorer</vt:lpstr>
      <vt:lpstr>CO2-emissioner ved slutforbrug af energi</vt:lpstr>
      <vt:lpstr>Emissioner af drivhusgasser</vt:lpstr>
      <vt:lpstr>Faktiske nettoemissioner af drivhusgasser fordelt på oprindelse</vt:lpstr>
      <vt:lpstr>Faktiske emissioner fordelt på typer af drivhusgasser i 2018</vt:lpstr>
      <vt:lpstr>Faktiske CO2-emissioner fra energiforbrug i 2019, kvote- og ikke-kvoteomfattet</vt:lpstr>
      <vt:lpstr>Energiudgifter i erhverv og husholdninger</vt:lpstr>
      <vt:lpstr>Energiudgifter i produktionserhverv</vt:lpstr>
      <vt:lpstr>Energiudgifter fordelt på brændsler</vt:lpstr>
      <vt:lpstr>Provenu af energi-, CO2- og svovlafgifter</vt:lpstr>
      <vt:lpstr>Energiudgift og afgifts-provenu i faste priser</vt:lpstr>
      <vt:lpstr>Udgifter til Public Service Obligations (PSO) på elområdet</vt:lpstr>
      <vt:lpstr>Værdi af råolie- og naturgasproduktion</vt:lpstr>
      <vt:lpstr>Eksport af energiteknologi  og -udstyr</vt:lpstr>
      <vt:lpstr>Spotmarkedspriser på råolie</vt:lpstr>
      <vt:lpstr>Spotmarkedspriser på el</vt:lpstr>
      <vt:lpstr>Energipriser for husholdninger</vt:lpstr>
      <vt:lpstr>Energipriser for husholdninger</vt:lpstr>
      <vt:lpstr>Elpriser for erhvervskunder</vt:lpstr>
      <vt:lpstr>Naturgaspriser for erhvervskunder</vt:lpstr>
      <vt:lpstr>Benzinpriser</vt:lpstr>
      <vt:lpstr>Forbrugerprisens sammen-sætning, husholdninger</vt:lpstr>
      <vt:lpstr>Elpriser for husholdninger 1997-2019 (pr. 1. januar)</vt:lpstr>
      <vt:lpstr>CO2-priser</vt:lpstr>
      <vt:lpstr>Påviste oliereserver ved udgangen af 2019, mia. tønder</vt:lpstr>
      <vt:lpstr>Forbrug af olie fordelt på regioner</vt:lpstr>
      <vt:lpstr>Energiforbrug fordelt på regioner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Jensen</dc:creator>
  <cp:lastModifiedBy>Elena Pedersen</cp:lastModifiedBy>
  <cp:revision>167</cp:revision>
  <dcterms:created xsi:type="dcterms:W3CDTF">2016-06-01T09:27:26Z</dcterms:created>
  <dcterms:modified xsi:type="dcterms:W3CDTF">2020-12-04T09:59:41Z</dcterms:modified>
</cp:coreProperties>
</file>